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ac2d481e-e664-da56-8b76-c263346fc114}">
          <p14:sldIdLst>
            <p14:sldId id="256"/>
            <p14:sldId id="257"/>
          </p14:sldIdLst>
        </p14:section>
        <p14:section name="Recap" id="{d41645f8-2e20-e989-0bb9-6ffd4f929728}">
          <p14:sldIdLst>
            <p14:sldId id="258"/>
            <p14:sldId id="259"/>
            <p14:sldId id="260"/>
          </p14:sldIdLst>
        </p14:section>
        <p14:section name="Design" id="{465478b2-dfc6-a067-2eb4-46015aabd2d0}">
          <p14:sldIdLst>
            <p14:sldId id="261"/>
            <p14:sldId id="262"/>
            <p14:sldId id="263"/>
          </p14:sldIdLst>
        </p14:section>
        <p14:section name="Rehearse" id="{f591fb72-6c44-a2c8-0efe-b7c3478045fe}">
          <p14:sldIdLst>
            <p14:sldId id="264"/>
            <p14:sldId id="265"/>
            <p14:sldId id="266"/>
            <p14:sldId id="267"/>
          </p14:sldIdLst>
        </p14:section>
        <p14:section name="The Den" id="{51b57770-4a4b-87a7-3ad7-3aaee956efd5}">
          <p14:sldIdLst>
            <p14:sldId id="268"/>
            <p14:sldId id="269"/>
          </p14:sldIdLst>
        </p14:section>
        <p14:section name="Route complete" id="{eb73dd5d-c0e8-f589-0b8c-f9584b1d4320}">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print brief cards, design sheets, pitch planners, Dragons' question cards, coins, feedback cards, the rubric and class tracker (one per assessing adult) and self-assessments. Arrange the Den (chairs for the Dragons). Invite Dragons if you can (visitor policy).
45-minute slots: run this lesson over two sessions (design and rehearse; then the 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"Today, the Dragons are coming. You'll redesign a familiar AI tool for a particular person, to make it safer, fairer or more helpful. Then you'll pitch it. The Dragons will ask tough questions and invest their Navigator coins in the designs that would help most."
This is a kind Den: no real money, and feedback that helps.
Talk partners: "What makes a pitch convincing?"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Today is the oral assessment: all four oracy strands, plus what you know about AI. Show pupils the rubric criteria (slide 14) before rehearsing.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all five rules are assessed. Run through the gestures together as a warm-up.
ASK: "Which rule matters most in a pitch?" (Win your audience.) "And when the Dragons ask questions?" (Challenge and change; claim, evidence, reason.) "In your group while you plan?" (Lead the talk; listen and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Quick-fire recap: one question per waypoint (fingers or whiteboards).
1 Name a way AI influences choices. (Suggests, completes, steers, nudges.)
2 Thank-you card to your teacher: which corner? (Human only.)
3 Four steps when you're unsure about a picture? (Stop, source, second source, say.)
4 Art competition, "your own work": which level? (No AI.)
5 Writing your top tips: automate, augment or me? (Must be me.)
Today the Compass becomes your design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four choose ONE brief (pupil choice). Aim for a spread across the class; no more than two groups per brief.
All users are made up. Don't base your design on a real classmate.
Hand out the brief cards (Appendix A) and design sheets (Appendix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first three design steps with brief 2:
"Our user is Grandad Ray. He's 79, he hears less well and he worries about scams. His need is to be understood and stay safe.
The problem now: the voice assistant talks fast, mishears him and can buy things by voice.
Change 1: it repeats back what it heard before it does anything, so Ray can say no. That makes it safer. Change 2: slower, louder speech. That makes it more helpful."
Then run the Compass: S (Safe?): it never buys without a family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work through the five steps on the design sheet, then draw a big sketch of the redesigned tool and label each change.
Circulate with the key question: "Which need does that change meet?" Push for specific changes ("repeat back before acting", not "make it better").
Compass check: N Need it? Does this part need AI at all? E Evidence: how would you test it? S Safe: privacy and age. W Whose work: credit and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pitch extract with energy: pause after "Imagine…", look at the Dragons, slow down for the key line.
Pupils choose their tier. Everyone in the group must speak.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pitch planner (Appendix C). Share the five parts so everyone speaks.
HOOK: "Imagine…" USER AND PROBLEM. OUR DESIGN (hold up the sketch). WHY IT MATTERS (claim, evidence, reason). Then 1 minute of QUESTIONS.
Rehearse once, timed. Then coach pairs: swap with another group and give one tip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and linguistic tips. Demonstrate each one, including a bad example (mumbling, back to the audience, reading from the sheet).
Coach pairs: each coach gives one star and one tip: "Your strongest point was ___. Next time, you could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predict two questions the Dragons might ask and prepare answers (pitch planner).
Model answering: "That's a great question. We thought about that: if it mishears Ray, it asks again instead of acting."
Dragons choose from these cards (Appendix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RUNNING ORDER: write the groups on the board. Each group: 2-minute pitch, then 1 minute of Dragons' questions.
THE AUDIENCE'S JOB: listen, complete a peer-feedback card, and invest Navigator coins (3 each) with a reason.
ASSESS with the rubric and class tracker. After all pitches, Dragons announce where they invested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before the pitches so pupils know the criteria (full rubric in Appendix F).
AI CONTENT: the user and their needs; specific changes with reasons; unit ideas (the Compass); accurate language (predicts, suggests, not thinks).
ORACY: physical (voice, pace, stance), linguistic (persuasive, precise words), cognitive (claim, evidence, reason; answering questions), social-emotional (sharing the floor, responding to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Self-assessment (Appendix H). Stamp 6: AI Improver. The Navigator's Log is complete!
Oracy self-check: thumbs up if you won your audience today.
Share tracker judgements with the Year 7 transition information if your school does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certificates (Appendix I). Thank the Dragons.
Next in the scheme: Year 7 "Meet Generative AI" (still no pupil AI use until Year 9; pupils direct teacher demos).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6</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6</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4.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2.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5.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3.png"/><Relationship Id="rId9" Type="http://schemas.openxmlformats.org/officeDocument/2006/relationships/image" Target="../media/image-5-9.png"/><Relationship Id="rId10" Type="http://schemas.openxmlformats.org/officeDocument/2006/relationships/image" Target="../media/image-5-4.png"/><Relationship Id="rId11" Type="http://schemas.openxmlformats.org/officeDocument/2006/relationships/slideLayout" Target="../slideLayouts/slideLayout3.xml"/><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3.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image" Target="../media/image-8-2.png"/><Relationship Id="rId7" Type="http://schemas.openxmlformats.org/officeDocument/2006/relationships/image" Target="../media/image-8-7.png"/><Relationship Id="rId8" Type="http://schemas.openxmlformats.org/officeDocument/2006/relationships/image" Target="../media/image-8-2.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3.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2.png"/><Relationship Id="rId7" Type="http://schemas.openxmlformats.org/officeDocument/2006/relationships/slideLayout" Target="../slideLayouts/slideLayout3.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3.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4.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rocket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6 · ORAL ASSESSMENT</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Waypoint 6: Make AI Better</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How could we redesign an AI tool for everyone?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The Dragons are coming!</a:t>
            </a:r>
            <a:endParaRPr lang="en-US" sz="3000" dirty="0"/>
          </a:p>
        </p:txBody>
      </p:sp>
      <p:sp>
        <p:nvSpPr>
          <p:cNvPr id="4" name="Shape 1"/>
          <p:cNvSpPr/>
          <p:nvPr/>
        </p:nvSpPr>
        <p:spPr>
          <a:xfrm>
            <a:off x="457200" y="1325880"/>
            <a:ext cx="1954530" cy="1828800"/>
          </a:xfrm>
          <a:prstGeom prst="roundRect">
            <a:avLst>
              <a:gd name="adj" fmla="val 6000"/>
            </a:avLst>
          </a:prstGeom>
          <a:solidFill>
            <a:schemeClr val="bg2"/>
          </a:solidFill>
          <a:ln/>
        </p:spPr>
      </p:sp>
      <p:sp>
        <p:nvSpPr>
          <p:cNvPr id="5" name="Shape 2"/>
          <p:cNvSpPr/>
          <p:nvPr/>
        </p:nvSpPr>
        <p:spPr>
          <a:xfrm>
            <a:off x="1160145" y="1435608"/>
            <a:ext cx="548640" cy="548640"/>
          </a:xfrm>
          <a:prstGeom prst="ellipse">
            <a:avLst/>
          </a:prstGeom>
          <a:solidFill>
            <a:schemeClr val="bg1"/>
          </a:solidFill>
          <a:ln/>
        </p:spPr>
      </p:sp>
      <p:pic>
        <p:nvPicPr>
          <p:cNvPr id="6" name="Image 0" descr="/home/claude/kit/icon_tools.png">    </p:cNvPr>
          <p:cNvPicPr>
            <a:picLocks noChangeAspect="1"/>
          </p:cNvPicPr>
          <p:nvPr/>
        </p:nvPicPr>
        <p:blipFill>
          <a:blip r:embed="rId1"/>
          <a:stretch>
            <a:fillRect/>
          </a:stretch>
        </p:blipFill>
        <p:spPr>
          <a:xfrm>
            <a:off x="1269873" y="1545336"/>
            <a:ext cx="329184" cy="329184"/>
          </a:xfrm>
          <a:prstGeom prst="rect">
            <a:avLst/>
          </a:prstGeom>
        </p:spPr>
      </p:pic>
      <p:sp>
        <p:nvSpPr>
          <p:cNvPr id="7" name="Text 3"/>
          <p:cNvSpPr txBox="1"/>
          <p:nvPr/>
        </p:nvSpPr>
        <p:spPr>
          <a:xfrm>
            <a:off x="51206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REDESIGN</a:t>
            </a:r>
            <a:endParaRPr lang="en-US" sz="1500" dirty="0"/>
          </a:p>
        </p:txBody>
      </p:sp>
      <p:sp>
        <p:nvSpPr>
          <p:cNvPr id="8" name="Text 4"/>
          <p:cNvSpPr txBox="1"/>
          <p:nvPr/>
        </p:nvSpPr>
        <p:spPr>
          <a:xfrm>
            <a:off x="53035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Make a tool safer, fairer or more helpful</a:t>
            </a:r>
            <a:endParaRPr lang="en-US" sz="1300" dirty="0"/>
          </a:p>
        </p:txBody>
      </p:sp>
      <p:sp>
        <p:nvSpPr>
          <p:cNvPr id="9" name="Shape 5"/>
          <p:cNvSpPr/>
          <p:nvPr/>
        </p:nvSpPr>
        <p:spPr>
          <a:xfrm>
            <a:off x="2548890" y="1325880"/>
            <a:ext cx="1954530" cy="1828800"/>
          </a:xfrm>
          <a:prstGeom prst="roundRect">
            <a:avLst>
              <a:gd name="adj" fmla="val 6000"/>
            </a:avLst>
          </a:prstGeom>
          <a:solidFill>
            <a:srgbClr val="EEE9F7"/>
          </a:solidFill>
          <a:ln/>
        </p:spPr>
      </p:sp>
      <p:sp>
        <p:nvSpPr>
          <p:cNvPr id="10" name="Shape 6"/>
          <p:cNvSpPr/>
          <p:nvPr/>
        </p:nvSpPr>
        <p:spPr>
          <a:xfrm>
            <a:off x="3251835" y="1435608"/>
            <a:ext cx="548640" cy="548640"/>
          </a:xfrm>
          <a:prstGeom prst="ellipse">
            <a:avLst/>
          </a:prstGeom>
          <a:solidFill>
            <a:schemeClr val="bg1"/>
          </a:solidFill>
          <a:ln/>
        </p:spPr>
      </p:sp>
      <p:pic>
        <p:nvPicPr>
          <p:cNvPr id="11" name="Image 1" descr="/home/claude/kit/icon_bullhorn.png">    </p:cNvPr>
          <p:cNvPicPr>
            <a:picLocks noChangeAspect="1"/>
          </p:cNvPicPr>
          <p:nvPr/>
        </p:nvPicPr>
        <p:blipFill>
          <a:blip r:embed="rId2"/>
          <a:stretch>
            <a:fillRect/>
          </a:stretch>
        </p:blipFill>
        <p:spPr>
          <a:xfrm>
            <a:off x="3361563" y="1545336"/>
            <a:ext cx="329184" cy="329184"/>
          </a:xfrm>
          <a:prstGeom prst="rect">
            <a:avLst/>
          </a:prstGeom>
        </p:spPr>
      </p:pic>
      <p:sp>
        <p:nvSpPr>
          <p:cNvPr id="12" name="Text 7"/>
          <p:cNvSpPr txBox="1"/>
          <p:nvPr/>
        </p:nvSpPr>
        <p:spPr>
          <a:xfrm>
            <a:off x="260375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PITCH</a:t>
            </a:r>
            <a:endParaRPr lang="en-US" sz="1500" dirty="0"/>
          </a:p>
        </p:txBody>
      </p:sp>
      <p:sp>
        <p:nvSpPr>
          <p:cNvPr id="13" name="Text 8"/>
          <p:cNvSpPr txBox="1"/>
          <p:nvPr/>
        </p:nvSpPr>
        <p:spPr>
          <a:xfrm>
            <a:off x="262204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2 minutes to win the Dragons over</a:t>
            </a:r>
            <a:endParaRPr lang="en-US" sz="1300" dirty="0"/>
          </a:p>
        </p:txBody>
      </p:sp>
      <p:sp>
        <p:nvSpPr>
          <p:cNvPr id="14" name="Shape 9"/>
          <p:cNvSpPr/>
          <p:nvPr/>
        </p:nvSpPr>
        <p:spPr>
          <a:xfrm>
            <a:off x="4640580" y="1325880"/>
            <a:ext cx="1954530" cy="1828800"/>
          </a:xfrm>
          <a:prstGeom prst="roundRect">
            <a:avLst>
              <a:gd name="adj" fmla="val 6000"/>
            </a:avLst>
          </a:prstGeom>
          <a:solidFill>
            <a:srgbClr val="FCE4F2"/>
          </a:solidFill>
          <a:ln/>
        </p:spPr>
      </p:sp>
      <p:sp>
        <p:nvSpPr>
          <p:cNvPr id="15" name="Shape 10"/>
          <p:cNvSpPr/>
          <p:nvPr/>
        </p:nvSpPr>
        <p:spPr>
          <a:xfrm>
            <a:off x="5343525" y="1435608"/>
            <a:ext cx="548640" cy="54864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5453253" y="1545336"/>
            <a:ext cx="329184" cy="329184"/>
          </a:xfrm>
          <a:prstGeom prst="rect">
            <a:avLst/>
          </a:prstGeom>
        </p:spPr>
      </p:pic>
      <p:sp>
        <p:nvSpPr>
          <p:cNvPr id="17" name="Text 11"/>
          <p:cNvSpPr txBox="1"/>
          <p:nvPr/>
        </p:nvSpPr>
        <p:spPr>
          <a:xfrm>
            <a:off x="469544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QUESTIONS</a:t>
            </a:r>
            <a:endParaRPr lang="en-US" sz="1500" dirty="0"/>
          </a:p>
        </p:txBody>
      </p:sp>
      <p:sp>
        <p:nvSpPr>
          <p:cNvPr id="18" name="Text 12"/>
          <p:cNvSpPr txBox="1"/>
          <p:nvPr/>
        </p:nvSpPr>
        <p:spPr>
          <a:xfrm>
            <a:off x="471373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1 minute: answer the Dragons</a:t>
            </a:r>
            <a:endParaRPr lang="en-US" sz="1300" dirty="0"/>
          </a:p>
        </p:txBody>
      </p:sp>
      <p:sp>
        <p:nvSpPr>
          <p:cNvPr id="19" name="Shape 13"/>
          <p:cNvSpPr/>
          <p:nvPr/>
        </p:nvSpPr>
        <p:spPr>
          <a:xfrm>
            <a:off x="6732270" y="1325880"/>
            <a:ext cx="1954530" cy="1828800"/>
          </a:xfrm>
          <a:prstGeom prst="roundRect">
            <a:avLst>
              <a:gd name="adj" fmla="val 6000"/>
            </a:avLst>
          </a:prstGeom>
          <a:solidFill>
            <a:srgbClr val="EEE9F7"/>
          </a:solidFill>
          <a:ln/>
        </p:spPr>
      </p:sp>
      <p:sp>
        <p:nvSpPr>
          <p:cNvPr id="20" name="Shape 14"/>
          <p:cNvSpPr/>
          <p:nvPr/>
        </p:nvSpPr>
        <p:spPr>
          <a:xfrm>
            <a:off x="7435215" y="1435608"/>
            <a:ext cx="548640" cy="548640"/>
          </a:xfrm>
          <a:prstGeom prst="ellipse">
            <a:avLst/>
          </a:prstGeom>
          <a:solidFill>
            <a:schemeClr val="bg1"/>
          </a:solidFill>
          <a:ln/>
        </p:spPr>
      </p:sp>
      <p:pic>
        <p:nvPicPr>
          <p:cNvPr id="21" name="Image 3" descr="/home/claude/kit/icon_coins.png">    </p:cNvPr>
          <p:cNvPicPr>
            <a:picLocks noChangeAspect="1"/>
          </p:cNvPicPr>
          <p:nvPr/>
        </p:nvPicPr>
        <p:blipFill>
          <a:blip r:embed="rId4"/>
          <a:stretch>
            <a:fillRect/>
          </a:stretch>
        </p:blipFill>
        <p:spPr>
          <a:xfrm>
            <a:off x="7544943" y="1545336"/>
            <a:ext cx="329184" cy="329184"/>
          </a:xfrm>
          <a:prstGeom prst="rect">
            <a:avLst/>
          </a:prstGeom>
        </p:spPr>
      </p:pic>
      <p:sp>
        <p:nvSpPr>
          <p:cNvPr id="22" name="Text 15"/>
          <p:cNvSpPr txBox="1"/>
          <p:nvPr/>
        </p:nvSpPr>
        <p:spPr>
          <a:xfrm>
            <a:off x="678713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INVEST</a:t>
            </a:r>
            <a:endParaRPr lang="en-US" sz="1500" dirty="0"/>
          </a:p>
        </p:txBody>
      </p:sp>
      <p:sp>
        <p:nvSpPr>
          <p:cNvPr id="23" name="Text 16"/>
          <p:cNvSpPr txBox="1"/>
          <p:nvPr/>
        </p:nvSpPr>
        <p:spPr>
          <a:xfrm>
            <a:off x="680542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Dragons invest Navigator coins</a:t>
            </a:r>
            <a:endParaRPr lang="en-US" sz="1300" dirty="0"/>
          </a:p>
        </p:txBody>
      </p:sp>
      <p:sp>
        <p:nvSpPr>
          <p:cNvPr id="24" name="Text 17"/>
          <p:cNvSpPr txBox="1"/>
          <p:nvPr/>
        </p:nvSpPr>
        <p:spPr>
          <a:xfrm>
            <a:off x="457200" y="3337560"/>
            <a:ext cx="8229600" cy="548640"/>
          </a:xfrm>
          <a:prstGeom prst="rect">
            <a:avLst/>
          </a:prstGeom>
          <a:noFill/>
          <a:ln/>
        </p:spPr>
        <p:txBody>
          <a:bodyPr wrap="square" lIns="635" tIns="635" rIns="635" bIns="635" rtlCol="0" anchor="t"/>
          <a:lstStyle/>
          <a:p>
            <a:pPr indent="0" marL="0">
              <a:buNone/>
            </a:pPr>
            <a:r>
              <a:rPr lang="en-US" sz="2200" b="1" dirty="0">
                <a:solidFill>
                  <a:schemeClr val="accent1"/>
                </a:solidFill>
                <a:latin typeface="Calibri" pitchFamily="34" charset="0"/>
                <a:ea typeface="Calibri" pitchFamily="34" charset="-122"/>
                <a:cs typeface="Calibri" pitchFamily="34" charset="-120"/>
              </a:rPr>
              <a:t>A convincing pitch ___.</a:t>
            </a:r>
            <a:endParaRPr lang="en-US" sz="2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rocket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suggest changes that make an AI tool safer, fairer or more helpful for a user, and pitch the design persuasively.</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what my user needs and what goes wrong with the tool now.</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suggest changes that make the tool safer, fairer or more helpful, with reasons.</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use what we've learned this unit (the Smart Choice Compass) to check our design.</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pitch clearly and persuasively, and answer the Dragons' questions.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 all five</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rgbClr val="FCE4F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bullhorn.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 all five rules, especially Win your audience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Our route so far</a:t>
            </a:r>
            <a:endParaRPr lang="en-US" sz="3000" dirty="0"/>
          </a:p>
        </p:txBody>
      </p:sp>
      <p:sp>
        <p:nvSpPr>
          <p:cNvPr id="4" name="Shape 1"/>
          <p:cNvSpPr/>
          <p:nvPr/>
        </p:nvSpPr>
        <p:spPr>
          <a:xfrm>
            <a:off x="457200" y="1325880"/>
            <a:ext cx="1280160" cy="1325880"/>
          </a:xfrm>
          <a:prstGeom prst="roundRect">
            <a:avLst>
              <a:gd name="adj" fmla="val 8571"/>
            </a:avLst>
          </a:prstGeom>
          <a:solidFill>
            <a:schemeClr val="bg2"/>
          </a:solidFill>
          <a:ln/>
        </p:spPr>
      </p:sp>
      <p:sp>
        <p:nvSpPr>
          <p:cNvPr id="5" name="Shape 2"/>
          <p:cNvSpPr/>
          <p:nvPr/>
        </p:nvSpPr>
        <p:spPr>
          <a:xfrm>
            <a:off x="822960" y="1435608"/>
            <a:ext cx="548640" cy="548640"/>
          </a:xfrm>
          <a:prstGeom prst="ellipse">
            <a:avLst/>
          </a:prstGeom>
          <a:solidFill>
            <a:schemeClr val="bg1"/>
          </a:solidFill>
          <a:ln/>
        </p:spPr>
      </p:sp>
      <p:pic>
        <p:nvPicPr>
          <p:cNvPr id="6" name="Image 0" descr="/home/claude/kit/icon_eye.png">    </p:cNvPr>
          <p:cNvPicPr>
            <a:picLocks noChangeAspect="1"/>
          </p:cNvPicPr>
          <p:nvPr/>
        </p:nvPicPr>
        <p:blipFill>
          <a:blip r:embed="rId1"/>
          <a:stretch>
            <a:fillRect/>
          </a:stretch>
        </p:blipFill>
        <p:spPr>
          <a:xfrm>
            <a:off x="932688" y="1545336"/>
            <a:ext cx="329184" cy="329184"/>
          </a:xfrm>
          <a:prstGeom prst="rect">
            <a:avLst/>
          </a:prstGeom>
        </p:spPr>
      </p:pic>
      <p:sp>
        <p:nvSpPr>
          <p:cNvPr id="7" name="Text 3"/>
          <p:cNvSpPr txBox="1"/>
          <p:nvPr/>
        </p:nvSpPr>
        <p:spPr>
          <a:xfrm>
            <a:off x="512064"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1. Influence Spotter</a:t>
            </a:r>
            <a:endParaRPr lang="en-US" sz="1300" dirty="0"/>
          </a:p>
        </p:txBody>
      </p:sp>
      <p:sp>
        <p:nvSpPr>
          <p:cNvPr id="8" name="Shape 4"/>
          <p:cNvSpPr/>
          <p:nvPr/>
        </p:nvSpPr>
        <p:spPr>
          <a:xfrm>
            <a:off x="1847088" y="1325880"/>
            <a:ext cx="1280160" cy="1325880"/>
          </a:xfrm>
          <a:prstGeom prst="roundRect">
            <a:avLst>
              <a:gd name="adj" fmla="val 8571"/>
            </a:avLst>
          </a:prstGeom>
          <a:solidFill>
            <a:srgbClr val="EEE9F7"/>
          </a:solidFill>
          <a:ln/>
        </p:spPr>
      </p:sp>
      <p:sp>
        <p:nvSpPr>
          <p:cNvPr id="9" name="Shape 5"/>
          <p:cNvSpPr/>
          <p:nvPr/>
        </p:nvSpPr>
        <p:spPr>
          <a:xfrm>
            <a:off x="2212848" y="1435608"/>
            <a:ext cx="548640" cy="548640"/>
          </a:xfrm>
          <a:prstGeom prst="ellipse">
            <a:avLst/>
          </a:prstGeom>
          <a:solidFill>
            <a:schemeClr val="bg1"/>
          </a:solidFill>
          <a:ln/>
        </p:spPr>
      </p:sp>
      <p:pic>
        <p:nvPicPr>
          <p:cNvPr id="10" name="Image 1" descr="/home/claude/kit/icon_compass.png">    </p:cNvPr>
          <p:cNvPicPr>
            <a:picLocks noChangeAspect="1"/>
          </p:cNvPicPr>
          <p:nvPr/>
        </p:nvPicPr>
        <p:blipFill>
          <a:blip r:embed="rId2"/>
          <a:stretch>
            <a:fillRect/>
          </a:stretch>
        </p:blipFill>
        <p:spPr>
          <a:xfrm>
            <a:off x="2322576" y="1545336"/>
            <a:ext cx="329184" cy="329184"/>
          </a:xfrm>
          <a:prstGeom prst="rect">
            <a:avLst/>
          </a:prstGeom>
        </p:spPr>
      </p:pic>
      <p:sp>
        <p:nvSpPr>
          <p:cNvPr id="11" name="Text 6"/>
          <p:cNvSpPr txBox="1"/>
          <p:nvPr/>
        </p:nvSpPr>
        <p:spPr>
          <a:xfrm>
            <a:off x="1901952"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2. Choice Maker</a:t>
            </a:r>
            <a:endParaRPr lang="en-US" sz="1300" dirty="0"/>
          </a:p>
        </p:txBody>
      </p:sp>
      <p:sp>
        <p:nvSpPr>
          <p:cNvPr id="12" name="Shape 7"/>
          <p:cNvSpPr/>
          <p:nvPr/>
        </p:nvSpPr>
        <p:spPr>
          <a:xfrm>
            <a:off x="3236976" y="1325880"/>
            <a:ext cx="1280160" cy="1325880"/>
          </a:xfrm>
          <a:prstGeom prst="roundRect">
            <a:avLst>
              <a:gd name="adj" fmla="val 8571"/>
            </a:avLst>
          </a:prstGeom>
          <a:solidFill>
            <a:schemeClr val="bg2"/>
          </a:solidFill>
          <a:ln/>
        </p:spPr>
      </p:sp>
      <p:sp>
        <p:nvSpPr>
          <p:cNvPr id="13" name="Shape 8"/>
          <p:cNvSpPr/>
          <p:nvPr/>
        </p:nvSpPr>
        <p:spPr>
          <a:xfrm>
            <a:off x="3602736" y="1435608"/>
            <a:ext cx="548640" cy="548640"/>
          </a:xfrm>
          <a:prstGeom prst="ellipse">
            <a:avLst/>
          </a:prstGeom>
          <a:solidFill>
            <a:schemeClr val="bg1"/>
          </a:solidFill>
          <a:ln/>
        </p:spPr>
      </p:sp>
      <p:pic>
        <p:nvPicPr>
          <p:cNvPr id="14" name="Image 2" descr="/home/claude/kit/icon_search.png">    </p:cNvPr>
          <p:cNvPicPr>
            <a:picLocks noChangeAspect="1"/>
          </p:cNvPicPr>
          <p:nvPr/>
        </p:nvPicPr>
        <p:blipFill>
          <a:blip r:embed="rId3"/>
          <a:stretch>
            <a:fillRect/>
          </a:stretch>
        </p:blipFill>
        <p:spPr>
          <a:xfrm>
            <a:off x="3712464" y="1545336"/>
            <a:ext cx="329184" cy="329184"/>
          </a:xfrm>
          <a:prstGeom prst="rect">
            <a:avLst/>
          </a:prstGeom>
        </p:spPr>
      </p:pic>
      <p:sp>
        <p:nvSpPr>
          <p:cNvPr id="15" name="Text 9"/>
          <p:cNvSpPr txBox="1"/>
          <p:nvPr/>
        </p:nvSpPr>
        <p:spPr>
          <a:xfrm>
            <a:off x="3291840"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3. Fact Checker</a:t>
            </a:r>
            <a:endParaRPr lang="en-US" sz="1300" dirty="0"/>
          </a:p>
        </p:txBody>
      </p:sp>
      <p:sp>
        <p:nvSpPr>
          <p:cNvPr id="16" name="Shape 10"/>
          <p:cNvSpPr/>
          <p:nvPr/>
        </p:nvSpPr>
        <p:spPr>
          <a:xfrm>
            <a:off x="4626864" y="1325880"/>
            <a:ext cx="1280160" cy="1325880"/>
          </a:xfrm>
          <a:prstGeom prst="roundRect">
            <a:avLst>
              <a:gd name="adj" fmla="val 8571"/>
            </a:avLst>
          </a:prstGeom>
          <a:solidFill>
            <a:srgbClr val="EEE9F7"/>
          </a:solidFill>
          <a:ln/>
        </p:spPr>
      </p:sp>
      <p:sp>
        <p:nvSpPr>
          <p:cNvPr id="17" name="Shape 11"/>
          <p:cNvSpPr/>
          <p:nvPr/>
        </p:nvSpPr>
        <p:spPr>
          <a:xfrm>
            <a:off x="4992624" y="1435608"/>
            <a:ext cx="548640" cy="548640"/>
          </a:xfrm>
          <a:prstGeom prst="ellipse">
            <a:avLst/>
          </a:prstGeom>
          <a:solidFill>
            <a:schemeClr val="bg1"/>
          </a:solidFill>
          <a:ln/>
        </p:spPr>
      </p:sp>
      <p:pic>
        <p:nvPicPr>
          <p:cNvPr id="18" name="Image 3" descr="/home/claude/kit/icon_signature.png">    </p:cNvPr>
          <p:cNvPicPr>
            <a:picLocks noChangeAspect="1"/>
          </p:cNvPicPr>
          <p:nvPr/>
        </p:nvPicPr>
        <p:blipFill>
          <a:blip r:embed="rId4"/>
          <a:stretch>
            <a:fillRect/>
          </a:stretch>
        </p:blipFill>
        <p:spPr>
          <a:xfrm>
            <a:off x="5102352" y="1545336"/>
            <a:ext cx="329184" cy="329184"/>
          </a:xfrm>
          <a:prstGeom prst="rect">
            <a:avLst/>
          </a:prstGeom>
        </p:spPr>
      </p:pic>
      <p:sp>
        <p:nvSpPr>
          <p:cNvPr id="19" name="Text 12"/>
          <p:cNvSpPr txBox="1"/>
          <p:nvPr/>
        </p:nvSpPr>
        <p:spPr>
          <a:xfrm>
            <a:off x="4681728"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4. Credit Keeper</a:t>
            </a:r>
            <a:endParaRPr lang="en-US" sz="1300" dirty="0"/>
          </a:p>
        </p:txBody>
      </p:sp>
      <p:sp>
        <p:nvSpPr>
          <p:cNvPr id="20" name="Shape 13"/>
          <p:cNvSpPr/>
          <p:nvPr/>
        </p:nvSpPr>
        <p:spPr>
          <a:xfrm>
            <a:off x="6016752" y="1325880"/>
            <a:ext cx="1280160" cy="1325880"/>
          </a:xfrm>
          <a:prstGeom prst="roundRect">
            <a:avLst>
              <a:gd name="adj" fmla="val 8571"/>
            </a:avLst>
          </a:prstGeom>
          <a:solidFill>
            <a:schemeClr val="bg2"/>
          </a:solidFill>
          <a:ln/>
        </p:spPr>
      </p:sp>
      <p:sp>
        <p:nvSpPr>
          <p:cNvPr id="21" name="Shape 14"/>
          <p:cNvSpPr/>
          <p:nvPr/>
        </p:nvSpPr>
        <p:spPr>
          <a:xfrm>
            <a:off x="6382512" y="1435608"/>
            <a:ext cx="548640" cy="548640"/>
          </a:xfrm>
          <a:prstGeom prst="ellipse">
            <a:avLst/>
          </a:prstGeom>
          <a:solidFill>
            <a:schemeClr val="bg1"/>
          </a:solidFill>
          <a:ln/>
        </p:spPr>
      </p:sp>
      <p:pic>
        <p:nvPicPr>
          <p:cNvPr id="22" name="Image 4" descr="/home/claude/kit/icon_route.png">    </p:cNvPr>
          <p:cNvPicPr>
            <a:picLocks noChangeAspect="1"/>
          </p:cNvPicPr>
          <p:nvPr/>
        </p:nvPicPr>
        <p:blipFill>
          <a:blip r:embed="rId5"/>
          <a:stretch>
            <a:fillRect/>
          </a:stretch>
        </p:blipFill>
        <p:spPr>
          <a:xfrm>
            <a:off x="6492240" y="1545336"/>
            <a:ext cx="329184" cy="329184"/>
          </a:xfrm>
          <a:prstGeom prst="rect">
            <a:avLst/>
          </a:prstGeom>
        </p:spPr>
      </p:pic>
      <p:sp>
        <p:nvSpPr>
          <p:cNvPr id="23" name="Text 15"/>
          <p:cNvSpPr txBox="1"/>
          <p:nvPr/>
        </p:nvSpPr>
        <p:spPr>
          <a:xfrm>
            <a:off x="6071616"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5. Smart Planner</a:t>
            </a:r>
            <a:endParaRPr lang="en-US" sz="1300" dirty="0"/>
          </a:p>
        </p:txBody>
      </p:sp>
      <p:sp>
        <p:nvSpPr>
          <p:cNvPr id="24" name="Shape 16"/>
          <p:cNvSpPr/>
          <p:nvPr/>
        </p:nvSpPr>
        <p:spPr>
          <a:xfrm>
            <a:off x="7406640" y="1325880"/>
            <a:ext cx="1280160" cy="1325880"/>
          </a:xfrm>
          <a:prstGeom prst="roundRect">
            <a:avLst>
              <a:gd name="adj" fmla="val 8571"/>
            </a:avLst>
          </a:prstGeom>
          <a:solidFill>
            <a:srgbClr val="FCE4F2"/>
          </a:solidFill>
          <a:ln/>
        </p:spPr>
      </p:sp>
      <p:sp>
        <p:nvSpPr>
          <p:cNvPr id="25" name="Shape 17"/>
          <p:cNvSpPr/>
          <p:nvPr/>
        </p:nvSpPr>
        <p:spPr>
          <a:xfrm>
            <a:off x="7772400" y="1435608"/>
            <a:ext cx="548640" cy="548640"/>
          </a:xfrm>
          <a:prstGeom prst="ellipse">
            <a:avLst/>
          </a:prstGeom>
          <a:solidFill>
            <a:schemeClr val="bg1"/>
          </a:solidFill>
          <a:ln/>
        </p:spPr>
      </p:sp>
      <p:pic>
        <p:nvPicPr>
          <p:cNvPr id="26" name="Image 5" descr="/home/claude/kit/icon_rocket.png">    </p:cNvPr>
          <p:cNvPicPr>
            <a:picLocks noChangeAspect="1"/>
          </p:cNvPicPr>
          <p:nvPr/>
        </p:nvPicPr>
        <p:blipFill>
          <a:blip r:embed="rId6"/>
          <a:stretch>
            <a:fillRect/>
          </a:stretch>
        </p:blipFill>
        <p:spPr>
          <a:xfrm>
            <a:off x="7882128" y="1545336"/>
            <a:ext cx="329184" cy="329184"/>
          </a:xfrm>
          <a:prstGeom prst="rect">
            <a:avLst/>
          </a:prstGeom>
        </p:spPr>
      </p:pic>
      <p:sp>
        <p:nvSpPr>
          <p:cNvPr id="27" name="Text 18"/>
          <p:cNvSpPr txBox="1"/>
          <p:nvPr/>
        </p:nvSpPr>
        <p:spPr>
          <a:xfrm>
            <a:off x="7461504" y="2039112"/>
            <a:ext cx="1170432" cy="50292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Arial" pitchFamily="34" charset="0"/>
                <a:ea typeface="Arial" pitchFamily="34" charset="-122"/>
                <a:cs typeface="Arial" pitchFamily="34" charset="-120"/>
              </a:rPr>
              <a:t>6. AI Improver</a:t>
            </a:r>
            <a:endParaRPr lang="en-US" sz="1300" dirty="0"/>
          </a:p>
        </p:txBody>
      </p:sp>
      <p:sp>
        <p:nvSpPr>
          <p:cNvPr id="28" name="Shape 19"/>
          <p:cNvSpPr/>
          <p:nvPr/>
        </p:nvSpPr>
        <p:spPr>
          <a:xfrm>
            <a:off x="457200" y="2788920"/>
            <a:ext cx="1954530" cy="1783080"/>
          </a:xfrm>
          <a:prstGeom prst="roundRect">
            <a:avLst>
              <a:gd name="adj" fmla="val 6154"/>
            </a:avLst>
          </a:prstGeom>
          <a:solidFill>
            <a:schemeClr val="bg2"/>
          </a:solidFill>
          <a:ln/>
        </p:spPr>
      </p:sp>
      <p:sp>
        <p:nvSpPr>
          <p:cNvPr id="29" name="Shape 20"/>
          <p:cNvSpPr/>
          <p:nvPr/>
        </p:nvSpPr>
        <p:spPr>
          <a:xfrm>
            <a:off x="1205865" y="2898648"/>
            <a:ext cx="457200" cy="457200"/>
          </a:xfrm>
          <a:prstGeom prst="ellipse">
            <a:avLst/>
          </a:prstGeom>
          <a:solidFill>
            <a:schemeClr val="bg1"/>
          </a:solidFill>
          <a:ln/>
        </p:spPr>
      </p:sp>
      <p:pic>
        <p:nvPicPr>
          <p:cNvPr id="30" name="Image 6" descr="/home/claude/kit/icon_lightbulb.png">    </p:cNvPr>
          <p:cNvPicPr>
            <a:picLocks noChangeAspect="1"/>
          </p:cNvPicPr>
          <p:nvPr/>
        </p:nvPicPr>
        <p:blipFill>
          <a:blip r:embed="rId7"/>
          <a:stretch>
            <a:fillRect/>
          </a:stretch>
        </p:blipFill>
        <p:spPr>
          <a:xfrm>
            <a:off x="1297305" y="2990088"/>
            <a:ext cx="274320" cy="274320"/>
          </a:xfrm>
          <a:prstGeom prst="rect">
            <a:avLst/>
          </a:prstGeom>
        </p:spPr>
      </p:pic>
      <p:sp>
        <p:nvSpPr>
          <p:cNvPr id="31" name="Text 21"/>
          <p:cNvSpPr txBox="1"/>
          <p:nvPr/>
        </p:nvSpPr>
        <p:spPr>
          <a:xfrm>
            <a:off x="512064" y="3410712"/>
            <a:ext cx="1844802"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N · Need it?</a:t>
            </a:r>
            <a:endParaRPr lang="en-US" sz="1400" dirty="0"/>
          </a:p>
        </p:txBody>
      </p:sp>
      <p:sp>
        <p:nvSpPr>
          <p:cNvPr id="32" name="Text 22"/>
          <p:cNvSpPr txBox="1"/>
          <p:nvPr/>
        </p:nvSpPr>
        <p:spPr>
          <a:xfrm>
            <a:off x="530352" y="3931920"/>
            <a:ext cx="1808226"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Does this task need AI, or is my own thinking better?</a:t>
            </a:r>
            <a:endParaRPr lang="en-US" sz="1200" dirty="0"/>
          </a:p>
        </p:txBody>
      </p:sp>
      <p:sp>
        <p:nvSpPr>
          <p:cNvPr id="33" name="Shape 23"/>
          <p:cNvSpPr/>
          <p:nvPr/>
        </p:nvSpPr>
        <p:spPr>
          <a:xfrm>
            <a:off x="2548890" y="2788920"/>
            <a:ext cx="1954530" cy="1783080"/>
          </a:xfrm>
          <a:prstGeom prst="roundRect">
            <a:avLst>
              <a:gd name="adj" fmla="val 6154"/>
            </a:avLst>
          </a:prstGeom>
          <a:solidFill>
            <a:srgbClr val="EEE9F7"/>
          </a:solidFill>
          <a:ln/>
        </p:spPr>
      </p:sp>
      <p:sp>
        <p:nvSpPr>
          <p:cNvPr id="34" name="Shape 24"/>
          <p:cNvSpPr/>
          <p:nvPr/>
        </p:nvSpPr>
        <p:spPr>
          <a:xfrm>
            <a:off x="3297555" y="2898648"/>
            <a:ext cx="457200" cy="457200"/>
          </a:xfrm>
          <a:prstGeom prst="ellipse">
            <a:avLst/>
          </a:prstGeom>
          <a:solidFill>
            <a:schemeClr val="bg1"/>
          </a:solidFill>
          <a:ln/>
        </p:spPr>
      </p:sp>
      <p:pic>
        <p:nvPicPr>
          <p:cNvPr id="35" name="Image 7" descr="/home/claude/kit/icon_search.png">    </p:cNvPr>
          <p:cNvPicPr>
            <a:picLocks noChangeAspect="1"/>
          </p:cNvPicPr>
          <p:nvPr/>
        </p:nvPicPr>
        <p:blipFill>
          <a:blip r:embed="rId8"/>
          <a:stretch>
            <a:fillRect/>
          </a:stretch>
        </p:blipFill>
        <p:spPr>
          <a:xfrm>
            <a:off x="3388995" y="2990088"/>
            <a:ext cx="274320" cy="274320"/>
          </a:xfrm>
          <a:prstGeom prst="rect">
            <a:avLst/>
          </a:prstGeom>
        </p:spPr>
      </p:pic>
      <p:sp>
        <p:nvSpPr>
          <p:cNvPr id="36" name="Text 25"/>
          <p:cNvSpPr txBox="1"/>
          <p:nvPr/>
        </p:nvSpPr>
        <p:spPr>
          <a:xfrm>
            <a:off x="2603754" y="3410712"/>
            <a:ext cx="1844802"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E · Evidence?</a:t>
            </a:r>
            <a:endParaRPr lang="en-US" sz="1400" dirty="0"/>
          </a:p>
        </p:txBody>
      </p:sp>
      <p:sp>
        <p:nvSpPr>
          <p:cNvPr id="37" name="Text 26"/>
          <p:cNvSpPr txBox="1"/>
          <p:nvPr/>
        </p:nvSpPr>
        <p:spPr>
          <a:xfrm>
            <a:off x="2622042" y="3931920"/>
            <a:ext cx="1808226"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Can I check it against a trusted source?</a:t>
            </a:r>
            <a:endParaRPr lang="en-US" sz="1200" dirty="0"/>
          </a:p>
        </p:txBody>
      </p:sp>
      <p:sp>
        <p:nvSpPr>
          <p:cNvPr id="38" name="Shape 27"/>
          <p:cNvSpPr/>
          <p:nvPr/>
        </p:nvSpPr>
        <p:spPr>
          <a:xfrm>
            <a:off x="4640580" y="2788920"/>
            <a:ext cx="1954530" cy="1783080"/>
          </a:xfrm>
          <a:prstGeom prst="roundRect">
            <a:avLst>
              <a:gd name="adj" fmla="val 6154"/>
            </a:avLst>
          </a:prstGeom>
          <a:solidFill>
            <a:schemeClr val="bg2"/>
          </a:solidFill>
          <a:ln/>
        </p:spPr>
      </p:sp>
      <p:sp>
        <p:nvSpPr>
          <p:cNvPr id="39" name="Shape 28"/>
          <p:cNvSpPr/>
          <p:nvPr/>
        </p:nvSpPr>
        <p:spPr>
          <a:xfrm>
            <a:off x="5389245" y="2898648"/>
            <a:ext cx="457200" cy="457200"/>
          </a:xfrm>
          <a:prstGeom prst="ellipse">
            <a:avLst/>
          </a:prstGeom>
          <a:solidFill>
            <a:schemeClr val="bg1"/>
          </a:solidFill>
          <a:ln/>
        </p:spPr>
      </p:sp>
      <p:pic>
        <p:nvPicPr>
          <p:cNvPr id="40" name="Image 8" descr="/home/claude/kit/icon_usershield.png">    </p:cNvPr>
          <p:cNvPicPr>
            <a:picLocks noChangeAspect="1"/>
          </p:cNvPicPr>
          <p:nvPr/>
        </p:nvPicPr>
        <p:blipFill>
          <a:blip r:embed="rId9"/>
          <a:stretch>
            <a:fillRect/>
          </a:stretch>
        </p:blipFill>
        <p:spPr>
          <a:xfrm>
            <a:off x="5480685" y="2990088"/>
            <a:ext cx="274320" cy="274320"/>
          </a:xfrm>
          <a:prstGeom prst="rect">
            <a:avLst/>
          </a:prstGeom>
        </p:spPr>
      </p:pic>
      <p:sp>
        <p:nvSpPr>
          <p:cNvPr id="41" name="Text 29"/>
          <p:cNvSpPr txBox="1"/>
          <p:nvPr/>
        </p:nvSpPr>
        <p:spPr>
          <a:xfrm>
            <a:off x="4695444" y="3410712"/>
            <a:ext cx="1844802"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S · Safe?</a:t>
            </a:r>
            <a:endParaRPr lang="en-US" sz="1400" dirty="0"/>
          </a:p>
        </p:txBody>
      </p:sp>
      <p:sp>
        <p:nvSpPr>
          <p:cNvPr id="42" name="Text 30"/>
          <p:cNvSpPr txBox="1"/>
          <p:nvPr/>
        </p:nvSpPr>
        <p:spPr>
          <a:xfrm>
            <a:off x="4713732" y="3931920"/>
            <a:ext cx="1808226"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Is it right for my age, and does it keep personal information private?</a:t>
            </a:r>
            <a:endParaRPr lang="en-US" sz="1200" dirty="0"/>
          </a:p>
        </p:txBody>
      </p:sp>
      <p:sp>
        <p:nvSpPr>
          <p:cNvPr id="43" name="Shape 31"/>
          <p:cNvSpPr/>
          <p:nvPr/>
        </p:nvSpPr>
        <p:spPr>
          <a:xfrm>
            <a:off x="6732270" y="2788920"/>
            <a:ext cx="1954530" cy="1783080"/>
          </a:xfrm>
          <a:prstGeom prst="roundRect">
            <a:avLst>
              <a:gd name="adj" fmla="val 6154"/>
            </a:avLst>
          </a:prstGeom>
          <a:solidFill>
            <a:srgbClr val="EEE9F7"/>
          </a:solidFill>
          <a:ln/>
        </p:spPr>
      </p:sp>
      <p:sp>
        <p:nvSpPr>
          <p:cNvPr id="44" name="Shape 32"/>
          <p:cNvSpPr/>
          <p:nvPr/>
        </p:nvSpPr>
        <p:spPr>
          <a:xfrm>
            <a:off x="7480935" y="2898648"/>
            <a:ext cx="457200" cy="457200"/>
          </a:xfrm>
          <a:prstGeom prst="ellipse">
            <a:avLst/>
          </a:prstGeom>
          <a:solidFill>
            <a:schemeClr val="bg1"/>
          </a:solidFill>
          <a:ln/>
        </p:spPr>
      </p:sp>
      <p:pic>
        <p:nvPicPr>
          <p:cNvPr id="45" name="Image 9" descr="/home/claude/kit/icon_signature.png">    </p:cNvPr>
          <p:cNvPicPr>
            <a:picLocks noChangeAspect="1"/>
          </p:cNvPicPr>
          <p:nvPr/>
        </p:nvPicPr>
        <p:blipFill>
          <a:blip r:embed="rId10"/>
          <a:stretch>
            <a:fillRect/>
          </a:stretch>
        </p:blipFill>
        <p:spPr>
          <a:xfrm>
            <a:off x="7572375" y="2990088"/>
            <a:ext cx="274320" cy="274320"/>
          </a:xfrm>
          <a:prstGeom prst="rect">
            <a:avLst/>
          </a:prstGeom>
        </p:spPr>
      </p:pic>
      <p:sp>
        <p:nvSpPr>
          <p:cNvPr id="46" name="Text 33"/>
          <p:cNvSpPr txBox="1"/>
          <p:nvPr/>
        </p:nvSpPr>
        <p:spPr>
          <a:xfrm>
            <a:off x="6787134" y="3410712"/>
            <a:ext cx="1844802"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W · Whose work?</a:t>
            </a:r>
            <a:endParaRPr lang="en-US" sz="1400" dirty="0"/>
          </a:p>
        </p:txBody>
      </p:sp>
      <p:sp>
        <p:nvSpPr>
          <p:cNvPr id="47" name="Text 34"/>
          <p:cNvSpPr txBox="1"/>
          <p:nvPr/>
        </p:nvSpPr>
        <p:spPr>
          <a:xfrm>
            <a:off x="6805422" y="3931920"/>
            <a:ext cx="1808226"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Should I credit it, ask permission or avoid AI?</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Choose your brief</a:t>
            </a:r>
            <a:endParaRPr lang="en-US" sz="3000" dirty="0"/>
          </a:p>
        </p:txBody>
      </p:sp>
      <p:sp>
        <p:nvSpPr>
          <p:cNvPr id="4" name="Shape 1"/>
          <p:cNvSpPr/>
          <p:nvPr/>
        </p:nvSpPr>
        <p:spPr>
          <a:xfrm>
            <a:off x="457200" y="1371600"/>
            <a:ext cx="2621280" cy="1143000"/>
          </a:xfrm>
          <a:prstGeom prst="roundRect">
            <a:avLst>
              <a:gd name="adj" fmla="val 9600"/>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book2.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Homework helper</a:t>
            </a:r>
            <a:endParaRPr lang="en-US" sz="1600" dirty="0"/>
          </a:p>
        </p:txBody>
      </p:sp>
      <p:sp>
        <p:nvSpPr>
          <p:cNvPr id="8" name="Text 4"/>
          <p:cNvSpPr txBox="1"/>
          <p:nvPr/>
        </p:nvSpPr>
        <p:spPr>
          <a:xfrm>
            <a:off x="1280160" y="192024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Maya, 10, who has dyslexia</a:t>
            </a:r>
            <a:endParaRPr lang="en-US" sz="1300" dirty="0"/>
          </a:p>
        </p:txBody>
      </p:sp>
      <p:sp>
        <p:nvSpPr>
          <p:cNvPr id="9" name="Shape 5"/>
          <p:cNvSpPr/>
          <p:nvPr/>
        </p:nvSpPr>
        <p:spPr>
          <a:xfrm>
            <a:off x="3261360" y="1371600"/>
            <a:ext cx="2621280" cy="1143000"/>
          </a:xfrm>
          <a:prstGeom prst="roundRect">
            <a:avLst>
              <a:gd name="adj" fmla="val 9600"/>
            </a:avLst>
          </a:prstGeom>
          <a:solidFill>
            <a:schemeClr val="bg2"/>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speaker.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Voice assistant</a:t>
            </a:r>
            <a:endParaRPr lang="en-US" sz="1600" dirty="0"/>
          </a:p>
        </p:txBody>
      </p:sp>
      <p:sp>
        <p:nvSpPr>
          <p:cNvPr id="13" name="Text 8"/>
          <p:cNvSpPr txBox="1"/>
          <p:nvPr/>
        </p:nvSpPr>
        <p:spPr>
          <a:xfrm>
            <a:off x="4084320" y="192024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Grandad Ray, 79</a:t>
            </a:r>
            <a:endParaRPr lang="en-US" sz="1300" dirty="0"/>
          </a:p>
        </p:txBody>
      </p:sp>
      <p:sp>
        <p:nvSpPr>
          <p:cNvPr id="14" name="Shape 9"/>
          <p:cNvSpPr/>
          <p:nvPr/>
        </p:nvSpPr>
        <p:spPr>
          <a:xfrm>
            <a:off x="6065520" y="1371600"/>
            <a:ext cx="2621280" cy="1143000"/>
          </a:xfrm>
          <a:prstGeom prst="roundRect">
            <a:avLst>
              <a:gd name="adj" fmla="val 9600"/>
            </a:avLst>
          </a:prstGeom>
          <a:solidFill>
            <a:schemeClr val="bg2"/>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video.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Video app "Up next"</a:t>
            </a:r>
            <a:endParaRPr lang="en-US" sz="1600" dirty="0"/>
          </a:p>
        </p:txBody>
      </p:sp>
      <p:sp>
        <p:nvSpPr>
          <p:cNvPr id="18" name="Text 12"/>
          <p:cNvSpPr txBox="1"/>
          <p:nvPr/>
        </p:nvSpPr>
        <p:spPr>
          <a:xfrm>
            <a:off x="6888480" y="192024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Jay, 11 (from Lesson 1)</a:t>
            </a:r>
            <a:endParaRPr lang="en-US" sz="1300" dirty="0"/>
          </a:p>
        </p:txBody>
      </p:sp>
      <p:sp>
        <p:nvSpPr>
          <p:cNvPr id="19" name="Shape 13"/>
          <p:cNvSpPr/>
          <p:nvPr/>
        </p:nvSpPr>
        <p:spPr>
          <a:xfrm>
            <a:off x="457200" y="2697480"/>
            <a:ext cx="2621280" cy="1143000"/>
          </a:xfrm>
          <a:prstGeom prst="roundRect">
            <a:avLst>
              <a:gd name="adj" fmla="val 9600"/>
            </a:avLst>
          </a:prstGeom>
          <a:solidFill>
            <a:schemeClr val="bg2"/>
          </a:solidFill>
          <a:ln/>
        </p:spPr>
      </p:sp>
      <p:sp>
        <p:nvSpPr>
          <p:cNvPr id="20" name="Shape 14"/>
          <p:cNvSpPr/>
          <p:nvPr/>
        </p:nvSpPr>
        <p:spPr>
          <a:xfrm>
            <a:off x="594360" y="2834640"/>
            <a:ext cx="548640" cy="548640"/>
          </a:xfrm>
          <a:prstGeom prst="ellipse">
            <a:avLst/>
          </a:prstGeom>
          <a:solidFill>
            <a:schemeClr val="bg1"/>
          </a:solidFill>
          <a:ln/>
        </p:spPr>
      </p:sp>
      <p:pic>
        <p:nvPicPr>
          <p:cNvPr id="21" name="Image 3" descr="/home/claude/kit/icon_translate.png">    </p:cNvPr>
          <p:cNvPicPr>
            <a:picLocks noChangeAspect="1"/>
          </p:cNvPicPr>
          <p:nvPr/>
        </p:nvPicPr>
        <p:blipFill>
          <a:blip r:embed="rId4"/>
          <a:stretch>
            <a:fillRect/>
          </a:stretch>
        </p:blipFill>
        <p:spPr>
          <a:xfrm>
            <a:off x="704088" y="2944368"/>
            <a:ext cx="329184" cy="329184"/>
          </a:xfrm>
          <a:prstGeom prst="rect">
            <a:avLst/>
          </a:prstGeom>
        </p:spPr>
      </p:pic>
      <p:sp>
        <p:nvSpPr>
          <p:cNvPr id="22" name="Text 15"/>
          <p:cNvSpPr txBox="1"/>
          <p:nvPr/>
        </p:nvSpPr>
        <p:spPr>
          <a:xfrm>
            <a:off x="1280160" y="28072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Translation app</a:t>
            </a:r>
            <a:endParaRPr lang="en-US" sz="1600" dirty="0"/>
          </a:p>
        </p:txBody>
      </p:sp>
      <p:sp>
        <p:nvSpPr>
          <p:cNvPr id="23" name="Text 16"/>
          <p:cNvSpPr txBox="1"/>
          <p:nvPr/>
        </p:nvSpPr>
        <p:spPr>
          <a:xfrm>
            <a:off x="1280160" y="32461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Amir, 11, who has just arrived in the UK</a:t>
            </a:r>
            <a:endParaRPr lang="en-US" sz="1300" dirty="0"/>
          </a:p>
        </p:txBody>
      </p:sp>
      <p:sp>
        <p:nvSpPr>
          <p:cNvPr id="24" name="Shape 17"/>
          <p:cNvSpPr/>
          <p:nvPr/>
        </p:nvSpPr>
        <p:spPr>
          <a:xfrm>
            <a:off x="3261360" y="2697480"/>
            <a:ext cx="2621280" cy="1143000"/>
          </a:xfrm>
          <a:prstGeom prst="roundRect">
            <a:avLst>
              <a:gd name="adj" fmla="val 9600"/>
            </a:avLst>
          </a:prstGeom>
          <a:solidFill>
            <a:schemeClr val="bg2"/>
          </a:solidFill>
          <a:ln/>
        </p:spPr>
      </p:sp>
      <p:sp>
        <p:nvSpPr>
          <p:cNvPr id="25" name="Shape 18"/>
          <p:cNvSpPr/>
          <p:nvPr/>
        </p:nvSpPr>
        <p:spPr>
          <a:xfrm>
            <a:off x="3398520" y="2834640"/>
            <a:ext cx="548640" cy="548640"/>
          </a:xfrm>
          <a:prstGeom prst="ellipse">
            <a:avLst/>
          </a:prstGeom>
          <a:solidFill>
            <a:schemeClr val="bg1"/>
          </a:solidFill>
          <a:ln/>
        </p:spPr>
      </p:sp>
      <p:pic>
        <p:nvPicPr>
          <p:cNvPr id="26" name="Image 4" descr="/home/claude/kit/icon_image.png">    </p:cNvPr>
          <p:cNvPicPr>
            <a:picLocks noChangeAspect="1"/>
          </p:cNvPicPr>
          <p:nvPr/>
        </p:nvPicPr>
        <p:blipFill>
          <a:blip r:embed="rId5"/>
          <a:stretch>
            <a:fillRect/>
          </a:stretch>
        </p:blipFill>
        <p:spPr>
          <a:xfrm>
            <a:off x="3508248" y="2944368"/>
            <a:ext cx="329184" cy="329184"/>
          </a:xfrm>
          <a:prstGeom prst="rect">
            <a:avLst/>
          </a:prstGeom>
        </p:spPr>
      </p:pic>
      <p:sp>
        <p:nvSpPr>
          <p:cNvPr id="27" name="Text 19"/>
          <p:cNvSpPr txBox="1"/>
          <p:nvPr/>
        </p:nvSpPr>
        <p:spPr>
          <a:xfrm>
            <a:off x="4084320" y="28072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Photo app</a:t>
            </a:r>
            <a:endParaRPr lang="en-US" sz="1600" dirty="0"/>
          </a:p>
        </p:txBody>
      </p:sp>
      <p:sp>
        <p:nvSpPr>
          <p:cNvPr id="28" name="Text 20"/>
          <p:cNvSpPr txBox="1"/>
          <p:nvPr/>
        </p:nvSpPr>
        <p:spPr>
          <a:xfrm>
            <a:off x="4084320" y="32461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The Patel family</a:t>
            </a:r>
            <a:endParaRPr lang="en-US" sz="1300" dirty="0"/>
          </a:p>
        </p:txBody>
      </p:sp>
      <p:sp>
        <p:nvSpPr>
          <p:cNvPr id="29" name="Shape 21"/>
          <p:cNvSpPr/>
          <p:nvPr/>
        </p:nvSpPr>
        <p:spPr>
          <a:xfrm>
            <a:off x="6065520" y="2697480"/>
            <a:ext cx="2621280" cy="1143000"/>
          </a:xfrm>
          <a:prstGeom prst="roundRect">
            <a:avLst>
              <a:gd name="adj" fmla="val 9600"/>
            </a:avLst>
          </a:prstGeom>
          <a:solidFill>
            <a:schemeClr val="bg2"/>
          </a:solidFill>
          <a:ln/>
        </p:spPr>
      </p:sp>
      <p:sp>
        <p:nvSpPr>
          <p:cNvPr id="30" name="Shape 22"/>
          <p:cNvSpPr/>
          <p:nvPr/>
        </p:nvSpPr>
        <p:spPr>
          <a:xfrm>
            <a:off x="6202680" y="2834640"/>
            <a:ext cx="548640" cy="548640"/>
          </a:xfrm>
          <a:prstGeom prst="ellipse">
            <a:avLst/>
          </a:prstGeom>
          <a:solidFill>
            <a:schemeClr val="bg1"/>
          </a:solidFill>
          <a:ln/>
        </p:spPr>
      </p:sp>
      <p:pic>
        <p:nvPicPr>
          <p:cNvPr id="31" name="Image 5" descr="/home/claude/kit/icon_satnav.png">    </p:cNvPr>
          <p:cNvPicPr>
            <a:picLocks noChangeAspect="1"/>
          </p:cNvPicPr>
          <p:nvPr/>
        </p:nvPicPr>
        <p:blipFill>
          <a:blip r:embed="rId6"/>
          <a:stretch>
            <a:fillRect/>
          </a:stretch>
        </p:blipFill>
        <p:spPr>
          <a:xfrm>
            <a:off x="6312408" y="2944368"/>
            <a:ext cx="329184" cy="329184"/>
          </a:xfrm>
          <a:prstGeom prst="rect">
            <a:avLst/>
          </a:prstGeom>
        </p:spPr>
      </p:pic>
      <p:sp>
        <p:nvSpPr>
          <p:cNvPr id="32" name="Text 23"/>
          <p:cNvSpPr txBox="1"/>
          <p:nvPr/>
        </p:nvSpPr>
        <p:spPr>
          <a:xfrm>
            <a:off x="6888480" y="28072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Route app</a:t>
            </a:r>
            <a:endParaRPr lang="en-US" sz="1600" dirty="0"/>
          </a:p>
        </p:txBody>
      </p:sp>
      <p:sp>
        <p:nvSpPr>
          <p:cNvPr id="33" name="Text 24"/>
          <p:cNvSpPr txBox="1"/>
          <p:nvPr/>
        </p:nvSpPr>
        <p:spPr>
          <a:xfrm>
            <a:off x="6888480" y="32461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Zoe, 11, walking to secondary for the first time</a:t>
            </a:r>
            <a:endParaRPr lang="en-US" sz="1300" dirty="0"/>
          </a:p>
        </p:txBody>
      </p:sp>
      <p:sp>
        <p:nvSpPr>
          <p:cNvPr id="34" name="Shape 25"/>
          <p:cNvSpPr/>
          <p:nvPr/>
        </p:nvSpPr>
        <p:spPr>
          <a:xfrm>
            <a:off x="457200" y="3886200"/>
            <a:ext cx="8229600" cy="685800"/>
          </a:xfrm>
          <a:prstGeom prst="roundRect">
            <a:avLst>
              <a:gd name="adj" fmla="val 16000"/>
            </a:avLst>
          </a:prstGeom>
          <a:solidFill>
            <a:srgbClr val="FCE4F2"/>
          </a:solidFill>
          <a:ln/>
        </p:spPr>
      </p:sp>
      <p:sp>
        <p:nvSpPr>
          <p:cNvPr id="35" name="Shape 26"/>
          <p:cNvSpPr/>
          <p:nvPr/>
        </p:nvSpPr>
        <p:spPr>
          <a:xfrm>
            <a:off x="566928" y="3977640"/>
            <a:ext cx="502920" cy="502920"/>
          </a:xfrm>
          <a:prstGeom prst="ellipse">
            <a:avLst/>
          </a:prstGeom>
          <a:solidFill>
            <a:schemeClr val="bg1"/>
          </a:solidFill>
          <a:ln/>
        </p:spPr>
      </p:sp>
      <p:pic>
        <p:nvPicPr>
          <p:cNvPr id="36" name="Image 6" descr="/home/claude/kit/icon_usershield.png">    </p:cNvPr>
          <p:cNvPicPr>
            <a:picLocks noChangeAspect="1"/>
          </p:cNvPicPr>
          <p:nvPr/>
        </p:nvPicPr>
        <p:blipFill>
          <a:blip r:embed="rId7"/>
          <a:stretch>
            <a:fillRect/>
          </a:stretch>
        </p:blipFill>
        <p:spPr>
          <a:xfrm>
            <a:off x="667512" y="4078224"/>
            <a:ext cx="301752" cy="301752"/>
          </a:xfrm>
          <a:prstGeom prst="rect">
            <a:avLst/>
          </a:prstGeom>
        </p:spPr>
      </p:pic>
      <p:sp>
        <p:nvSpPr>
          <p:cNvPr id="37" name="Text 27"/>
          <p:cNvSpPr txBox="1"/>
          <p:nvPr/>
        </p:nvSpPr>
        <p:spPr>
          <a:xfrm>
            <a:off x="1188720" y="3886200"/>
            <a:ext cx="7360920" cy="685800"/>
          </a:xfrm>
          <a:prstGeom prst="rect">
            <a:avLst/>
          </a:prstGeom>
          <a:noFill/>
          <a:ln/>
        </p:spPr>
        <p:txBody>
          <a:bodyPr wrap="square" lIns="635" tIns="635" rIns="635" bIns="635" rtlCol="0" anchor="ctr"/>
          <a:lstStyle/>
          <a:p>
            <a:pPr indent="0" marL="0">
              <a:buNone/>
            </a:pPr>
            <a:r>
              <a:rPr lang="en-US" sz="1500" dirty="0">
                <a:solidFill>
                  <a:schemeClr val="tx1"/>
                </a:solidFill>
                <a:latin typeface="Calibri" pitchFamily="34" charset="0"/>
                <a:ea typeface="Calibri" pitchFamily="34" charset="-122"/>
                <a:cs typeface="Calibri" pitchFamily="34" charset="-120"/>
              </a:rPr>
              <a:t>All our users are made up. Don't base a design on a real classmate.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 me: meet Grandad Ray</a:t>
            </a:r>
            <a:endParaRPr lang="en-US" sz="3000" dirty="0"/>
          </a:p>
        </p:txBody>
      </p:sp>
      <p:sp>
        <p:nvSpPr>
          <p:cNvPr id="4" name="Shape 1"/>
          <p:cNvSpPr/>
          <p:nvPr/>
        </p:nvSpPr>
        <p:spPr>
          <a:xfrm>
            <a:off x="457200" y="1371600"/>
            <a:ext cx="4023360" cy="1097280"/>
          </a:xfrm>
          <a:prstGeom prst="roundRect">
            <a:avLst>
              <a:gd name="adj" fmla="val 10000"/>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grandpa.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User: Grandad Ray, 79</a:t>
            </a:r>
            <a:endParaRPr lang="en-US" sz="1600" dirty="0"/>
          </a:p>
        </p:txBody>
      </p:sp>
      <p:sp>
        <p:nvSpPr>
          <p:cNvPr id="8" name="Text 4"/>
          <p:cNvSpPr txBox="1"/>
          <p:nvPr/>
        </p:nvSpPr>
        <p:spPr>
          <a:xfrm>
            <a:off x="1280160" y="192024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Hears less well; worries about scams</a:t>
            </a:r>
            <a:endParaRPr lang="en-US" sz="1400" dirty="0"/>
          </a:p>
        </p:txBody>
      </p:sp>
      <p:sp>
        <p:nvSpPr>
          <p:cNvPr id="9" name="Shape 5"/>
          <p:cNvSpPr/>
          <p:nvPr/>
        </p:nvSpPr>
        <p:spPr>
          <a:xfrm>
            <a:off x="4663440" y="1371600"/>
            <a:ext cx="4023360" cy="1097280"/>
          </a:xfrm>
          <a:prstGeom prst="roundRect">
            <a:avLst>
              <a:gd name="adj" fmla="val 10000"/>
            </a:avLst>
          </a:prstGeom>
          <a:solidFill>
            <a:srgbClr val="FCE4F2"/>
          </a:solidFill>
          <a:ln/>
        </p:spPr>
      </p:sp>
      <p:sp>
        <p:nvSpPr>
          <p:cNvPr id="10" name="Shape 6"/>
          <p:cNvSpPr/>
          <p:nvPr/>
        </p:nvSpPr>
        <p:spPr>
          <a:xfrm>
            <a:off x="4800600" y="1508760"/>
            <a:ext cx="548640" cy="548640"/>
          </a:xfrm>
          <a:prstGeom prst="ellipse">
            <a:avLst/>
          </a:prstGeom>
          <a:solidFill>
            <a:schemeClr val="bg1"/>
          </a:solidFill>
          <a:ln/>
        </p:spPr>
      </p:sp>
      <p:pic>
        <p:nvPicPr>
          <p:cNvPr id="11" name="Image 1" descr="/home/claude/kit/icon_warn.png">    </p:cNvPr>
          <p:cNvPicPr>
            <a:picLocks noChangeAspect="1"/>
          </p:cNvPicPr>
          <p:nvPr/>
        </p:nvPicPr>
        <p:blipFill>
          <a:blip r:embed="rId2"/>
          <a:stretch>
            <a:fillRect/>
          </a:stretch>
        </p:blipFill>
        <p:spPr>
          <a:xfrm>
            <a:off x="4910328" y="1618488"/>
            <a:ext cx="329184" cy="329184"/>
          </a:xfrm>
          <a:prstGeom prst="rect">
            <a:avLst/>
          </a:prstGeom>
        </p:spPr>
      </p:pic>
      <p:sp>
        <p:nvSpPr>
          <p:cNvPr id="12" name="Text 7"/>
          <p:cNvSpPr txBox="1"/>
          <p:nvPr/>
        </p:nvSpPr>
        <p:spPr>
          <a:xfrm>
            <a:off x="5486400" y="148132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Problem now</a:t>
            </a:r>
            <a:endParaRPr lang="en-US" sz="1600" dirty="0"/>
          </a:p>
        </p:txBody>
      </p:sp>
      <p:sp>
        <p:nvSpPr>
          <p:cNvPr id="13" name="Text 8"/>
          <p:cNvSpPr txBox="1"/>
          <p:nvPr/>
        </p:nvSpPr>
        <p:spPr>
          <a:xfrm>
            <a:off x="5486400" y="192024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Talks fast; mishears; can buy things by voice</a:t>
            </a:r>
            <a:endParaRPr lang="en-US" sz="1400" dirty="0"/>
          </a:p>
        </p:txBody>
      </p:sp>
      <p:sp>
        <p:nvSpPr>
          <p:cNvPr id="14" name="Shape 9"/>
          <p:cNvSpPr/>
          <p:nvPr/>
        </p:nvSpPr>
        <p:spPr>
          <a:xfrm>
            <a:off x="457200" y="2651760"/>
            <a:ext cx="4023360" cy="1097280"/>
          </a:xfrm>
          <a:prstGeom prst="roundRect">
            <a:avLst>
              <a:gd name="adj" fmla="val 10000"/>
            </a:avLst>
          </a:prstGeom>
          <a:solidFill>
            <a:srgbClr val="EEE9F7"/>
          </a:solidFill>
          <a:ln/>
        </p:spPr>
      </p:sp>
      <p:sp>
        <p:nvSpPr>
          <p:cNvPr id="15" name="Shape 10"/>
          <p:cNvSpPr/>
          <p:nvPr/>
        </p:nvSpPr>
        <p:spPr>
          <a:xfrm>
            <a:off x="594360" y="2788920"/>
            <a:ext cx="548640" cy="54864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704088" y="2898648"/>
            <a:ext cx="329184" cy="329184"/>
          </a:xfrm>
          <a:prstGeom prst="rect">
            <a:avLst/>
          </a:prstGeom>
        </p:spPr>
      </p:pic>
      <p:sp>
        <p:nvSpPr>
          <p:cNvPr id="17" name="Text 11"/>
          <p:cNvSpPr txBox="1"/>
          <p:nvPr/>
        </p:nvSpPr>
        <p:spPr>
          <a:xfrm>
            <a:off x="1280160" y="27614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Change 1: safer</a:t>
            </a:r>
            <a:endParaRPr lang="en-US" sz="1600" dirty="0"/>
          </a:p>
        </p:txBody>
      </p:sp>
      <p:sp>
        <p:nvSpPr>
          <p:cNvPr id="18" name="Text 12"/>
          <p:cNvSpPr txBox="1"/>
          <p:nvPr/>
        </p:nvSpPr>
        <p:spPr>
          <a:xfrm>
            <a:off x="1280160" y="320040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Repeats back before acting</a:t>
            </a:r>
            <a:endParaRPr lang="en-US" sz="1400" dirty="0"/>
          </a:p>
        </p:txBody>
      </p:sp>
      <p:sp>
        <p:nvSpPr>
          <p:cNvPr id="19" name="Shape 13"/>
          <p:cNvSpPr/>
          <p:nvPr/>
        </p:nvSpPr>
        <p:spPr>
          <a:xfrm>
            <a:off x="4663440" y="2651760"/>
            <a:ext cx="4023360" cy="1097280"/>
          </a:xfrm>
          <a:prstGeom prst="roundRect">
            <a:avLst>
              <a:gd name="adj" fmla="val 10000"/>
            </a:avLst>
          </a:prstGeom>
          <a:solidFill>
            <a:srgbClr val="EEE9F7"/>
          </a:solidFill>
          <a:ln/>
        </p:spPr>
      </p:sp>
      <p:sp>
        <p:nvSpPr>
          <p:cNvPr id="20" name="Shape 14"/>
          <p:cNvSpPr/>
          <p:nvPr/>
        </p:nvSpPr>
        <p:spPr>
          <a:xfrm>
            <a:off x="4800600" y="2788920"/>
            <a:ext cx="548640" cy="548640"/>
          </a:xfrm>
          <a:prstGeom prst="ellipse">
            <a:avLst/>
          </a:prstGeom>
          <a:solidFill>
            <a:schemeClr val="bg1"/>
          </a:solidFill>
          <a:ln/>
        </p:spPr>
      </p:sp>
      <p:pic>
        <p:nvPicPr>
          <p:cNvPr id="21" name="Image 3" descr="/home/claude/kit/icon_speaker.png">    </p:cNvPr>
          <p:cNvPicPr>
            <a:picLocks noChangeAspect="1"/>
          </p:cNvPicPr>
          <p:nvPr/>
        </p:nvPicPr>
        <p:blipFill>
          <a:blip r:embed="rId4"/>
          <a:stretch>
            <a:fillRect/>
          </a:stretch>
        </p:blipFill>
        <p:spPr>
          <a:xfrm>
            <a:off x="4910328" y="2898648"/>
            <a:ext cx="329184" cy="329184"/>
          </a:xfrm>
          <a:prstGeom prst="rect">
            <a:avLst/>
          </a:prstGeom>
        </p:spPr>
      </p:pic>
      <p:sp>
        <p:nvSpPr>
          <p:cNvPr id="22" name="Text 15"/>
          <p:cNvSpPr txBox="1"/>
          <p:nvPr/>
        </p:nvSpPr>
        <p:spPr>
          <a:xfrm>
            <a:off x="5486400" y="27614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Change 2: more helpful</a:t>
            </a:r>
            <a:endParaRPr lang="en-US" sz="1600" dirty="0"/>
          </a:p>
        </p:txBody>
      </p:sp>
      <p:sp>
        <p:nvSpPr>
          <p:cNvPr id="23" name="Text 16"/>
          <p:cNvSpPr txBox="1"/>
          <p:nvPr/>
        </p:nvSpPr>
        <p:spPr>
          <a:xfrm>
            <a:off x="5486400" y="3200400"/>
            <a:ext cx="30906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Slower, louder speech</a:t>
            </a:r>
            <a:endParaRPr lang="en-US" sz="1400" dirty="0"/>
          </a:p>
        </p:txBody>
      </p:sp>
      <p:sp>
        <p:nvSpPr>
          <p:cNvPr id="24" name="Shape 17"/>
          <p:cNvSpPr/>
          <p:nvPr/>
        </p:nvSpPr>
        <p:spPr>
          <a:xfrm>
            <a:off x="457200" y="3794760"/>
            <a:ext cx="8229600" cy="685800"/>
          </a:xfrm>
          <a:prstGeom prst="roundRect">
            <a:avLst>
              <a:gd name="adj" fmla="val 16000"/>
            </a:avLst>
          </a:prstGeom>
          <a:solidFill>
            <a:schemeClr val="tx2"/>
          </a:solidFill>
          <a:ln/>
        </p:spPr>
      </p:sp>
      <p:sp>
        <p:nvSpPr>
          <p:cNvPr id="25" name="Shape 18"/>
          <p:cNvSpPr/>
          <p:nvPr/>
        </p:nvSpPr>
        <p:spPr>
          <a:xfrm>
            <a:off x="566928" y="3886200"/>
            <a:ext cx="502920" cy="502920"/>
          </a:xfrm>
          <a:prstGeom prst="ellipse">
            <a:avLst/>
          </a:prstGeom>
          <a:solidFill>
            <a:schemeClr val="bg1"/>
          </a:solidFill>
          <a:ln/>
        </p:spPr>
      </p:sp>
      <p:pic>
        <p:nvPicPr>
          <p:cNvPr id="26" name="Image 4" descr="/home/claude/kit/icon_usershield.png">    </p:cNvPr>
          <p:cNvPicPr>
            <a:picLocks noChangeAspect="1"/>
          </p:cNvPicPr>
          <p:nvPr/>
        </p:nvPicPr>
        <p:blipFill>
          <a:blip r:embed="rId5"/>
          <a:stretch>
            <a:fillRect/>
          </a:stretch>
        </p:blipFill>
        <p:spPr>
          <a:xfrm>
            <a:off x="667512" y="3986784"/>
            <a:ext cx="301752" cy="301752"/>
          </a:xfrm>
          <a:prstGeom prst="rect">
            <a:avLst/>
          </a:prstGeom>
        </p:spPr>
      </p:pic>
      <p:sp>
        <p:nvSpPr>
          <p:cNvPr id="27" name="Text 19"/>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Compass S: it never buys anything without a family check.</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Five design steps</a:t>
            </a:r>
            <a:endParaRPr lang="en-US" sz="3000" dirty="0"/>
          </a:p>
        </p:txBody>
      </p:sp>
      <p:sp>
        <p:nvSpPr>
          <p:cNvPr id="4" name="Shape 1"/>
          <p:cNvSpPr/>
          <p:nvPr/>
        </p:nvSpPr>
        <p:spPr>
          <a:xfrm>
            <a:off x="457200" y="1325880"/>
            <a:ext cx="1426464" cy="2103120"/>
          </a:xfrm>
          <a:prstGeom prst="roundRect">
            <a:avLst>
              <a:gd name="adj" fmla="val 7692"/>
            </a:avLst>
          </a:prstGeom>
          <a:solidFill>
            <a:srgbClr val="FCE4F2"/>
          </a:solidFill>
          <a:ln/>
        </p:spPr>
      </p:sp>
      <p:sp>
        <p:nvSpPr>
          <p:cNvPr id="5" name="Shape 2"/>
          <p:cNvSpPr/>
          <p:nvPr/>
        </p:nvSpPr>
        <p:spPr>
          <a:xfrm>
            <a:off x="758952" y="1490472"/>
            <a:ext cx="822960" cy="82296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940003" y="1671523"/>
            <a:ext cx="460858" cy="460858"/>
          </a:xfrm>
          <a:prstGeom prst="rect">
            <a:avLst/>
          </a:prstGeom>
        </p:spPr>
      </p:pic>
      <p:sp>
        <p:nvSpPr>
          <p:cNvPr id="7" name="Text 3"/>
          <p:cNvSpPr txBox="1"/>
          <p:nvPr/>
        </p:nvSpPr>
        <p:spPr>
          <a:xfrm>
            <a:off x="548640"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USER</a:t>
            </a:r>
            <a:endParaRPr lang="en-US" sz="1300" dirty="0"/>
          </a:p>
        </p:txBody>
      </p:sp>
      <p:sp>
        <p:nvSpPr>
          <p:cNvPr id="8" name="Text 4"/>
          <p:cNvSpPr txBox="1"/>
          <p:nvPr/>
        </p:nvSpPr>
        <p:spPr>
          <a:xfrm>
            <a:off x="566928"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Who is it for? What do they need?</a:t>
            </a:r>
            <a:endParaRPr lang="en-US" sz="1300" dirty="0"/>
          </a:p>
        </p:txBody>
      </p:sp>
      <p:pic>
        <p:nvPicPr>
          <p:cNvPr id="9" name="Image 1" descr="/home/claude/kit/icon_arrow_a.png">    </p:cNvPr>
          <p:cNvPicPr>
            <a:picLocks noChangeAspect="1"/>
          </p:cNvPicPr>
          <p:nvPr/>
        </p:nvPicPr>
        <p:blipFill>
          <a:blip r:embed="rId2"/>
          <a:stretch>
            <a:fillRect/>
          </a:stretch>
        </p:blipFill>
        <p:spPr>
          <a:xfrm>
            <a:off x="1911096" y="2194560"/>
            <a:ext cx="219456" cy="219456"/>
          </a:xfrm>
          <a:prstGeom prst="rect">
            <a:avLst/>
          </a:prstGeom>
        </p:spPr>
      </p:pic>
      <p:sp>
        <p:nvSpPr>
          <p:cNvPr id="10" name="Shape 5"/>
          <p:cNvSpPr/>
          <p:nvPr/>
        </p:nvSpPr>
        <p:spPr>
          <a:xfrm>
            <a:off x="2157984" y="1325880"/>
            <a:ext cx="1426464" cy="2103120"/>
          </a:xfrm>
          <a:prstGeom prst="roundRect">
            <a:avLst>
              <a:gd name="adj" fmla="val 7692"/>
            </a:avLst>
          </a:prstGeom>
          <a:solidFill>
            <a:schemeClr val="bg2"/>
          </a:solidFill>
          <a:ln/>
        </p:spPr>
      </p:sp>
      <p:sp>
        <p:nvSpPr>
          <p:cNvPr id="11" name="Shape 6"/>
          <p:cNvSpPr/>
          <p:nvPr/>
        </p:nvSpPr>
        <p:spPr>
          <a:xfrm>
            <a:off x="2459736" y="1490472"/>
            <a:ext cx="822960" cy="822960"/>
          </a:xfrm>
          <a:prstGeom prst="ellipse">
            <a:avLst/>
          </a:prstGeom>
          <a:solidFill>
            <a:schemeClr val="bg1"/>
          </a:solidFill>
          <a:ln/>
        </p:spPr>
      </p:sp>
      <p:pic>
        <p:nvPicPr>
          <p:cNvPr id="12" name="Image 2" descr="/home/claude/kit/icon_warn.png">    </p:cNvPr>
          <p:cNvPicPr>
            <a:picLocks noChangeAspect="1"/>
          </p:cNvPicPr>
          <p:nvPr/>
        </p:nvPicPr>
        <p:blipFill>
          <a:blip r:embed="rId3"/>
          <a:stretch>
            <a:fillRect/>
          </a:stretch>
        </p:blipFill>
        <p:spPr>
          <a:xfrm>
            <a:off x="2640787" y="1671523"/>
            <a:ext cx="460858" cy="460858"/>
          </a:xfrm>
          <a:prstGeom prst="rect">
            <a:avLst/>
          </a:prstGeom>
        </p:spPr>
      </p:pic>
      <p:sp>
        <p:nvSpPr>
          <p:cNvPr id="13" name="Text 7"/>
          <p:cNvSpPr txBox="1"/>
          <p:nvPr/>
        </p:nvSpPr>
        <p:spPr>
          <a:xfrm>
            <a:off x="2249424"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PROBLEM</a:t>
            </a:r>
            <a:endParaRPr lang="en-US" sz="1300" dirty="0"/>
          </a:p>
        </p:txBody>
      </p:sp>
      <p:sp>
        <p:nvSpPr>
          <p:cNvPr id="14" name="Text 8"/>
          <p:cNvSpPr txBox="1"/>
          <p:nvPr/>
        </p:nvSpPr>
        <p:spPr>
          <a:xfrm>
            <a:off x="2267712"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What goes wrong now?</a:t>
            </a:r>
            <a:endParaRPr lang="en-US" sz="1300" dirty="0"/>
          </a:p>
        </p:txBody>
      </p:sp>
      <p:pic>
        <p:nvPicPr>
          <p:cNvPr id="15" name="Image 3" descr="/home/claude/kit/icon_arrow_a.png">    </p:cNvPr>
          <p:cNvPicPr>
            <a:picLocks noChangeAspect="1"/>
          </p:cNvPicPr>
          <p:nvPr/>
        </p:nvPicPr>
        <p:blipFill>
          <a:blip r:embed="rId4"/>
          <a:stretch>
            <a:fillRect/>
          </a:stretch>
        </p:blipFill>
        <p:spPr>
          <a:xfrm>
            <a:off x="3611880" y="2194560"/>
            <a:ext cx="219456" cy="219456"/>
          </a:xfrm>
          <a:prstGeom prst="rect">
            <a:avLst/>
          </a:prstGeom>
        </p:spPr>
      </p:pic>
      <p:sp>
        <p:nvSpPr>
          <p:cNvPr id="16" name="Shape 9"/>
          <p:cNvSpPr/>
          <p:nvPr/>
        </p:nvSpPr>
        <p:spPr>
          <a:xfrm>
            <a:off x="3858768" y="1325880"/>
            <a:ext cx="1426464" cy="2103120"/>
          </a:xfrm>
          <a:prstGeom prst="roundRect">
            <a:avLst>
              <a:gd name="adj" fmla="val 7692"/>
            </a:avLst>
          </a:prstGeom>
          <a:solidFill>
            <a:srgbClr val="EEE9F7"/>
          </a:solidFill>
          <a:ln/>
        </p:spPr>
      </p:sp>
      <p:sp>
        <p:nvSpPr>
          <p:cNvPr id="17" name="Shape 10"/>
          <p:cNvSpPr/>
          <p:nvPr/>
        </p:nvSpPr>
        <p:spPr>
          <a:xfrm>
            <a:off x="4160520" y="1490472"/>
            <a:ext cx="822960" cy="822960"/>
          </a:xfrm>
          <a:prstGeom prst="ellipse">
            <a:avLst/>
          </a:prstGeom>
          <a:solidFill>
            <a:schemeClr val="bg1"/>
          </a:solidFill>
          <a:ln/>
        </p:spPr>
      </p:sp>
      <p:pic>
        <p:nvPicPr>
          <p:cNvPr id="18" name="Image 4" descr="/home/claude/kit/icon_tools.png">    </p:cNvPr>
          <p:cNvPicPr>
            <a:picLocks noChangeAspect="1"/>
          </p:cNvPicPr>
          <p:nvPr/>
        </p:nvPicPr>
        <p:blipFill>
          <a:blip r:embed="rId5"/>
          <a:stretch>
            <a:fillRect/>
          </a:stretch>
        </p:blipFill>
        <p:spPr>
          <a:xfrm>
            <a:off x="4341571" y="1671523"/>
            <a:ext cx="460858" cy="460858"/>
          </a:xfrm>
          <a:prstGeom prst="rect">
            <a:avLst/>
          </a:prstGeom>
        </p:spPr>
      </p:pic>
      <p:sp>
        <p:nvSpPr>
          <p:cNvPr id="19" name="Text 11"/>
          <p:cNvSpPr txBox="1"/>
          <p:nvPr/>
        </p:nvSpPr>
        <p:spPr>
          <a:xfrm>
            <a:off x="3950208"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CHANGES</a:t>
            </a:r>
            <a:endParaRPr lang="en-US" sz="1300" dirty="0"/>
          </a:p>
        </p:txBody>
      </p:sp>
      <p:sp>
        <p:nvSpPr>
          <p:cNvPr id="20" name="Text 12"/>
          <p:cNvSpPr txBox="1"/>
          <p:nvPr/>
        </p:nvSpPr>
        <p:spPr>
          <a:xfrm>
            <a:off x="3968496"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1–3 changes: safer, fairer or more helpful</a:t>
            </a:r>
            <a:endParaRPr lang="en-US" sz="1300" dirty="0"/>
          </a:p>
        </p:txBody>
      </p:sp>
      <p:pic>
        <p:nvPicPr>
          <p:cNvPr id="21" name="Image 5" descr="/home/claude/kit/icon_arrow_a.png">    </p:cNvPr>
          <p:cNvPicPr>
            <a:picLocks noChangeAspect="1"/>
          </p:cNvPicPr>
          <p:nvPr/>
        </p:nvPicPr>
        <p:blipFill>
          <a:blip r:embed="rId6"/>
          <a:stretch>
            <a:fillRect/>
          </a:stretch>
        </p:blipFill>
        <p:spPr>
          <a:xfrm>
            <a:off x="5312664" y="2194560"/>
            <a:ext cx="219456" cy="219456"/>
          </a:xfrm>
          <a:prstGeom prst="rect">
            <a:avLst/>
          </a:prstGeom>
        </p:spPr>
      </p:pic>
      <p:sp>
        <p:nvSpPr>
          <p:cNvPr id="22" name="Shape 13"/>
          <p:cNvSpPr/>
          <p:nvPr/>
        </p:nvSpPr>
        <p:spPr>
          <a:xfrm>
            <a:off x="5559552" y="1325880"/>
            <a:ext cx="1426464" cy="2103120"/>
          </a:xfrm>
          <a:prstGeom prst="roundRect">
            <a:avLst>
              <a:gd name="adj" fmla="val 7692"/>
            </a:avLst>
          </a:prstGeom>
          <a:solidFill>
            <a:schemeClr val="bg2"/>
          </a:solidFill>
          <a:ln/>
        </p:spPr>
      </p:sp>
      <p:sp>
        <p:nvSpPr>
          <p:cNvPr id="23" name="Shape 14"/>
          <p:cNvSpPr/>
          <p:nvPr/>
        </p:nvSpPr>
        <p:spPr>
          <a:xfrm>
            <a:off x="5861304" y="1490472"/>
            <a:ext cx="822960" cy="822960"/>
          </a:xfrm>
          <a:prstGeom prst="ellipse">
            <a:avLst/>
          </a:prstGeom>
          <a:solidFill>
            <a:schemeClr val="bg1"/>
          </a:solidFill>
          <a:ln/>
        </p:spPr>
      </p:sp>
      <p:pic>
        <p:nvPicPr>
          <p:cNvPr id="24" name="Image 6" descr="/home/claude/kit/icon_compass.png">    </p:cNvPr>
          <p:cNvPicPr>
            <a:picLocks noChangeAspect="1"/>
          </p:cNvPicPr>
          <p:nvPr/>
        </p:nvPicPr>
        <p:blipFill>
          <a:blip r:embed="rId7"/>
          <a:stretch>
            <a:fillRect/>
          </a:stretch>
        </p:blipFill>
        <p:spPr>
          <a:xfrm>
            <a:off x="6042355" y="1671523"/>
            <a:ext cx="460858" cy="460858"/>
          </a:xfrm>
          <a:prstGeom prst="rect">
            <a:avLst/>
          </a:prstGeom>
        </p:spPr>
      </p:pic>
      <p:sp>
        <p:nvSpPr>
          <p:cNvPr id="25" name="Text 15"/>
          <p:cNvSpPr txBox="1"/>
          <p:nvPr/>
        </p:nvSpPr>
        <p:spPr>
          <a:xfrm>
            <a:off x="5650992"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 CHECK</a:t>
            </a:r>
            <a:endParaRPr lang="en-US" sz="1300" dirty="0"/>
          </a:p>
        </p:txBody>
      </p:sp>
      <p:sp>
        <p:nvSpPr>
          <p:cNvPr id="26" name="Text 16"/>
          <p:cNvSpPr txBox="1"/>
          <p:nvPr/>
        </p:nvSpPr>
        <p:spPr>
          <a:xfrm>
            <a:off x="5669280"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Run it through the Compass</a:t>
            </a:r>
            <a:endParaRPr lang="en-US" sz="1300" dirty="0"/>
          </a:p>
        </p:txBody>
      </p:sp>
      <p:pic>
        <p:nvPicPr>
          <p:cNvPr id="27" name="Image 7" descr="/home/claude/kit/icon_arrow_a.png">    </p:cNvPr>
          <p:cNvPicPr>
            <a:picLocks noChangeAspect="1"/>
          </p:cNvPicPr>
          <p:nvPr/>
        </p:nvPicPr>
        <p:blipFill>
          <a:blip r:embed="rId8"/>
          <a:stretch>
            <a:fillRect/>
          </a:stretch>
        </p:blipFill>
        <p:spPr>
          <a:xfrm>
            <a:off x="7013448" y="2194560"/>
            <a:ext cx="219456" cy="219456"/>
          </a:xfrm>
          <a:prstGeom prst="rect">
            <a:avLst/>
          </a:prstGeom>
        </p:spPr>
      </p:pic>
      <p:sp>
        <p:nvSpPr>
          <p:cNvPr id="28" name="Shape 17"/>
          <p:cNvSpPr/>
          <p:nvPr/>
        </p:nvSpPr>
        <p:spPr>
          <a:xfrm>
            <a:off x="7260336" y="1325880"/>
            <a:ext cx="1426464" cy="2103120"/>
          </a:xfrm>
          <a:prstGeom prst="roundRect">
            <a:avLst>
              <a:gd name="adj" fmla="val 7692"/>
            </a:avLst>
          </a:prstGeom>
          <a:solidFill>
            <a:srgbClr val="FCE4F2"/>
          </a:solidFill>
          <a:ln/>
        </p:spPr>
      </p:sp>
      <p:sp>
        <p:nvSpPr>
          <p:cNvPr id="29" name="Shape 18"/>
          <p:cNvSpPr/>
          <p:nvPr/>
        </p:nvSpPr>
        <p:spPr>
          <a:xfrm>
            <a:off x="7562088" y="1490472"/>
            <a:ext cx="822960" cy="822960"/>
          </a:xfrm>
          <a:prstGeom prst="ellipse">
            <a:avLst/>
          </a:prstGeom>
          <a:solidFill>
            <a:schemeClr val="bg1"/>
          </a:solidFill>
          <a:ln/>
        </p:spPr>
      </p:sp>
      <p:pic>
        <p:nvPicPr>
          <p:cNvPr id="30" name="Image 8" descr="/home/claude/kit/icon_bullhorn.png">    </p:cNvPr>
          <p:cNvPicPr>
            <a:picLocks noChangeAspect="1"/>
          </p:cNvPicPr>
          <p:nvPr/>
        </p:nvPicPr>
        <p:blipFill>
          <a:blip r:embed="rId9"/>
          <a:stretch>
            <a:fillRect/>
          </a:stretch>
        </p:blipFill>
        <p:spPr>
          <a:xfrm>
            <a:off x="7743139" y="1671523"/>
            <a:ext cx="460858" cy="460858"/>
          </a:xfrm>
          <a:prstGeom prst="rect">
            <a:avLst/>
          </a:prstGeom>
        </p:spPr>
      </p:pic>
      <p:sp>
        <p:nvSpPr>
          <p:cNvPr id="31" name="Text 19"/>
          <p:cNvSpPr txBox="1"/>
          <p:nvPr/>
        </p:nvSpPr>
        <p:spPr>
          <a:xfrm>
            <a:off x="7351776"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5. PITCH</a:t>
            </a:r>
            <a:endParaRPr lang="en-US" sz="1300" dirty="0"/>
          </a:p>
        </p:txBody>
      </p:sp>
      <p:sp>
        <p:nvSpPr>
          <p:cNvPr id="32" name="Text 20"/>
          <p:cNvSpPr txBox="1"/>
          <p:nvPr/>
        </p:nvSpPr>
        <p:spPr>
          <a:xfrm>
            <a:off x="7370064" y="2697480"/>
            <a:ext cx="1207008" cy="685800"/>
          </a:xfrm>
          <a:prstGeom prst="rect">
            <a:avLst/>
          </a:prstGeom>
          <a:noFill/>
          <a:ln/>
        </p:spPr>
        <p:txBody>
          <a:bodyPr wrap="square" lIns="635" tIns="635" rIns="635" bIns="635" rtlCol="0" anchor="t"/>
          <a:lstStyle/>
          <a:p>
            <a:pPr algn="ctr" indent="0" marL="0">
              <a:buNone/>
            </a:pPr>
            <a:r>
              <a:rPr lang="en-US" sz="1300" b="1" dirty="0">
                <a:solidFill>
                  <a:schemeClr val="tx2"/>
                </a:solidFill>
                <a:latin typeface="Calibri" pitchFamily="34" charset="0"/>
                <a:ea typeface="Calibri" pitchFamily="34" charset="-122"/>
                <a:cs typeface="Calibri" pitchFamily="34" charset="-120"/>
              </a:rPr>
              <a:t>2 minutes to win the Dragons over</a:t>
            </a:r>
            <a:endParaRPr lang="en-US" sz="1300" dirty="0"/>
          </a:p>
        </p:txBody>
      </p:sp>
      <p:sp>
        <p:nvSpPr>
          <p:cNvPr id="33" name="Shape 21"/>
          <p:cNvSpPr/>
          <p:nvPr/>
        </p:nvSpPr>
        <p:spPr>
          <a:xfrm>
            <a:off x="457200" y="3657600"/>
            <a:ext cx="8229600" cy="685800"/>
          </a:xfrm>
          <a:prstGeom prst="roundRect">
            <a:avLst>
              <a:gd name="adj" fmla="val 16000"/>
            </a:avLst>
          </a:prstGeom>
          <a:solidFill>
            <a:schemeClr val="accent2"/>
          </a:solidFill>
          <a:ln/>
        </p:spPr>
      </p:sp>
      <p:sp>
        <p:nvSpPr>
          <p:cNvPr id="34" name="Shape 22"/>
          <p:cNvSpPr/>
          <p:nvPr/>
        </p:nvSpPr>
        <p:spPr>
          <a:xfrm>
            <a:off x="566928" y="3749040"/>
            <a:ext cx="502920" cy="502920"/>
          </a:xfrm>
          <a:prstGeom prst="ellipse">
            <a:avLst/>
          </a:prstGeom>
          <a:solidFill>
            <a:schemeClr val="bg1"/>
          </a:solidFill>
          <a:ln/>
        </p:spPr>
      </p:sp>
      <p:pic>
        <p:nvPicPr>
          <p:cNvPr id="35" name="Image 9" descr="/home/claude/kit/icon_question.png">    </p:cNvPr>
          <p:cNvPicPr>
            <a:picLocks noChangeAspect="1"/>
          </p:cNvPicPr>
          <p:nvPr/>
        </p:nvPicPr>
        <p:blipFill>
          <a:blip r:embed="rId10"/>
          <a:stretch>
            <a:fillRect/>
          </a:stretch>
        </p:blipFill>
        <p:spPr>
          <a:xfrm>
            <a:off x="667512" y="3849624"/>
            <a:ext cx="301752" cy="301752"/>
          </a:xfrm>
          <a:prstGeom prst="rect">
            <a:avLst/>
          </a:prstGeom>
        </p:spPr>
      </p:pic>
      <p:sp>
        <p:nvSpPr>
          <p:cNvPr id="36" name="Text 23"/>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Which need does that change meet? Be specific!</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Pitch frames</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"Imagine you're Grandad Ray. You ask for the weather and the speaker orders a kettle! Our design repeats back what it heard before it acts, so Ray can say no. This matters because Ray deserves to feel safe at home."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400" b="1" dirty="0">
                <a:solidFill>
                  <a:schemeClr val="tx2"/>
                </a:solidFill>
                <a:latin typeface="Calibri" pitchFamily="34" charset="0"/>
                <a:ea typeface="Calibri" pitchFamily="34" charset="-122"/>
                <a:cs typeface="Calibri" pitchFamily="34" charset="-120"/>
              </a:rPr>
              <a:t>Our design helps ___ by ___. This matters because ___.</a:t>
            </a:r>
            <a:endParaRPr lang="en-US" sz="14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user · needs · safer · fairer · more helpful · private · check · predicts · suggests · test · responsible</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400" b="1" dirty="0">
                <a:solidFill>
                  <a:schemeClr val="tx2"/>
                </a:solidFill>
                <a:latin typeface="Calibri" pitchFamily="34" charset="0"/>
                <a:ea typeface="Calibri" pitchFamily="34" charset="-122"/>
                <a:cs typeface="Calibri" pitchFamily="34" charset="-120"/>
              </a:rPr>
              <a:t>Imagine you are ___. Today, the tool ___. Our design ___, so ___. This matters because ___.</a:t>
            </a:r>
            <a:endParaRPr lang="en-US" sz="14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400" b="1" dirty="0">
                <a:solidFill>
                  <a:schemeClr val="tx2"/>
                </a:solidFill>
                <a:latin typeface="Calibri" pitchFamily="34" charset="0"/>
                <a:ea typeface="Calibri" pitchFamily="34" charset="-122"/>
                <a:cs typeface="Calibri" pitchFamily="34" charset="-120"/>
              </a:rPr>
              <a:t>Although ___, we would argue our design is the best choice because ___. The evidence suggests ___.</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Your 2-minute pitch</a:t>
            </a:r>
            <a:endParaRPr lang="en-US" sz="3000" dirty="0"/>
          </a:p>
        </p:txBody>
      </p:sp>
      <p:sp>
        <p:nvSpPr>
          <p:cNvPr id="4" name="Shape 1"/>
          <p:cNvSpPr/>
          <p:nvPr/>
        </p:nvSpPr>
        <p:spPr>
          <a:xfrm>
            <a:off x="457200" y="1325880"/>
            <a:ext cx="1536192" cy="2148840"/>
          </a:xfrm>
          <a:prstGeom prst="roundRect">
            <a:avLst>
              <a:gd name="adj" fmla="val 7143"/>
            </a:avLst>
          </a:prstGeom>
          <a:solidFill>
            <a:srgbClr val="FCE4F2"/>
          </a:solidFill>
          <a:ln/>
        </p:spPr>
      </p:sp>
      <p:sp>
        <p:nvSpPr>
          <p:cNvPr id="5" name="Shape 2"/>
          <p:cNvSpPr/>
          <p:nvPr/>
        </p:nvSpPr>
        <p:spPr>
          <a:xfrm>
            <a:off x="950976" y="1435608"/>
            <a:ext cx="548640" cy="548640"/>
          </a:xfrm>
          <a:prstGeom prst="ellipse">
            <a:avLst/>
          </a:prstGeom>
          <a:solidFill>
            <a:schemeClr val="bg1"/>
          </a:solidFill>
          <a:ln/>
        </p:spPr>
      </p:sp>
      <p:pic>
        <p:nvPicPr>
          <p:cNvPr id="6" name="Image 0" descr="/home/claude/kit/icon_bolt.png">    </p:cNvPr>
          <p:cNvPicPr>
            <a:picLocks noChangeAspect="1"/>
          </p:cNvPicPr>
          <p:nvPr/>
        </p:nvPicPr>
        <p:blipFill>
          <a:blip r:embed="rId1"/>
          <a:stretch>
            <a:fillRect/>
          </a:stretch>
        </p:blipFill>
        <p:spPr>
          <a:xfrm>
            <a:off x="1060704" y="1545336"/>
            <a:ext cx="329184" cy="329184"/>
          </a:xfrm>
          <a:prstGeom prst="rect">
            <a:avLst/>
          </a:prstGeom>
        </p:spPr>
      </p:pic>
      <p:sp>
        <p:nvSpPr>
          <p:cNvPr id="7" name="Text 3"/>
          <p:cNvSpPr txBox="1"/>
          <p:nvPr/>
        </p:nvSpPr>
        <p:spPr>
          <a:xfrm>
            <a:off x="512064"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Hook</a:t>
            </a:r>
            <a:endParaRPr lang="en-US" sz="1500" dirty="0"/>
          </a:p>
        </p:txBody>
      </p:sp>
      <p:sp>
        <p:nvSpPr>
          <p:cNvPr id="8" name="Text 4"/>
          <p:cNvSpPr txBox="1"/>
          <p:nvPr/>
        </p:nvSpPr>
        <p:spPr>
          <a:xfrm>
            <a:off x="530352" y="2560320"/>
            <a:ext cx="1389888" cy="8686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Grab the Dragons: "Imagine…"</a:t>
            </a:r>
            <a:endParaRPr lang="en-US" sz="1300" dirty="0"/>
          </a:p>
        </p:txBody>
      </p:sp>
      <p:sp>
        <p:nvSpPr>
          <p:cNvPr id="9" name="Shape 5"/>
          <p:cNvSpPr/>
          <p:nvPr/>
        </p:nvSpPr>
        <p:spPr>
          <a:xfrm>
            <a:off x="2130552" y="1325880"/>
            <a:ext cx="1536192" cy="2148840"/>
          </a:xfrm>
          <a:prstGeom prst="roundRect">
            <a:avLst>
              <a:gd name="adj" fmla="val 7143"/>
            </a:avLst>
          </a:prstGeom>
          <a:solidFill>
            <a:schemeClr val="bg2"/>
          </a:solidFill>
          <a:ln/>
        </p:spPr>
      </p:sp>
      <p:sp>
        <p:nvSpPr>
          <p:cNvPr id="10" name="Shape 6"/>
          <p:cNvSpPr/>
          <p:nvPr/>
        </p:nvSpPr>
        <p:spPr>
          <a:xfrm>
            <a:off x="2624328" y="1435608"/>
            <a:ext cx="548640" cy="548640"/>
          </a:xfrm>
          <a:prstGeom prst="ellipse">
            <a:avLst/>
          </a:prstGeom>
          <a:solidFill>
            <a:schemeClr val="bg1"/>
          </a:solidFill>
          <a:ln/>
        </p:spPr>
      </p:sp>
      <p:pic>
        <p:nvPicPr>
          <p:cNvPr id="11" name="Image 1" descr="/home/claude/kit/icon_users.png">    </p:cNvPr>
          <p:cNvPicPr>
            <a:picLocks noChangeAspect="1"/>
          </p:cNvPicPr>
          <p:nvPr/>
        </p:nvPicPr>
        <p:blipFill>
          <a:blip r:embed="rId2"/>
          <a:stretch>
            <a:fillRect/>
          </a:stretch>
        </p:blipFill>
        <p:spPr>
          <a:xfrm>
            <a:off x="2734056" y="1545336"/>
            <a:ext cx="329184" cy="329184"/>
          </a:xfrm>
          <a:prstGeom prst="rect">
            <a:avLst/>
          </a:prstGeom>
        </p:spPr>
      </p:pic>
      <p:sp>
        <p:nvSpPr>
          <p:cNvPr id="12" name="Text 7"/>
          <p:cNvSpPr txBox="1"/>
          <p:nvPr/>
        </p:nvSpPr>
        <p:spPr>
          <a:xfrm>
            <a:off x="2185416"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User and problem</a:t>
            </a:r>
            <a:endParaRPr lang="en-US" sz="1500" dirty="0"/>
          </a:p>
        </p:txBody>
      </p:sp>
      <p:sp>
        <p:nvSpPr>
          <p:cNvPr id="13" name="Text 8"/>
          <p:cNvSpPr txBox="1"/>
          <p:nvPr/>
        </p:nvSpPr>
        <p:spPr>
          <a:xfrm>
            <a:off x="2203704" y="2560320"/>
            <a:ext cx="1389888" cy="8686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"Our user is ___. The problem is ___."</a:t>
            </a:r>
            <a:endParaRPr lang="en-US" sz="1300" dirty="0"/>
          </a:p>
        </p:txBody>
      </p:sp>
      <p:sp>
        <p:nvSpPr>
          <p:cNvPr id="14" name="Shape 9"/>
          <p:cNvSpPr/>
          <p:nvPr/>
        </p:nvSpPr>
        <p:spPr>
          <a:xfrm>
            <a:off x="3803904" y="1325880"/>
            <a:ext cx="1536192" cy="2148840"/>
          </a:xfrm>
          <a:prstGeom prst="roundRect">
            <a:avLst>
              <a:gd name="adj" fmla="val 7143"/>
            </a:avLst>
          </a:prstGeom>
          <a:solidFill>
            <a:srgbClr val="EEE9F7"/>
          </a:solidFill>
          <a:ln/>
        </p:spPr>
      </p:sp>
      <p:sp>
        <p:nvSpPr>
          <p:cNvPr id="15" name="Shape 10"/>
          <p:cNvSpPr/>
          <p:nvPr/>
        </p:nvSpPr>
        <p:spPr>
          <a:xfrm>
            <a:off x="4297680" y="1435608"/>
            <a:ext cx="548640" cy="548640"/>
          </a:xfrm>
          <a:prstGeom prst="ellipse">
            <a:avLst/>
          </a:prstGeom>
          <a:solidFill>
            <a:schemeClr val="bg1"/>
          </a:solidFill>
          <a:ln/>
        </p:spPr>
      </p:sp>
      <p:pic>
        <p:nvPicPr>
          <p:cNvPr id="16" name="Image 2" descr="/home/claude/kit/icon_tools.png">    </p:cNvPr>
          <p:cNvPicPr>
            <a:picLocks noChangeAspect="1"/>
          </p:cNvPicPr>
          <p:nvPr/>
        </p:nvPicPr>
        <p:blipFill>
          <a:blip r:embed="rId3"/>
          <a:stretch>
            <a:fillRect/>
          </a:stretch>
        </p:blipFill>
        <p:spPr>
          <a:xfrm>
            <a:off x="4407408" y="1545336"/>
            <a:ext cx="329184" cy="329184"/>
          </a:xfrm>
          <a:prstGeom prst="rect">
            <a:avLst/>
          </a:prstGeom>
        </p:spPr>
      </p:pic>
      <p:sp>
        <p:nvSpPr>
          <p:cNvPr id="17" name="Text 11"/>
          <p:cNvSpPr txBox="1"/>
          <p:nvPr/>
        </p:nvSpPr>
        <p:spPr>
          <a:xfrm>
            <a:off x="3858768"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Our design</a:t>
            </a:r>
            <a:endParaRPr lang="en-US" sz="1500" dirty="0"/>
          </a:p>
        </p:txBody>
      </p:sp>
      <p:sp>
        <p:nvSpPr>
          <p:cNvPr id="18" name="Text 12"/>
          <p:cNvSpPr txBox="1"/>
          <p:nvPr/>
        </p:nvSpPr>
        <p:spPr>
          <a:xfrm>
            <a:off x="3877056" y="2560320"/>
            <a:ext cx="1389888" cy="8686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Show the sketch: "Our design helps ___ by ___."</a:t>
            </a:r>
            <a:endParaRPr lang="en-US" sz="1300" dirty="0"/>
          </a:p>
        </p:txBody>
      </p:sp>
      <p:sp>
        <p:nvSpPr>
          <p:cNvPr id="19" name="Shape 13"/>
          <p:cNvSpPr/>
          <p:nvPr/>
        </p:nvSpPr>
        <p:spPr>
          <a:xfrm>
            <a:off x="5477256" y="1325880"/>
            <a:ext cx="1536192" cy="2148840"/>
          </a:xfrm>
          <a:prstGeom prst="roundRect">
            <a:avLst>
              <a:gd name="adj" fmla="val 7143"/>
            </a:avLst>
          </a:prstGeom>
          <a:solidFill>
            <a:schemeClr val="bg2"/>
          </a:solidFill>
          <a:ln/>
        </p:spPr>
      </p:sp>
      <p:sp>
        <p:nvSpPr>
          <p:cNvPr id="20" name="Shape 14"/>
          <p:cNvSpPr/>
          <p:nvPr/>
        </p:nvSpPr>
        <p:spPr>
          <a:xfrm>
            <a:off x="5971032" y="1435608"/>
            <a:ext cx="548640" cy="548640"/>
          </a:xfrm>
          <a:prstGeom prst="ellipse">
            <a:avLst/>
          </a:prstGeom>
          <a:solidFill>
            <a:schemeClr val="bg1"/>
          </a:solidFill>
          <a:ln/>
        </p:spPr>
      </p:sp>
      <p:pic>
        <p:nvPicPr>
          <p:cNvPr id="21" name="Image 3" descr="/home/claude/kit/icon_clipcheck.png">    </p:cNvPr>
          <p:cNvPicPr>
            <a:picLocks noChangeAspect="1"/>
          </p:cNvPicPr>
          <p:nvPr/>
        </p:nvPicPr>
        <p:blipFill>
          <a:blip r:embed="rId4"/>
          <a:stretch>
            <a:fillRect/>
          </a:stretch>
        </p:blipFill>
        <p:spPr>
          <a:xfrm>
            <a:off x="6080760" y="1545336"/>
            <a:ext cx="329184" cy="329184"/>
          </a:xfrm>
          <a:prstGeom prst="rect">
            <a:avLst/>
          </a:prstGeom>
        </p:spPr>
      </p:pic>
      <p:sp>
        <p:nvSpPr>
          <p:cNvPr id="22" name="Text 15"/>
          <p:cNvSpPr txBox="1"/>
          <p:nvPr/>
        </p:nvSpPr>
        <p:spPr>
          <a:xfrm>
            <a:off x="5532120"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Why it matters</a:t>
            </a:r>
            <a:endParaRPr lang="en-US" sz="1500" dirty="0"/>
          </a:p>
        </p:txBody>
      </p:sp>
      <p:sp>
        <p:nvSpPr>
          <p:cNvPr id="23" name="Text 16"/>
          <p:cNvSpPr txBox="1"/>
          <p:nvPr/>
        </p:nvSpPr>
        <p:spPr>
          <a:xfrm>
            <a:off x="5550408" y="2560320"/>
            <a:ext cx="1389888" cy="8686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Claim, evidence, reason</a:t>
            </a:r>
            <a:endParaRPr lang="en-US" sz="1300" dirty="0"/>
          </a:p>
        </p:txBody>
      </p:sp>
      <p:sp>
        <p:nvSpPr>
          <p:cNvPr id="24" name="Shape 17"/>
          <p:cNvSpPr/>
          <p:nvPr/>
        </p:nvSpPr>
        <p:spPr>
          <a:xfrm>
            <a:off x="7150608" y="1325880"/>
            <a:ext cx="1536192" cy="2148840"/>
          </a:xfrm>
          <a:prstGeom prst="roundRect">
            <a:avLst>
              <a:gd name="adj" fmla="val 7143"/>
            </a:avLst>
          </a:prstGeom>
          <a:solidFill>
            <a:srgbClr val="FCE4F2"/>
          </a:solidFill>
          <a:ln/>
        </p:spPr>
      </p:sp>
      <p:sp>
        <p:nvSpPr>
          <p:cNvPr id="25" name="Shape 18"/>
          <p:cNvSpPr/>
          <p:nvPr/>
        </p:nvSpPr>
        <p:spPr>
          <a:xfrm>
            <a:off x="7644384" y="1435608"/>
            <a:ext cx="548640" cy="548640"/>
          </a:xfrm>
          <a:prstGeom prst="ellipse">
            <a:avLst/>
          </a:prstGeom>
          <a:solidFill>
            <a:schemeClr val="bg1"/>
          </a:solidFill>
          <a:ln/>
        </p:spPr>
      </p:sp>
      <p:pic>
        <p:nvPicPr>
          <p:cNvPr id="26" name="Image 4" descr="/home/claude/kit/icon_question.png">    </p:cNvPr>
          <p:cNvPicPr>
            <a:picLocks noChangeAspect="1"/>
          </p:cNvPicPr>
          <p:nvPr/>
        </p:nvPicPr>
        <p:blipFill>
          <a:blip r:embed="rId5"/>
          <a:stretch>
            <a:fillRect/>
          </a:stretch>
        </p:blipFill>
        <p:spPr>
          <a:xfrm>
            <a:off x="7754112" y="1545336"/>
            <a:ext cx="329184" cy="329184"/>
          </a:xfrm>
          <a:prstGeom prst="rect">
            <a:avLst/>
          </a:prstGeom>
        </p:spPr>
      </p:pic>
      <p:sp>
        <p:nvSpPr>
          <p:cNvPr id="27" name="Text 19"/>
          <p:cNvSpPr txBox="1"/>
          <p:nvPr/>
        </p:nvSpPr>
        <p:spPr>
          <a:xfrm>
            <a:off x="7205472"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Questions</a:t>
            </a:r>
            <a:endParaRPr lang="en-US" sz="1500" dirty="0"/>
          </a:p>
        </p:txBody>
      </p:sp>
      <p:sp>
        <p:nvSpPr>
          <p:cNvPr id="28" name="Text 20"/>
          <p:cNvSpPr txBox="1"/>
          <p:nvPr/>
        </p:nvSpPr>
        <p:spPr>
          <a:xfrm>
            <a:off x="7223760" y="2560320"/>
            <a:ext cx="1389888" cy="8686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1 minute: answer the Dragons</a:t>
            </a:r>
            <a:endParaRPr lang="en-US" sz="1300" dirty="0"/>
          </a:p>
        </p:txBody>
      </p:sp>
      <p:sp>
        <p:nvSpPr>
          <p:cNvPr id="29" name="Shape 21"/>
          <p:cNvSpPr/>
          <p:nvPr/>
        </p:nvSpPr>
        <p:spPr>
          <a:xfrm>
            <a:off x="457200" y="3657600"/>
            <a:ext cx="8229600" cy="685800"/>
          </a:xfrm>
          <a:prstGeom prst="roundRect">
            <a:avLst>
              <a:gd name="adj" fmla="val 16000"/>
            </a:avLst>
          </a:prstGeom>
          <a:solidFill>
            <a:schemeClr val="tx2"/>
          </a:solidFill>
          <a:ln/>
        </p:spPr>
      </p:sp>
      <p:sp>
        <p:nvSpPr>
          <p:cNvPr id="30" name="Shape 22"/>
          <p:cNvSpPr/>
          <p:nvPr/>
        </p:nvSpPr>
        <p:spPr>
          <a:xfrm>
            <a:off x="566928" y="3749040"/>
            <a:ext cx="502920" cy="502920"/>
          </a:xfrm>
          <a:prstGeom prst="ellipse">
            <a:avLst/>
          </a:prstGeom>
          <a:solidFill>
            <a:schemeClr val="bg1"/>
          </a:solidFill>
          <a:ln/>
        </p:spPr>
      </p:sp>
      <p:pic>
        <p:nvPicPr>
          <p:cNvPr id="31" name="Image 5" descr="/home/claude/kit/icon_users.png">    </p:cNvPr>
          <p:cNvPicPr>
            <a:picLocks noChangeAspect="1"/>
          </p:cNvPicPr>
          <p:nvPr/>
        </p:nvPicPr>
        <p:blipFill>
          <a:blip r:embed="rId6"/>
          <a:stretch>
            <a:fillRect/>
          </a:stretch>
        </p:blipFill>
        <p:spPr>
          <a:xfrm>
            <a:off x="667512" y="3849624"/>
            <a:ext cx="301752" cy="301752"/>
          </a:xfrm>
          <a:prstGeom prst="rect">
            <a:avLst/>
          </a:prstGeom>
        </p:spPr>
      </p:pic>
      <p:sp>
        <p:nvSpPr>
          <p:cNvPr id="32" name="Text 23"/>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Share the parts: everyone in the group speaks.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Win your audience</a:t>
            </a:r>
            <a:endParaRPr lang="en-US" sz="3000" dirty="0"/>
          </a:p>
        </p:txBody>
      </p:sp>
      <p:sp>
        <p:nvSpPr>
          <p:cNvPr id="4" name="Shape 1"/>
          <p:cNvSpPr/>
          <p:nvPr/>
        </p:nvSpPr>
        <p:spPr>
          <a:xfrm>
            <a:off x="457200" y="1371600"/>
            <a:ext cx="2621280" cy="1051560"/>
          </a:xfrm>
          <a:prstGeom prst="roundRect">
            <a:avLst>
              <a:gd name="adj" fmla="val 10435"/>
            </a:avLst>
          </a:prstGeom>
          <a:solidFill>
            <a:schemeClr val="bg2"/>
          </a:solidFill>
          <a:ln/>
        </p:spPr>
      </p:sp>
      <p:sp>
        <p:nvSpPr>
          <p:cNvPr id="5" name="Shape 2"/>
          <p:cNvSpPr/>
          <p:nvPr/>
        </p:nvSpPr>
        <p:spPr>
          <a:xfrm>
            <a:off x="594360" y="1508760"/>
            <a:ext cx="502920" cy="50292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694944" y="1609344"/>
            <a:ext cx="301752" cy="301752"/>
          </a:xfrm>
          <a:prstGeom prst="rect">
            <a:avLst/>
          </a:prstGeom>
        </p:spPr>
      </p:pic>
      <p:sp>
        <p:nvSpPr>
          <p:cNvPr id="7" name="Text 3"/>
          <p:cNvSpPr txBox="1"/>
          <p:nvPr/>
        </p:nvSpPr>
        <p:spPr>
          <a:xfrm>
            <a:off x="1234440" y="148132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Stand tall</a:t>
            </a:r>
            <a:endParaRPr lang="en-US" sz="1600" dirty="0"/>
          </a:p>
        </p:txBody>
      </p:sp>
      <p:sp>
        <p:nvSpPr>
          <p:cNvPr id="8" name="Text 4"/>
          <p:cNvSpPr txBox="1"/>
          <p:nvPr/>
        </p:nvSpPr>
        <p:spPr>
          <a:xfrm>
            <a:off x="123444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Feet planted, face the Dragons</a:t>
            </a:r>
            <a:endParaRPr lang="en-US" sz="1300" dirty="0"/>
          </a:p>
        </p:txBody>
      </p:sp>
      <p:sp>
        <p:nvSpPr>
          <p:cNvPr id="9" name="Shape 5"/>
          <p:cNvSpPr/>
          <p:nvPr/>
        </p:nvSpPr>
        <p:spPr>
          <a:xfrm>
            <a:off x="3261360" y="1371600"/>
            <a:ext cx="2621280" cy="1051560"/>
          </a:xfrm>
          <a:prstGeom prst="roundRect">
            <a:avLst>
              <a:gd name="adj" fmla="val 10435"/>
            </a:avLst>
          </a:prstGeom>
          <a:solidFill>
            <a:schemeClr val="bg2"/>
          </a:solidFill>
          <a:ln/>
        </p:spPr>
      </p:sp>
      <p:sp>
        <p:nvSpPr>
          <p:cNvPr id="10" name="Shape 6"/>
          <p:cNvSpPr/>
          <p:nvPr/>
        </p:nvSpPr>
        <p:spPr>
          <a:xfrm>
            <a:off x="3398520" y="1508760"/>
            <a:ext cx="502920" cy="502920"/>
          </a:xfrm>
          <a:prstGeom prst="ellipse">
            <a:avLst/>
          </a:prstGeom>
          <a:solidFill>
            <a:schemeClr val="bg1"/>
          </a:solidFill>
          <a:ln/>
        </p:spPr>
      </p:sp>
      <p:pic>
        <p:nvPicPr>
          <p:cNvPr id="11" name="Image 1" descr="/home/claude/kit/icon_eye.png">    </p:cNvPr>
          <p:cNvPicPr>
            <a:picLocks noChangeAspect="1"/>
          </p:cNvPicPr>
          <p:nvPr/>
        </p:nvPicPr>
        <p:blipFill>
          <a:blip r:embed="rId2"/>
          <a:stretch>
            <a:fillRect/>
          </a:stretch>
        </p:blipFill>
        <p:spPr>
          <a:xfrm>
            <a:off x="3499104" y="1609344"/>
            <a:ext cx="301752" cy="301752"/>
          </a:xfrm>
          <a:prstGeom prst="rect">
            <a:avLst/>
          </a:prstGeom>
        </p:spPr>
      </p:pic>
      <p:sp>
        <p:nvSpPr>
          <p:cNvPr id="12" name="Text 7"/>
          <p:cNvSpPr txBox="1"/>
          <p:nvPr/>
        </p:nvSpPr>
        <p:spPr>
          <a:xfrm>
            <a:off x="4038600" y="148132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Look up</a:t>
            </a:r>
            <a:endParaRPr lang="en-US" sz="1600" dirty="0"/>
          </a:p>
        </p:txBody>
      </p:sp>
      <p:sp>
        <p:nvSpPr>
          <p:cNvPr id="13" name="Text 8"/>
          <p:cNvSpPr txBox="1"/>
          <p:nvPr/>
        </p:nvSpPr>
        <p:spPr>
          <a:xfrm>
            <a:off x="403860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Eye contact, not the sheet</a:t>
            </a:r>
            <a:endParaRPr lang="en-US" sz="1300" dirty="0"/>
          </a:p>
        </p:txBody>
      </p:sp>
      <p:sp>
        <p:nvSpPr>
          <p:cNvPr id="14" name="Shape 9"/>
          <p:cNvSpPr/>
          <p:nvPr/>
        </p:nvSpPr>
        <p:spPr>
          <a:xfrm>
            <a:off x="6065520" y="1371600"/>
            <a:ext cx="2621280" cy="1051560"/>
          </a:xfrm>
          <a:prstGeom prst="roundRect">
            <a:avLst>
              <a:gd name="adj" fmla="val 10435"/>
            </a:avLst>
          </a:prstGeom>
          <a:solidFill>
            <a:schemeClr val="bg2"/>
          </a:solidFill>
          <a:ln/>
        </p:spPr>
      </p:sp>
      <p:sp>
        <p:nvSpPr>
          <p:cNvPr id="15" name="Shape 10"/>
          <p:cNvSpPr/>
          <p:nvPr/>
        </p:nvSpPr>
        <p:spPr>
          <a:xfrm>
            <a:off x="6202680" y="1508760"/>
            <a:ext cx="502920" cy="502920"/>
          </a:xfrm>
          <a:prstGeom prst="ellipse">
            <a:avLst/>
          </a:prstGeom>
          <a:solidFill>
            <a:schemeClr val="bg1"/>
          </a:solidFill>
          <a:ln/>
        </p:spPr>
      </p:sp>
      <p:pic>
        <p:nvPicPr>
          <p:cNvPr id="16" name="Image 2" descr="/home/claude/kit/icon_mic.png">    </p:cNvPr>
          <p:cNvPicPr>
            <a:picLocks noChangeAspect="1"/>
          </p:cNvPicPr>
          <p:nvPr/>
        </p:nvPicPr>
        <p:blipFill>
          <a:blip r:embed="rId3"/>
          <a:stretch>
            <a:fillRect/>
          </a:stretch>
        </p:blipFill>
        <p:spPr>
          <a:xfrm>
            <a:off x="6303264" y="1609344"/>
            <a:ext cx="301752" cy="301752"/>
          </a:xfrm>
          <a:prstGeom prst="rect">
            <a:avLst/>
          </a:prstGeom>
        </p:spPr>
      </p:pic>
      <p:sp>
        <p:nvSpPr>
          <p:cNvPr id="17" name="Text 11"/>
          <p:cNvSpPr txBox="1"/>
          <p:nvPr/>
        </p:nvSpPr>
        <p:spPr>
          <a:xfrm>
            <a:off x="6842760" y="148132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Voice</a:t>
            </a:r>
            <a:endParaRPr lang="en-US" sz="1600" dirty="0"/>
          </a:p>
        </p:txBody>
      </p:sp>
      <p:sp>
        <p:nvSpPr>
          <p:cNvPr id="18" name="Text 12"/>
          <p:cNvSpPr txBox="1"/>
          <p:nvPr/>
        </p:nvSpPr>
        <p:spPr>
          <a:xfrm>
            <a:off x="684276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Loud, clear, vary your tone</a:t>
            </a:r>
            <a:endParaRPr lang="en-US" sz="1300" dirty="0"/>
          </a:p>
        </p:txBody>
      </p:sp>
      <p:sp>
        <p:nvSpPr>
          <p:cNvPr id="19" name="Shape 13"/>
          <p:cNvSpPr/>
          <p:nvPr/>
        </p:nvSpPr>
        <p:spPr>
          <a:xfrm>
            <a:off x="457200" y="2606040"/>
            <a:ext cx="2621280" cy="1051560"/>
          </a:xfrm>
          <a:prstGeom prst="roundRect">
            <a:avLst>
              <a:gd name="adj" fmla="val 10435"/>
            </a:avLst>
          </a:prstGeom>
          <a:solidFill>
            <a:schemeClr val="bg2"/>
          </a:solidFill>
          <a:ln/>
        </p:spPr>
      </p:sp>
      <p:sp>
        <p:nvSpPr>
          <p:cNvPr id="20" name="Shape 14"/>
          <p:cNvSpPr/>
          <p:nvPr/>
        </p:nvSpPr>
        <p:spPr>
          <a:xfrm>
            <a:off x="594360" y="2743200"/>
            <a:ext cx="502920" cy="502920"/>
          </a:xfrm>
          <a:prstGeom prst="ellipse">
            <a:avLst/>
          </a:prstGeom>
          <a:solidFill>
            <a:schemeClr val="bg1"/>
          </a:solidFill>
          <a:ln/>
        </p:spPr>
      </p:sp>
      <p:pic>
        <p:nvPicPr>
          <p:cNvPr id="21" name="Image 3" descr="/home/claude/kit/icon_stopwatch.png">    </p:cNvPr>
          <p:cNvPicPr>
            <a:picLocks noChangeAspect="1"/>
          </p:cNvPicPr>
          <p:nvPr/>
        </p:nvPicPr>
        <p:blipFill>
          <a:blip r:embed="rId4"/>
          <a:stretch>
            <a:fillRect/>
          </a:stretch>
        </p:blipFill>
        <p:spPr>
          <a:xfrm>
            <a:off x="694944" y="2843784"/>
            <a:ext cx="301752" cy="301752"/>
          </a:xfrm>
          <a:prstGeom prst="rect">
            <a:avLst/>
          </a:prstGeom>
        </p:spPr>
      </p:pic>
      <p:sp>
        <p:nvSpPr>
          <p:cNvPr id="22" name="Text 15"/>
          <p:cNvSpPr txBox="1"/>
          <p:nvPr/>
        </p:nvSpPr>
        <p:spPr>
          <a:xfrm>
            <a:off x="1234440" y="27157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Pace</a:t>
            </a:r>
            <a:endParaRPr lang="en-US" sz="1600" dirty="0"/>
          </a:p>
        </p:txBody>
      </p:sp>
      <p:sp>
        <p:nvSpPr>
          <p:cNvPr id="23" name="Text 16"/>
          <p:cNvSpPr txBox="1"/>
          <p:nvPr/>
        </p:nvSpPr>
        <p:spPr>
          <a:xfrm>
            <a:off x="123444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Slow down and pause for key lines</a:t>
            </a:r>
            <a:endParaRPr lang="en-US" sz="1300" dirty="0"/>
          </a:p>
        </p:txBody>
      </p:sp>
      <p:sp>
        <p:nvSpPr>
          <p:cNvPr id="24" name="Shape 17"/>
          <p:cNvSpPr/>
          <p:nvPr/>
        </p:nvSpPr>
        <p:spPr>
          <a:xfrm>
            <a:off x="3261360" y="2606040"/>
            <a:ext cx="2621280" cy="1051560"/>
          </a:xfrm>
          <a:prstGeom prst="roundRect">
            <a:avLst>
              <a:gd name="adj" fmla="val 10435"/>
            </a:avLst>
          </a:prstGeom>
          <a:solidFill>
            <a:schemeClr val="bg2"/>
          </a:solidFill>
          <a:ln/>
        </p:spPr>
      </p:sp>
      <p:sp>
        <p:nvSpPr>
          <p:cNvPr id="25" name="Shape 18"/>
          <p:cNvSpPr/>
          <p:nvPr/>
        </p:nvSpPr>
        <p:spPr>
          <a:xfrm>
            <a:off x="3398520" y="2743200"/>
            <a:ext cx="502920" cy="502920"/>
          </a:xfrm>
          <a:prstGeom prst="ellipse">
            <a:avLst/>
          </a:prstGeom>
          <a:solidFill>
            <a:schemeClr val="bg1"/>
          </a:solidFill>
          <a:ln/>
        </p:spPr>
      </p:sp>
      <p:pic>
        <p:nvPicPr>
          <p:cNvPr id="26" name="Image 4" descr="/home/claude/kit/icon_quote.png">    </p:cNvPr>
          <p:cNvPicPr>
            <a:picLocks noChangeAspect="1"/>
          </p:cNvPicPr>
          <p:nvPr/>
        </p:nvPicPr>
        <p:blipFill>
          <a:blip r:embed="rId5"/>
          <a:stretch>
            <a:fillRect/>
          </a:stretch>
        </p:blipFill>
        <p:spPr>
          <a:xfrm>
            <a:off x="3499104" y="2843784"/>
            <a:ext cx="301752" cy="301752"/>
          </a:xfrm>
          <a:prstGeom prst="rect">
            <a:avLst/>
          </a:prstGeom>
        </p:spPr>
      </p:pic>
      <p:sp>
        <p:nvSpPr>
          <p:cNvPr id="27" name="Text 19"/>
          <p:cNvSpPr txBox="1"/>
          <p:nvPr/>
        </p:nvSpPr>
        <p:spPr>
          <a:xfrm>
            <a:off x="4038600" y="27157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Words</a:t>
            </a:r>
            <a:endParaRPr lang="en-US" sz="1600" dirty="0"/>
          </a:p>
        </p:txBody>
      </p:sp>
      <p:sp>
        <p:nvSpPr>
          <p:cNvPr id="28" name="Text 20"/>
          <p:cNvSpPr txBox="1"/>
          <p:nvPr/>
        </p:nvSpPr>
        <p:spPr>
          <a:xfrm>
            <a:off x="403860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"Imagine…", rule of three, strong verbs</a:t>
            </a:r>
            <a:endParaRPr lang="en-US" sz="1300" dirty="0"/>
          </a:p>
        </p:txBody>
      </p:sp>
      <p:sp>
        <p:nvSpPr>
          <p:cNvPr id="29" name="Shape 21"/>
          <p:cNvSpPr/>
          <p:nvPr/>
        </p:nvSpPr>
        <p:spPr>
          <a:xfrm>
            <a:off x="6065520" y="2606040"/>
            <a:ext cx="2621280" cy="1051560"/>
          </a:xfrm>
          <a:prstGeom prst="roundRect">
            <a:avLst>
              <a:gd name="adj" fmla="val 10435"/>
            </a:avLst>
          </a:prstGeom>
          <a:solidFill>
            <a:schemeClr val="bg2"/>
          </a:solidFill>
          <a:ln/>
        </p:spPr>
      </p:sp>
      <p:sp>
        <p:nvSpPr>
          <p:cNvPr id="30" name="Shape 22"/>
          <p:cNvSpPr/>
          <p:nvPr/>
        </p:nvSpPr>
        <p:spPr>
          <a:xfrm>
            <a:off x="6202680" y="2743200"/>
            <a:ext cx="502920" cy="502920"/>
          </a:xfrm>
          <a:prstGeom prst="ellipse">
            <a:avLst/>
          </a:prstGeom>
          <a:solidFill>
            <a:schemeClr val="bg1"/>
          </a:solidFill>
          <a:ln/>
        </p:spPr>
      </p:sp>
      <p:pic>
        <p:nvPicPr>
          <p:cNvPr id="31" name="Image 5" descr="/home/claude/kit/icon_users.png">    </p:cNvPr>
          <p:cNvPicPr>
            <a:picLocks noChangeAspect="1"/>
          </p:cNvPicPr>
          <p:nvPr/>
        </p:nvPicPr>
        <p:blipFill>
          <a:blip r:embed="rId6"/>
          <a:stretch>
            <a:fillRect/>
          </a:stretch>
        </p:blipFill>
        <p:spPr>
          <a:xfrm>
            <a:off x="6303264" y="2843784"/>
            <a:ext cx="301752" cy="301752"/>
          </a:xfrm>
          <a:prstGeom prst="rect">
            <a:avLst/>
          </a:prstGeom>
        </p:spPr>
      </p:pic>
      <p:sp>
        <p:nvSpPr>
          <p:cNvPr id="32" name="Text 23"/>
          <p:cNvSpPr txBox="1"/>
          <p:nvPr/>
        </p:nvSpPr>
        <p:spPr>
          <a:xfrm>
            <a:off x="6842760" y="2715768"/>
            <a:ext cx="17343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Team</a:t>
            </a:r>
            <a:endParaRPr lang="en-US" sz="1600" dirty="0"/>
          </a:p>
        </p:txBody>
      </p:sp>
      <p:sp>
        <p:nvSpPr>
          <p:cNvPr id="33" name="Text 24"/>
          <p:cNvSpPr txBox="1"/>
          <p:nvPr/>
        </p:nvSpPr>
        <p:spPr>
          <a:xfrm>
            <a:off x="684276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Hand over smoothly; support each other</a:t>
            </a:r>
            <a:endParaRPr lang="en-US" sz="1300" dirty="0"/>
          </a:p>
        </p:txBody>
      </p:sp>
      <p:sp>
        <p:nvSpPr>
          <p:cNvPr id="34" name="Shape 25"/>
          <p:cNvSpPr/>
          <p:nvPr/>
        </p:nvSpPr>
        <p:spPr>
          <a:xfrm>
            <a:off x="457200" y="3767328"/>
            <a:ext cx="8229600" cy="685800"/>
          </a:xfrm>
          <a:prstGeom prst="roundRect">
            <a:avLst>
              <a:gd name="adj" fmla="val 16000"/>
            </a:avLst>
          </a:prstGeom>
          <a:solidFill>
            <a:schemeClr val="accent2"/>
          </a:solidFill>
          <a:ln/>
        </p:spPr>
      </p:sp>
      <p:sp>
        <p:nvSpPr>
          <p:cNvPr id="35" name="Shape 26"/>
          <p:cNvSpPr/>
          <p:nvPr/>
        </p:nvSpPr>
        <p:spPr>
          <a:xfrm>
            <a:off x="566928" y="3858768"/>
            <a:ext cx="502920" cy="502920"/>
          </a:xfrm>
          <a:prstGeom prst="ellipse">
            <a:avLst/>
          </a:prstGeom>
          <a:solidFill>
            <a:schemeClr val="bg1"/>
          </a:solidFill>
          <a:ln/>
        </p:spPr>
      </p:sp>
      <p:pic>
        <p:nvPicPr>
          <p:cNvPr id="36" name="Image 6" descr="/home/claude/kit/icon_thumbsup.png">    </p:cNvPr>
          <p:cNvPicPr>
            <a:picLocks noChangeAspect="1"/>
          </p:cNvPicPr>
          <p:nvPr/>
        </p:nvPicPr>
        <p:blipFill>
          <a:blip r:embed="rId7"/>
          <a:stretch>
            <a:fillRect/>
          </a:stretch>
        </p:blipFill>
        <p:spPr>
          <a:xfrm>
            <a:off x="667512" y="3959352"/>
            <a:ext cx="301752" cy="301752"/>
          </a:xfrm>
          <a:prstGeom prst="rect">
            <a:avLst/>
          </a:prstGeom>
        </p:spPr>
      </p:pic>
      <p:sp>
        <p:nvSpPr>
          <p:cNvPr id="37" name="Text 27"/>
          <p:cNvSpPr txBox="1"/>
          <p:nvPr/>
        </p:nvSpPr>
        <p:spPr>
          <a:xfrm>
            <a:off x="1188720" y="3767328"/>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Coach: "Your strongest point was ___. Next time, you could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Dragons' questions</a:t>
            </a:r>
            <a:endParaRPr lang="en-US" sz="3000" dirty="0"/>
          </a:p>
        </p:txBody>
      </p:sp>
      <p:sp>
        <p:nvSpPr>
          <p:cNvPr id="4" name="Shape 1"/>
          <p:cNvSpPr/>
          <p:nvPr/>
        </p:nvSpPr>
        <p:spPr>
          <a:xfrm>
            <a:off x="457200" y="1371600"/>
            <a:ext cx="4069080" cy="502920"/>
          </a:xfrm>
          <a:prstGeom prst="roundRect">
            <a:avLst>
              <a:gd name="adj" fmla="val 21818"/>
            </a:avLst>
          </a:prstGeom>
          <a:solidFill>
            <a:schemeClr val="bg2"/>
          </a:solidFill>
          <a:ln/>
        </p:spPr>
      </p:sp>
      <p:sp>
        <p:nvSpPr>
          <p:cNvPr id="5" name="Text 2"/>
          <p:cNvSpPr txBox="1"/>
          <p:nvPr/>
        </p:nvSpPr>
        <p:spPr>
          <a:xfrm>
            <a:off x="594360" y="148132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How do you know your user needs this?</a:t>
            </a:r>
            <a:endParaRPr lang="en-US" sz="1400" dirty="0"/>
          </a:p>
        </p:txBody>
      </p:sp>
      <p:sp>
        <p:nvSpPr>
          <p:cNvPr id="6" name="Shape 3"/>
          <p:cNvSpPr/>
          <p:nvPr/>
        </p:nvSpPr>
        <p:spPr>
          <a:xfrm>
            <a:off x="4617720" y="1371600"/>
            <a:ext cx="4069080" cy="502920"/>
          </a:xfrm>
          <a:prstGeom prst="roundRect">
            <a:avLst>
              <a:gd name="adj" fmla="val 21818"/>
            </a:avLst>
          </a:prstGeom>
          <a:solidFill>
            <a:schemeClr val="bg2"/>
          </a:solidFill>
          <a:ln/>
        </p:spPr>
      </p:sp>
      <p:sp>
        <p:nvSpPr>
          <p:cNvPr id="7" name="Text 4"/>
          <p:cNvSpPr txBox="1"/>
          <p:nvPr/>
        </p:nvSpPr>
        <p:spPr>
          <a:xfrm>
            <a:off x="4754880" y="148132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What happens if the AI gets it wrong?</a:t>
            </a:r>
            <a:endParaRPr lang="en-US" sz="1400" dirty="0"/>
          </a:p>
        </p:txBody>
      </p:sp>
      <p:sp>
        <p:nvSpPr>
          <p:cNvPr id="8" name="Shape 5"/>
          <p:cNvSpPr/>
          <p:nvPr/>
        </p:nvSpPr>
        <p:spPr>
          <a:xfrm>
            <a:off x="457200" y="1965960"/>
            <a:ext cx="4069080" cy="502920"/>
          </a:xfrm>
          <a:prstGeom prst="roundRect">
            <a:avLst>
              <a:gd name="adj" fmla="val 21818"/>
            </a:avLst>
          </a:prstGeom>
          <a:solidFill>
            <a:schemeClr val="bg2"/>
          </a:solidFill>
          <a:ln/>
        </p:spPr>
      </p:sp>
      <p:sp>
        <p:nvSpPr>
          <p:cNvPr id="9" name="Text 6"/>
          <p:cNvSpPr txBox="1"/>
          <p:nvPr/>
        </p:nvSpPr>
        <p:spPr>
          <a:xfrm>
            <a:off x="594360" y="207568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How does your design keep information private?</a:t>
            </a:r>
            <a:endParaRPr lang="en-US" sz="1400" dirty="0"/>
          </a:p>
        </p:txBody>
      </p:sp>
      <p:sp>
        <p:nvSpPr>
          <p:cNvPr id="10" name="Shape 7"/>
          <p:cNvSpPr/>
          <p:nvPr/>
        </p:nvSpPr>
        <p:spPr>
          <a:xfrm>
            <a:off x="4617720" y="1965960"/>
            <a:ext cx="4069080" cy="502920"/>
          </a:xfrm>
          <a:prstGeom prst="roundRect">
            <a:avLst>
              <a:gd name="adj" fmla="val 21818"/>
            </a:avLst>
          </a:prstGeom>
          <a:solidFill>
            <a:schemeClr val="bg2"/>
          </a:solidFill>
          <a:ln/>
        </p:spPr>
      </p:sp>
      <p:sp>
        <p:nvSpPr>
          <p:cNvPr id="11" name="Text 8"/>
          <p:cNvSpPr txBox="1"/>
          <p:nvPr/>
        </p:nvSpPr>
        <p:spPr>
          <a:xfrm>
            <a:off x="4754880" y="207568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Is this tool right for your user's age?</a:t>
            </a:r>
            <a:endParaRPr lang="en-US" sz="1400" dirty="0"/>
          </a:p>
        </p:txBody>
      </p:sp>
      <p:sp>
        <p:nvSpPr>
          <p:cNvPr id="12" name="Shape 9"/>
          <p:cNvSpPr/>
          <p:nvPr/>
        </p:nvSpPr>
        <p:spPr>
          <a:xfrm>
            <a:off x="457200" y="2560320"/>
            <a:ext cx="4069080" cy="502920"/>
          </a:xfrm>
          <a:prstGeom prst="roundRect">
            <a:avLst>
              <a:gd name="adj" fmla="val 21818"/>
            </a:avLst>
          </a:prstGeom>
          <a:solidFill>
            <a:schemeClr val="bg2"/>
          </a:solidFill>
          <a:ln/>
        </p:spPr>
      </p:sp>
      <p:sp>
        <p:nvSpPr>
          <p:cNvPr id="13" name="Text 10"/>
          <p:cNvSpPr txBox="1"/>
          <p:nvPr/>
        </p:nvSpPr>
        <p:spPr>
          <a:xfrm>
            <a:off x="594360" y="267004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Who is responsible if something goes wrong?</a:t>
            </a:r>
            <a:endParaRPr lang="en-US" sz="1400" dirty="0"/>
          </a:p>
        </p:txBody>
      </p:sp>
      <p:sp>
        <p:nvSpPr>
          <p:cNvPr id="14" name="Shape 11"/>
          <p:cNvSpPr/>
          <p:nvPr/>
        </p:nvSpPr>
        <p:spPr>
          <a:xfrm>
            <a:off x="4617720" y="2560320"/>
            <a:ext cx="4069080" cy="502920"/>
          </a:xfrm>
          <a:prstGeom prst="roundRect">
            <a:avLst>
              <a:gd name="adj" fmla="val 21818"/>
            </a:avLst>
          </a:prstGeom>
          <a:solidFill>
            <a:schemeClr val="bg2"/>
          </a:solidFill>
          <a:ln/>
        </p:spPr>
      </p:sp>
      <p:sp>
        <p:nvSpPr>
          <p:cNvPr id="15" name="Text 12"/>
          <p:cNvSpPr txBox="1"/>
          <p:nvPr/>
        </p:nvSpPr>
        <p:spPr>
          <a:xfrm>
            <a:off x="4754880" y="267004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Why does this need AI at all?</a:t>
            </a:r>
            <a:endParaRPr lang="en-US" sz="1400" dirty="0"/>
          </a:p>
        </p:txBody>
      </p:sp>
      <p:sp>
        <p:nvSpPr>
          <p:cNvPr id="16" name="Shape 13"/>
          <p:cNvSpPr/>
          <p:nvPr/>
        </p:nvSpPr>
        <p:spPr>
          <a:xfrm>
            <a:off x="457200" y="3154680"/>
            <a:ext cx="4069080" cy="502920"/>
          </a:xfrm>
          <a:prstGeom prst="roundRect">
            <a:avLst>
              <a:gd name="adj" fmla="val 21818"/>
            </a:avLst>
          </a:prstGeom>
          <a:solidFill>
            <a:schemeClr val="bg2"/>
          </a:solidFill>
          <a:ln/>
        </p:spPr>
      </p:sp>
      <p:sp>
        <p:nvSpPr>
          <p:cNvPr id="17" name="Text 14"/>
          <p:cNvSpPr txBox="1"/>
          <p:nvPr/>
        </p:nvSpPr>
        <p:spPr>
          <a:xfrm>
            <a:off x="594360" y="326440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Could it work less well for some people?</a:t>
            </a:r>
            <a:endParaRPr lang="en-US" sz="1400" dirty="0"/>
          </a:p>
        </p:txBody>
      </p:sp>
      <p:sp>
        <p:nvSpPr>
          <p:cNvPr id="18" name="Shape 15"/>
          <p:cNvSpPr/>
          <p:nvPr/>
        </p:nvSpPr>
        <p:spPr>
          <a:xfrm>
            <a:off x="4617720" y="3154680"/>
            <a:ext cx="4069080" cy="502920"/>
          </a:xfrm>
          <a:prstGeom prst="roundRect">
            <a:avLst>
              <a:gd name="adj" fmla="val 21818"/>
            </a:avLst>
          </a:prstGeom>
          <a:solidFill>
            <a:schemeClr val="bg2"/>
          </a:solidFill>
          <a:ln/>
        </p:spPr>
      </p:sp>
      <p:sp>
        <p:nvSpPr>
          <p:cNvPr id="19" name="Text 16"/>
          <p:cNvSpPr txBox="1"/>
          <p:nvPr/>
        </p:nvSpPr>
        <p:spPr>
          <a:xfrm>
            <a:off x="4754880" y="3264408"/>
            <a:ext cx="38221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How would you test that it works?</a:t>
            </a:r>
            <a:endParaRPr lang="en-US" sz="1400" dirty="0"/>
          </a:p>
        </p:txBody>
      </p:sp>
      <p:sp>
        <p:nvSpPr>
          <p:cNvPr id="20" name="Shape 17"/>
          <p:cNvSpPr/>
          <p:nvPr/>
        </p:nvSpPr>
        <p:spPr>
          <a:xfrm>
            <a:off x="457200" y="3749040"/>
            <a:ext cx="8229600" cy="685800"/>
          </a:xfrm>
          <a:prstGeom prst="roundRect">
            <a:avLst>
              <a:gd name="adj" fmla="val 16000"/>
            </a:avLst>
          </a:prstGeom>
          <a:solidFill>
            <a:schemeClr val="accent2"/>
          </a:solidFill>
          <a:ln/>
        </p:spPr>
      </p:sp>
      <p:sp>
        <p:nvSpPr>
          <p:cNvPr id="21" name="Shape 18"/>
          <p:cNvSpPr/>
          <p:nvPr/>
        </p:nvSpPr>
        <p:spPr>
          <a:xfrm>
            <a:off x="566928" y="3840480"/>
            <a:ext cx="502920" cy="502920"/>
          </a:xfrm>
          <a:prstGeom prst="ellipse">
            <a:avLst/>
          </a:prstGeom>
          <a:solidFill>
            <a:schemeClr val="bg1"/>
          </a:solidFill>
          <a:ln/>
        </p:spPr>
      </p:sp>
      <p:pic>
        <p:nvPicPr>
          <p:cNvPr id="22" name="Image 0" descr="/home/claude/kit/icon_question.png">    </p:cNvPr>
          <p:cNvPicPr>
            <a:picLocks noChangeAspect="1"/>
          </p:cNvPicPr>
          <p:nvPr/>
        </p:nvPicPr>
        <p:blipFill>
          <a:blip r:embed="rId1"/>
          <a:stretch>
            <a:fillRect/>
          </a:stretch>
        </p:blipFill>
        <p:spPr>
          <a:xfrm>
            <a:off x="667512" y="3941064"/>
            <a:ext cx="301752" cy="301752"/>
          </a:xfrm>
          <a:prstGeom prst="rect">
            <a:avLst/>
          </a:prstGeom>
        </p:spPr>
      </p:pic>
      <p:sp>
        <p:nvSpPr>
          <p:cNvPr id="23" name="Text 19"/>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"That's a great question. We thought about that: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Welcome to the Dragons' Den</a:t>
            </a:r>
            <a:endParaRPr lang="en-US" sz="3000" dirty="0"/>
          </a:p>
        </p:txBody>
      </p:sp>
      <p:sp>
        <p:nvSpPr>
          <p:cNvPr id="4" name="Shape 1"/>
          <p:cNvSpPr/>
          <p:nvPr/>
        </p:nvSpPr>
        <p:spPr>
          <a:xfrm>
            <a:off x="457200" y="1325880"/>
            <a:ext cx="1954530" cy="1645920"/>
          </a:xfrm>
          <a:prstGeom prst="roundRect">
            <a:avLst>
              <a:gd name="adj" fmla="val 6667"/>
            </a:avLst>
          </a:prstGeom>
          <a:solidFill>
            <a:schemeClr val="bg2"/>
          </a:solidFill>
          <a:ln/>
        </p:spPr>
      </p:sp>
      <p:sp>
        <p:nvSpPr>
          <p:cNvPr id="5" name="Shape 2"/>
          <p:cNvSpPr/>
          <p:nvPr/>
        </p:nvSpPr>
        <p:spPr>
          <a:xfrm>
            <a:off x="1160145" y="1435608"/>
            <a:ext cx="548640" cy="548640"/>
          </a:xfrm>
          <a:prstGeom prst="ellipse">
            <a:avLst/>
          </a:prstGeom>
          <a:solidFill>
            <a:schemeClr val="bg1"/>
          </a:solidFill>
          <a:ln/>
        </p:spPr>
      </p:sp>
      <p:pic>
        <p:nvPicPr>
          <p:cNvPr id="6" name="Image 0" descr="/home/claude/kit/icon_bullhorn.png">    </p:cNvPr>
          <p:cNvPicPr>
            <a:picLocks noChangeAspect="1"/>
          </p:cNvPicPr>
          <p:nvPr/>
        </p:nvPicPr>
        <p:blipFill>
          <a:blip r:embed="rId1"/>
          <a:stretch>
            <a:fillRect/>
          </a:stretch>
        </p:blipFill>
        <p:spPr>
          <a:xfrm>
            <a:off x="1269873" y="1545336"/>
            <a:ext cx="329184" cy="329184"/>
          </a:xfrm>
          <a:prstGeom prst="rect">
            <a:avLst/>
          </a:prstGeom>
        </p:spPr>
      </p:pic>
      <p:sp>
        <p:nvSpPr>
          <p:cNvPr id="7" name="Text 3"/>
          <p:cNvSpPr txBox="1"/>
          <p:nvPr/>
        </p:nvSpPr>
        <p:spPr>
          <a:xfrm>
            <a:off x="512064" y="203911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Pitch</a:t>
            </a:r>
            <a:endParaRPr lang="en-US" sz="1600" dirty="0"/>
          </a:p>
        </p:txBody>
      </p:sp>
      <p:sp>
        <p:nvSpPr>
          <p:cNvPr id="8" name="Text 4"/>
          <p:cNvSpPr txBox="1"/>
          <p:nvPr/>
        </p:nvSpPr>
        <p:spPr>
          <a:xfrm>
            <a:off x="530352" y="2560320"/>
            <a:ext cx="1808226" cy="3657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2 minutes</a:t>
            </a:r>
            <a:endParaRPr lang="en-US" sz="1300" dirty="0"/>
          </a:p>
        </p:txBody>
      </p:sp>
      <p:sp>
        <p:nvSpPr>
          <p:cNvPr id="9" name="Shape 5"/>
          <p:cNvSpPr/>
          <p:nvPr/>
        </p:nvSpPr>
        <p:spPr>
          <a:xfrm>
            <a:off x="2548890" y="1325880"/>
            <a:ext cx="1954530" cy="1645920"/>
          </a:xfrm>
          <a:prstGeom prst="roundRect">
            <a:avLst>
              <a:gd name="adj" fmla="val 6667"/>
            </a:avLst>
          </a:prstGeom>
          <a:solidFill>
            <a:srgbClr val="EEE9F7"/>
          </a:solidFill>
          <a:ln/>
        </p:spPr>
      </p:sp>
      <p:sp>
        <p:nvSpPr>
          <p:cNvPr id="10" name="Shape 6"/>
          <p:cNvSpPr/>
          <p:nvPr/>
        </p:nvSpPr>
        <p:spPr>
          <a:xfrm>
            <a:off x="3251835" y="1435608"/>
            <a:ext cx="548640" cy="548640"/>
          </a:xfrm>
          <a:prstGeom prst="ellipse">
            <a:avLst/>
          </a:prstGeom>
          <a:solidFill>
            <a:schemeClr val="bg1"/>
          </a:solidFill>
          <a:ln/>
        </p:spPr>
      </p:sp>
      <p:pic>
        <p:nvPicPr>
          <p:cNvPr id="11" name="Image 1" descr="/home/claude/kit/icon_question.png">    </p:cNvPr>
          <p:cNvPicPr>
            <a:picLocks noChangeAspect="1"/>
          </p:cNvPicPr>
          <p:nvPr/>
        </p:nvPicPr>
        <p:blipFill>
          <a:blip r:embed="rId2"/>
          <a:stretch>
            <a:fillRect/>
          </a:stretch>
        </p:blipFill>
        <p:spPr>
          <a:xfrm>
            <a:off x="3361563" y="1545336"/>
            <a:ext cx="329184" cy="329184"/>
          </a:xfrm>
          <a:prstGeom prst="rect">
            <a:avLst/>
          </a:prstGeom>
        </p:spPr>
      </p:pic>
      <p:sp>
        <p:nvSpPr>
          <p:cNvPr id="12" name="Text 7"/>
          <p:cNvSpPr txBox="1"/>
          <p:nvPr/>
        </p:nvSpPr>
        <p:spPr>
          <a:xfrm>
            <a:off x="2603754" y="203911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Questions</a:t>
            </a:r>
            <a:endParaRPr lang="en-US" sz="1600" dirty="0"/>
          </a:p>
        </p:txBody>
      </p:sp>
      <p:sp>
        <p:nvSpPr>
          <p:cNvPr id="13" name="Text 8"/>
          <p:cNvSpPr txBox="1"/>
          <p:nvPr/>
        </p:nvSpPr>
        <p:spPr>
          <a:xfrm>
            <a:off x="2622042" y="2560320"/>
            <a:ext cx="1808226" cy="3657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1 minute</a:t>
            </a:r>
            <a:endParaRPr lang="en-US" sz="1300" dirty="0"/>
          </a:p>
        </p:txBody>
      </p:sp>
      <p:sp>
        <p:nvSpPr>
          <p:cNvPr id="14" name="Shape 9"/>
          <p:cNvSpPr/>
          <p:nvPr/>
        </p:nvSpPr>
        <p:spPr>
          <a:xfrm>
            <a:off x="4640580" y="1325880"/>
            <a:ext cx="1954530" cy="1645920"/>
          </a:xfrm>
          <a:prstGeom prst="roundRect">
            <a:avLst>
              <a:gd name="adj" fmla="val 6667"/>
            </a:avLst>
          </a:prstGeom>
          <a:solidFill>
            <a:srgbClr val="FCE4F2"/>
          </a:solidFill>
          <a:ln/>
        </p:spPr>
      </p:sp>
      <p:sp>
        <p:nvSpPr>
          <p:cNvPr id="15" name="Shape 10"/>
          <p:cNvSpPr/>
          <p:nvPr/>
        </p:nvSpPr>
        <p:spPr>
          <a:xfrm>
            <a:off x="5343525" y="1435608"/>
            <a:ext cx="548640" cy="548640"/>
          </a:xfrm>
          <a:prstGeom prst="ellipse">
            <a:avLst/>
          </a:prstGeom>
          <a:solidFill>
            <a:schemeClr val="bg1"/>
          </a:solidFill>
          <a:ln/>
        </p:spPr>
      </p:sp>
      <p:pic>
        <p:nvPicPr>
          <p:cNvPr id="16" name="Image 2" descr="/home/claude/kit/icon_filealt.png">    </p:cNvPr>
          <p:cNvPicPr>
            <a:picLocks noChangeAspect="1"/>
          </p:cNvPicPr>
          <p:nvPr/>
        </p:nvPicPr>
        <p:blipFill>
          <a:blip r:embed="rId3"/>
          <a:stretch>
            <a:fillRect/>
          </a:stretch>
        </p:blipFill>
        <p:spPr>
          <a:xfrm>
            <a:off x="5453253" y="1545336"/>
            <a:ext cx="329184" cy="329184"/>
          </a:xfrm>
          <a:prstGeom prst="rect">
            <a:avLst/>
          </a:prstGeom>
        </p:spPr>
      </p:pic>
      <p:sp>
        <p:nvSpPr>
          <p:cNvPr id="17" name="Text 11"/>
          <p:cNvSpPr txBox="1"/>
          <p:nvPr/>
        </p:nvSpPr>
        <p:spPr>
          <a:xfrm>
            <a:off x="4695444" y="203911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Feedback</a:t>
            </a:r>
            <a:endParaRPr lang="en-US" sz="1600" dirty="0"/>
          </a:p>
        </p:txBody>
      </p:sp>
      <p:sp>
        <p:nvSpPr>
          <p:cNvPr id="18" name="Text 12"/>
          <p:cNvSpPr txBox="1"/>
          <p:nvPr/>
        </p:nvSpPr>
        <p:spPr>
          <a:xfrm>
            <a:off x="4713732" y="2560320"/>
            <a:ext cx="1808226" cy="3657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Strongest point + next time</a:t>
            </a:r>
            <a:endParaRPr lang="en-US" sz="1300" dirty="0"/>
          </a:p>
        </p:txBody>
      </p:sp>
      <p:sp>
        <p:nvSpPr>
          <p:cNvPr id="19" name="Shape 13"/>
          <p:cNvSpPr/>
          <p:nvPr/>
        </p:nvSpPr>
        <p:spPr>
          <a:xfrm>
            <a:off x="6732270" y="1325880"/>
            <a:ext cx="1954530" cy="1645920"/>
          </a:xfrm>
          <a:prstGeom prst="roundRect">
            <a:avLst>
              <a:gd name="adj" fmla="val 6667"/>
            </a:avLst>
          </a:prstGeom>
          <a:solidFill>
            <a:srgbClr val="EEE9F7"/>
          </a:solidFill>
          <a:ln/>
        </p:spPr>
      </p:sp>
      <p:sp>
        <p:nvSpPr>
          <p:cNvPr id="20" name="Shape 14"/>
          <p:cNvSpPr/>
          <p:nvPr/>
        </p:nvSpPr>
        <p:spPr>
          <a:xfrm>
            <a:off x="7435215" y="1435608"/>
            <a:ext cx="548640" cy="548640"/>
          </a:xfrm>
          <a:prstGeom prst="ellipse">
            <a:avLst/>
          </a:prstGeom>
          <a:solidFill>
            <a:schemeClr val="bg1"/>
          </a:solidFill>
          <a:ln/>
        </p:spPr>
      </p:sp>
      <p:pic>
        <p:nvPicPr>
          <p:cNvPr id="21" name="Image 3" descr="/home/claude/kit/icon_coins.png">    </p:cNvPr>
          <p:cNvPicPr>
            <a:picLocks noChangeAspect="1"/>
          </p:cNvPicPr>
          <p:nvPr/>
        </p:nvPicPr>
        <p:blipFill>
          <a:blip r:embed="rId4"/>
          <a:stretch>
            <a:fillRect/>
          </a:stretch>
        </p:blipFill>
        <p:spPr>
          <a:xfrm>
            <a:off x="7544943" y="1545336"/>
            <a:ext cx="329184" cy="329184"/>
          </a:xfrm>
          <a:prstGeom prst="rect">
            <a:avLst/>
          </a:prstGeom>
        </p:spPr>
      </p:pic>
      <p:sp>
        <p:nvSpPr>
          <p:cNvPr id="22" name="Text 15"/>
          <p:cNvSpPr txBox="1"/>
          <p:nvPr/>
        </p:nvSpPr>
        <p:spPr>
          <a:xfrm>
            <a:off x="6787134" y="203911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Invest</a:t>
            </a:r>
            <a:endParaRPr lang="en-US" sz="1600" dirty="0"/>
          </a:p>
        </p:txBody>
      </p:sp>
      <p:sp>
        <p:nvSpPr>
          <p:cNvPr id="23" name="Text 16"/>
          <p:cNvSpPr txBox="1"/>
          <p:nvPr/>
        </p:nvSpPr>
        <p:spPr>
          <a:xfrm>
            <a:off x="6805422" y="2560320"/>
            <a:ext cx="1808226" cy="36576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3 coins each, with a reason</a:t>
            </a:r>
            <a:endParaRPr lang="en-US" sz="1300" dirty="0"/>
          </a:p>
        </p:txBody>
      </p:sp>
      <p:sp>
        <p:nvSpPr>
          <p:cNvPr id="24" name="Text 17"/>
          <p:cNvSpPr txBox="1"/>
          <p:nvPr/>
        </p:nvSpPr>
        <p:spPr>
          <a:xfrm>
            <a:off x="457200" y="3108960"/>
            <a:ext cx="8229600" cy="54864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Your strongest point was ___. Next time, you could ___.</a:t>
            </a:r>
            <a:endParaRPr lang="en-US" sz="2000" dirty="0"/>
          </a:p>
        </p:txBody>
      </p:sp>
      <p:sp>
        <p:nvSpPr>
          <p:cNvPr id="25" name="Text 18"/>
          <p:cNvSpPr txBox="1"/>
          <p:nvPr/>
        </p:nvSpPr>
        <p:spPr>
          <a:xfrm>
            <a:off x="457200" y="3657600"/>
            <a:ext cx="8229600" cy="457200"/>
          </a:xfrm>
          <a:prstGeom prst="rect">
            <a:avLst/>
          </a:prstGeom>
          <a:noFill/>
          <a:ln/>
        </p:spPr>
        <p:txBody>
          <a:bodyPr wrap="square" lIns="635" tIns="635" rIns="635" bIns="635" rtlCol="0" anchor="t"/>
          <a:lstStyle/>
          <a:p>
            <a:pPr indent="0" marL="0">
              <a:buNone/>
            </a:pPr>
            <a:r>
              <a:rPr lang="en-US" sz="1600" i="1" dirty="0">
                <a:solidFill>
                  <a:schemeClr val="bg2"/>
                </a:solidFill>
                <a:latin typeface="Calibri" pitchFamily="34" charset="0"/>
                <a:ea typeface="Calibri" pitchFamily="34" charset="-122"/>
                <a:cs typeface="Calibri" pitchFamily="34" charset="-120"/>
              </a:rPr>
              <a:t>Kind Dragons: feedback is specific and helpful.</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the Dragons are looking for</a:t>
            </a:r>
            <a:endParaRPr lang="en-US" sz="3000" dirty="0"/>
          </a:p>
        </p:txBody>
      </p:sp>
      <p:sp>
        <p:nvSpPr>
          <p:cNvPr id="4" name="Shape 1"/>
          <p:cNvSpPr/>
          <p:nvPr/>
        </p:nvSpPr>
        <p:spPr>
          <a:xfrm>
            <a:off x="457200" y="1325880"/>
            <a:ext cx="8229600" cy="914400"/>
          </a:xfrm>
          <a:prstGeom prst="roundRect">
            <a:avLst>
              <a:gd name="adj" fmla="val 12000"/>
            </a:avLst>
          </a:prstGeom>
          <a:solidFill>
            <a:srgbClr val="FCE4F2"/>
          </a:solidFill>
          <a:ln/>
        </p:spPr>
      </p:sp>
      <p:sp>
        <p:nvSpPr>
          <p:cNvPr id="5" name="Shape 2"/>
          <p:cNvSpPr/>
          <p:nvPr/>
        </p:nvSpPr>
        <p:spPr>
          <a:xfrm>
            <a:off x="594360" y="1463040"/>
            <a:ext cx="640080" cy="640080"/>
          </a:xfrm>
          <a:prstGeom prst="ellipse">
            <a:avLst/>
          </a:prstGeom>
          <a:solidFill>
            <a:schemeClr val="bg1"/>
          </a:solidFill>
          <a:ln/>
        </p:spPr>
      </p:sp>
      <p:pic>
        <p:nvPicPr>
          <p:cNvPr id="6" name="Image 0" descr="/home/claude/kit/icon_tools.png">    </p:cNvPr>
          <p:cNvPicPr>
            <a:picLocks noChangeAspect="1"/>
          </p:cNvPicPr>
          <p:nvPr/>
        </p:nvPicPr>
        <p:blipFill>
          <a:blip r:embed="rId1"/>
          <a:stretch>
            <a:fillRect/>
          </a:stretch>
        </p:blipFill>
        <p:spPr>
          <a:xfrm>
            <a:off x="722376" y="1591056"/>
            <a:ext cx="384048" cy="384048"/>
          </a:xfrm>
          <a:prstGeom prst="rect">
            <a:avLst/>
          </a:prstGeom>
        </p:spPr>
      </p:pic>
      <p:sp>
        <p:nvSpPr>
          <p:cNvPr id="7" name="Text 3"/>
          <p:cNvSpPr txBox="1"/>
          <p:nvPr/>
        </p:nvSpPr>
        <p:spPr>
          <a:xfrm>
            <a:off x="1371600" y="1325880"/>
            <a:ext cx="7223760" cy="914400"/>
          </a:xfrm>
          <a:prstGeom prst="rect">
            <a:avLst/>
          </a:prstGeom>
          <a:noFill/>
          <a:ln/>
        </p:spPr>
        <p:txBody>
          <a:bodyPr wrap="square" lIns="635" tIns="635" rIns="635" bIns="635" rtlCol="0" anchor="ctr"/>
          <a:lstStyle/>
          <a:p>
            <a:pPr indent="0" marL="0">
              <a:buNone/>
            </a:pPr>
            <a:r>
              <a:rPr lang="en-US" sz="1600" b="1" dirty="0">
                <a:solidFill>
                  <a:schemeClr val="accent4"/>
                </a:solidFill>
                <a:latin typeface="Calibri" pitchFamily="34" charset="0"/>
                <a:ea typeface="Calibri" pitchFamily="34" charset="-122"/>
                <a:cs typeface="Calibri" pitchFamily="34" charset="-120"/>
              </a:rPr>
              <a:t>AI content: </a:t>
            </a:r>
            <a:pPr indent="0" marL="0">
              <a:buNone/>
            </a:pPr>
            <a:r>
              <a:rPr lang="en-US" sz="1600" dirty="0">
                <a:solidFill>
                  <a:schemeClr val="tx2"/>
                </a:solidFill>
                <a:latin typeface="Calibri" pitchFamily="34" charset="0"/>
                <a:ea typeface="Calibri" pitchFamily="34" charset="-122"/>
                <a:cs typeface="Calibri" pitchFamily="34" charset="-120"/>
              </a:rPr>
              <a:t>the user · specific changes with reasons · the Compass · accurate AI words</a:t>
            </a:r>
            <a:endParaRPr lang="en-US" sz="1600" dirty="0"/>
          </a:p>
        </p:txBody>
      </p:sp>
      <p:sp>
        <p:nvSpPr>
          <p:cNvPr id="8" name="Shape 4"/>
          <p:cNvSpPr/>
          <p:nvPr/>
        </p:nvSpPr>
        <p:spPr>
          <a:xfrm>
            <a:off x="457200" y="2377440"/>
            <a:ext cx="1954530" cy="1691640"/>
          </a:xfrm>
          <a:prstGeom prst="roundRect">
            <a:avLst>
              <a:gd name="adj" fmla="val 6486"/>
            </a:avLst>
          </a:prstGeom>
          <a:solidFill>
            <a:schemeClr val="bg2"/>
          </a:solidFill>
          <a:ln/>
        </p:spPr>
      </p:sp>
      <p:sp>
        <p:nvSpPr>
          <p:cNvPr id="9" name="Shape 5"/>
          <p:cNvSpPr/>
          <p:nvPr/>
        </p:nvSpPr>
        <p:spPr>
          <a:xfrm>
            <a:off x="1183005" y="2487168"/>
            <a:ext cx="502920" cy="502920"/>
          </a:xfrm>
          <a:prstGeom prst="ellipse">
            <a:avLst/>
          </a:prstGeom>
          <a:solidFill>
            <a:schemeClr val="bg1"/>
          </a:solidFill>
          <a:ln/>
        </p:spPr>
      </p:sp>
      <p:pic>
        <p:nvPicPr>
          <p:cNvPr id="10" name="Image 1" descr="/home/claude/kit/icon_walk.png">    </p:cNvPr>
          <p:cNvPicPr>
            <a:picLocks noChangeAspect="1"/>
          </p:cNvPicPr>
          <p:nvPr/>
        </p:nvPicPr>
        <p:blipFill>
          <a:blip r:embed="rId2"/>
          <a:stretch>
            <a:fillRect/>
          </a:stretch>
        </p:blipFill>
        <p:spPr>
          <a:xfrm>
            <a:off x="1283589" y="2587752"/>
            <a:ext cx="301752" cy="301752"/>
          </a:xfrm>
          <a:prstGeom prst="rect">
            <a:avLst/>
          </a:prstGeom>
        </p:spPr>
      </p:pic>
      <p:sp>
        <p:nvSpPr>
          <p:cNvPr id="11" name="Text 6"/>
          <p:cNvSpPr txBox="1"/>
          <p:nvPr/>
        </p:nvSpPr>
        <p:spPr>
          <a:xfrm>
            <a:off x="512064" y="30449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Physical</a:t>
            </a:r>
            <a:endParaRPr lang="en-US" sz="1500" dirty="0"/>
          </a:p>
        </p:txBody>
      </p:sp>
      <p:sp>
        <p:nvSpPr>
          <p:cNvPr id="12" name="Text 7"/>
          <p:cNvSpPr txBox="1"/>
          <p:nvPr/>
        </p:nvSpPr>
        <p:spPr>
          <a:xfrm>
            <a:off x="530352" y="3566160"/>
            <a:ext cx="1808226" cy="4572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Voice, pace, stance</a:t>
            </a:r>
            <a:endParaRPr lang="en-US" sz="1300" dirty="0"/>
          </a:p>
        </p:txBody>
      </p:sp>
      <p:sp>
        <p:nvSpPr>
          <p:cNvPr id="13" name="Shape 8"/>
          <p:cNvSpPr/>
          <p:nvPr/>
        </p:nvSpPr>
        <p:spPr>
          <a:xfrm>
            <a:off x="2548890" y="2377440"/>
            <a:ext cx="1954530" cy="1691640"/>
          </a:xfrm>
          <a:prstGeom prst="roundRect">
            <a:avLst>
              <a:gd name="adj" fmla="val 6486"/>
            </a:avLst>
          </a:prstGeom>
          <a:solidFill>
            <a:srgbClr val="EEE9F7"/>
          </a:solidFill>
          <a:ln/>
        </p:spPr>
      </p:sp>
      <p:sp>
        <p:nvSpPr>
          <p:cNvPr id="14" name="Shape 9"/>
          <p:cNvSpPr/>
          <p:nvPr/>
        </p:nvSpPr>
        <p:spPr>
          <a:xfrm>
            <a:off x="3274695" y="2487168"/>
            <a:ext cx="502920" cy="502920"/>
          </a:xfrm>
          <a:prstGeom prst="ellipse">
            <a:avLst/>
          </a:prstGeom>
          <a:solidFill>
            <a:schemeClr val="bg1"/>
          </a:solidFill>
          <a:ln/>
        </p:spPr>
      </p:sp>
      <p:pic>
        <p:nvPicPr>
          <p:cNvPr id="15" name="Image 2" descr="/home/claude/kit/icon_quote.png">    </p:cNvPr>
          <p:cNvPicPr>
            <a:picLocks noChangeAspect="1"/>
          </p:cNvPicPr>
          <p:nvPr/>
        </p:nvPicPr>
        <p:blipFill>
          <a:blip r:embed="rId3"/>
          <a:stretch>
            <a:fillRect/>
          </a:stretch>
        </p:blipFill>
        <p:spPr>
          <a:xfrm>
            <a:off x="3375279" y="2587752"/>
            <a:ext cx="301752" cy="301752"/>
          </a:xfrm>
          <a:prstGeom prst="rect">
            <a:avLst/>
          </a:prstGeom>
        </p:spPr>
      </p:pic>
      <p:sp>
        <p:nvSpPr>
          <p:cNvPr id="16" name="Text 10"/>
          <p:cNvSpPr txBox="1"/>
          <p:nvPr/>
        </p:nvSpPr>
        <p:spPr>
          <a:xfrm>
            <a:off x="2603754" y="30449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Linguistic</a:t>
            </a:r>
            <a:endParaRPr lang="en-US" sz="1500" dirty="0"/>
          </a:p>
        </p:txBody>
      </p:sp>
      <p:sp>
        <p:nvSpPr>
          <p:cNvPr id="17" name="Text 11"/>
          <p:cNvSpPr txBox="1"/>
          <p:nvPr/>
        </p:nvSpPr>
        <p:spPr>
          <a:xfrm>
            <a:off x="2622042" y="3566160"/>
            <a:ext cx="1808226" cy="4572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Persuasive, precise words</a:t>
            </a:r>
            <a:endParaRPr lang="en-US" sz="1300" dirty="0"/>
          </a:p>
        </p:txBody>
      </p:sp>
      <p:sp>
        <p:nvSpPr>
          <p:cNvPr id="18" name="Shape 12"/>
          <p:cNvSpPr/>
          <p:nvPr/>
        </p:nvSpPr>
        <p:spPr>
          <a:xfrm>
            <a:off x="4640580" y="2377440"/>
            <a:ext cx="1954530" cy="1691640"/>
          </a:xfrm>
          <a:prstGeom prst="roundRect">
            <a:avLst>
              <a:gd name="adj" fmla="val 6486"/>
            </a:avLst>
          </a:prstGeom>
          <a:solidFill>
            <a:schemeClr val="bg2"/>
          </a:solidFill>
          <a:ln/>
        </p:spPr>
      </p:sp>
      <p:sp>
        <p:nvSpPr>
          <p:cNvPr id="19" name="Shape 13"/>
          <p:cNvSpPr/>
          <p:nvPr/>
        </p:nvSpPr>
        <p:spPr>
          <a:xfrm>
            <a:off x="5366385" y="2487168"/>
            <a:ext cx="502920" cy="502920"/>
          </a:xfrm>
          <a:prstGeom prst="ellipse">
            <a:avLst/>
          </a:prstGeom>
          <a:solidFill>
            <a:schemeClr val="bg1"/>
          </a:solidFill>
          <a:ln/>
        </p:spPr>
      </p:sp>
      <p:pic>
        <p:nvPicPr>
          <p:cNvPr id="20" name="Image 3" descr="/home/claude/kit/icon_lightbulb.png">    </p:cNvPr>
          <p:cNvPicPr>
            <a:picLocks noChangeAspect="1"/>
          </p:cNvPicPr>
          <p:nvPr/>
        </p:nvPicPr>
        <p:blipFill>
          <a:blip r:embed="rId4"/>
          <a:stretch>
            <a:fillRect/>
          </a:stretch>
        </p:blipFill>
        <p:spPr>
          <a:xfrm>
            <a:off x="5466969" y="2587752"/>
            <a:ext cx="301752" cy="301752"/>
          </a:xfrm>
          <a:prstGeom prst="rect">
            <a:avLst/>
          </a:prstGeom>
        </p:spPr>
      </p:pic>
      <p:sp>
        <p:nvSpPr>
          <p:cNvPr id="21" name="Text 14"/>
          <p:cNvSpPr txBox="1"/>
          <p:nvPr/>
        </p:nvSpPr>
        <p:spPr>
          <a:xfrm>
            <a:off x="4695444" y="30449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Cognitive</a:t>
            </a:r>
            <a:endParaRPr lang="en-US" sz="1500" dirty="0"/>
          </a:p>
        </p:txBody>
      </p:sp>
      <p:sp>
        <p:nvSpPr>
          <p:cNvPr id="22" name="Text 15"/>
          <p:cNvSpPr txBox="1"/>
          <p:nvPr/>
        </p:nvSpPr>
        <p:spPr>
          <a:xfrm>
            <a:off x="4713732" y="3566160"/>
            <a:ext cx="1808226" cy="4572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Claim, evidence, reason; answers</a:t>
            </a:r>
            <a:endParaRPr lang="en-US" sz="1300" dirty="0"/>
          </a:p>
        </p:txBody>
      </p:sp>
      <p:sp>
        <p:nvSpPr>
          <p:cNvPr id="23" name="Shape 16"/>
          <p:cNvSpPr/>
          <p:nvPr/>
        </p:nvSpPr>
        <p:spPr>
          <a:xfrm>
            <a:off x="6732270" y="2377440"/>
            <a:ext cx="1954530" cy="1691640"/>
          </a:xfrm>
          <a:prstGeom prst="roundRect">
            <a:avLst>
              <a:gd name="adj" fmla="val 6486"/>
            </a:avLst>
          </a:prstGeom>
          <a:solidFill>
            <a:srgbClr val="EEE9F7"/>
          </a:solidFill>
          <a:ln/>
        </p:spPr>
      </p:sp>
      <p:sp>
        <p:nvSpPr>
          <p:cNvPr id="24" name="Shape 17"/>
          <p:cNvSpPr/>
          <p:nvPr/>
        </p:nvSpPr>
        <p:spPr>
          <a:xfrm>
            <a:off x="7458075" y="2487168"/>
            <a:ext cx="502920" cy="502920"/>
          </a:xfrm>
          <a:prstGeom prst="ellipse">
            <a:avLst/>
          </a:prstGeom>
          <a:solidFill>
            <a:schemeClr val="bg1"/>
          </a:solidFill>
          <a:ln/>
        </p:spPr>
      </p:sp>
      <p:pic>
        <p:nvPicPr>
          <p:cNvPr id="25" name="Image 4" descr="/home/claude/kit/icon_users.png">    </p:cNvPr>
          <p:cNvPicPr>
            <a:picLocks noChangeAspect="1"/>
          </p:cNvPicPr>
          <p:nvPr/>
        </p:nvPicPr>
        <p:blipFill>
          <a:blip r:embed="rId5"/>
          <a:stretch>
            <a:fillRect/>
          </a:stretch>
        </p:blipFill>
        <p:spPr>
          <a:xfrm>
            <a:off x="7558659" y="2587752"/>
            <a:ext cx="301752" cy="301752"/>
          </a:xfrm>
          <a:prstGeom prst="rect">
            <a:avLst/>
          </a:prstGeom>
        </p:spPr>
      </p:pic>
      <p:sp>
        <p:nvSpPr>
          <p:cNvPr id="26" name="Text 18"/>
          <p:cNvSpPr txBox="1"/>
          <p:nvPr/>
        </p:nvSpPr>
        <p:spPr>
          <a:xfrm>
            <a:off x="6787134" y="30449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Social-emotional</a:t>
            </a:r>
            <a:endParaRPr lang="en-US" sz="1500" dirty="0"/>
          </a:p>
        </p:txBody>
      </p:sp>
      <p:sp>
        <p:nvSpPr>
          <p:cNvPr id="27" name="Text 19"/>
          <p:cNvSpPr txBox="1"/>
          <p:nvPr/>
        </p:nvSpPr>
        <p:spPr>
          <a:xfrm>
            <a:off x="6805422" y="3566160"/>
            <a:ext cx="1808226" cy="45720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Share the floor; respond kindly</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rocket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6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AI Improver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Complete your self-assessment: one star, one next step, and "I'm ready for Year 7 because ___".</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My thinking changed when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win my audience today?</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Route complete!</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compass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Ready for Year 7</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In Year 7 you'll meet generative AI up close, and keep making smart, safe choices.</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L6 – Waypoint 6: Make AI Better</dc:title>
  <dc:subject>PptxGenJS Presentation</dc:subject>
  <dc:creator>The GenTech Academy</dc:creator>
  <cp:lastModifiedBy>The GenTech Academy</cp:lastModifiedBy>
  <cp:revision>1</cp:revision>
  <dcterms:created xsi:type="dcterms:W3CDTF">2026-10-06T20:03:40Z</dcterms:created>
  <dcterms:modified xsi:type="dcterms:W3CDTF">2026-10-06T20:03:40Z</dcterms:modified>
</cp:coreProperties>
</file>