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ook" id="{5a476692-154b-64b8-0176-244057796413}">
          <p14:sldIdLst>
            <p14:sldId id="256"/>
            <p14:sldId id="257"/>
          </p14:sldIdLst>
        </p14:section>
        <p14:section name="Learn" id="{0e2cd11b-888b-9db6-55be-cd4a79515e2f}">
          <p14:sldIdLst>
            <p14:sldId id="258"/>
            <p14:sldId id="259"/>
            <p14:sldId id="260"/>
            <p14:sldId id="261"/>
          </p14:sldIdLst>
        </p14:section>
        <p14:section name="Demo" id="{3e3f37e1-8b0e-50fa-e31e-0740d26f8f5e}">
          <p14:sldIdLst>
            <p14:sldId id="262"/>
            <p14:sldId id="263"/>
          </p14:sldIdLst>
        </p14:section>
        <p14:section name="AI scale" id="{d0875a9e-bca5-5fd5-aed2-60e4e8d90bff}">
          <p14:sldIdLst>
            <p14:sldId id="264"/>
            <p14:sldId id="265"/>
          </p14:sldIdLst>
        </p14:section>
        <p14:section name="Alley" id="{fdfbba8c-7444-0e29-d9df-9cc3010baecb}">
          <p14:sldIdLst>
            <p14:sldId id="266"/>
            <p14:sldId id="267"/>
            <p14:sldId id="268"/>
          </p14:sldIdLst>
        </p14:section>
        <p14:section name="Log" id="{2b3f9826-ff04-449f-90b4-cf89cf7e4183}">
          <p14:sldIdLst>
            <p14:sldId id="269"/>
            <p14:sldId id="270"/>
            <p14:sldId id="27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the lesson: rehearse the image demo on a Trust-approved tool (Appendix B), paste backup screenshots into slides 2 and 8 with the AI-GENERATED label, and print the scale cards, scenario cards and dilemma cards.
No DSL notification is needed for this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a pupil-made (or teacher-drawn) poster on the left, and one of your rehearsed AI-generated posters on the right, labelled.
ASK: "Both are for our Summer Fair. Which should go on the school gates? Why?"
TWIST: "What if the AI poster won the poster competition?" Take reasons: fairness, effort, honesty.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objective and success criteria. Highlight the oracy criterion: today it's COGNITIVE. Weigh up both sides, then pick the strongest reason.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Focus rule: LISTEN AND BUILD (stack one fist on the other).
SCRIPT: "In the conscience alley today, every voice must build on the one before. So you'll need to really listen."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"AI image tools don't invent pictures from nowhere. They were trained on huge numbers of pictures made by real artists and photographers, often collected from the internet without asking them."
ASK: "How might an artist feel if an AI copied their style and people stopped buying their work?"
This is why we are honest about using AI, and careful not to copy real artists.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each with its gesture.
CREDIT (point to a signature on your palm): if AI made or changed part of it, say so.
ASK (raise a hand): ask permission before using someone else's work, name or photo.
AVOID (palm out): don't use AI when the task must be your own, the rules say no AI, or it would copy a real artist or change a real person.
Key line: "Credit isn't always enough. Sometimes the right choice is to avoid 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base prompt. Pupils vote on one option in each row (hands up, or mini-whiteboards).
Rules: no real people, no "in the style of" a real artist, no brands or characters, no text (we add the words ourselves).
Type the winning prompt LIVE on your Trust-approved tool (Trust account, training off), reading it aloud. Preview before showing. If the tool fails, go straight to the backups on slide 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live images (or paste your rehearsed backups into the boxes). Keep the AI-GENERATED labels on screen.
ASK: "When we changed the style, what changed?" "When we changed the stall?" Run one prompt twice: "Is it the same picture? Why not?" (AI can make a different picture each time.)
Then: "If we used one on the poster, how would we credit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"In secondary school, teachers will tell you what AI is allowed for each task. Here's the simple version."
NO AI: all your own work.
AI HELPER: AI can help with ideas or checking; the work is yours and you say how AI helped.
AI ALLOWED: AI can make part of it; you check it, change it and credit it.
Reminder: many AI tools are 13+, so in primary a grown-up uses the tool with you. In KS3 this grows into the five-level AI Assessment Scale.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sort the eight scenario cards (Appendix D) onto the scale, then add CREDIT, ASK or AVOID. Justify two to another pair.
HINGE: the art competition card. It's NO AI, even with a credit line, because the rules say "your own work".
Answers: 1 No AI, avoid · 2 AI allowed, credit · 3 No AI · 4 AI helper, credit · 5 avoid or ask the artist · 6 ask permission; never change a real person's photo with AI · 7 AI helper, ideas only (age rules) · 8 AI allowed, credit.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IT RUNS: two lines face each other (Line A and Line B). A volunteer plays Sam and walks slowly down the middle. Each pupil gives ONE reason as Sam passes, building on the voice before. At the end, Sam decides and says which voice convinced them.
MODEL a contribution using the core frame.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dilemma. Line A argues "Use it and credit it". Line B argues "Avoid it: make your own". Sam walks the alley.
Sam: "The voice that convinced me was ___ because ___."
Teacher note: best answer is AVOID. The rules say "your own work", so crediting AI isn't enough; it would be unfair on the other entrants.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SWAP SIDES: pupils now argue the view they didn't take last time. New volunteer Sam.
Teacher note: it depends, but using AI and crediting it is reasonable here: no competition rules, no real artist copied, no real people. Asking pupils to draw it is a great alternative.
ASK: "Why were the two answers different?" (The rules and the purpose of the task.)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Pupils write a credit line for one of today's demo posters (Appendix F).
MODEL: "Image AI-generated with [tool] on [date]. Prompt ideas by Class 6. AI scale: AI allowed."
This is the Year 6 version of what you'll do in Year 9 and in GCSE coursework, where you must say exactly how AI was used.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Exit ticket (Appendix G). Stamp 4: Credit Keeper in the Navigator's Log.
Oracy self-check: thumbs up if you gave the strongest reason AND built on someone else's idea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Collect exit tickets and credit lines. Keep the scenario sort for the working wall, next to the AI scale.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_TITLE">
    <p:bg>
      <p:bgPr>
        <a:solidFill>
          <a:schemeClr val="tx2"/>
        </a:solidFill>
      </p:bgPr>
    </p:bg>
    <p:spTree>
      <p:nvGrpSpPr>
        <p:cNvPr id="1" name=""/>
        <p:cNvGrpSpPr/>
        <p:nvPr/>
      </p:nvGrpSpPr>
      <p:grpSpPr>
        <a:xfrm>
          <a:off x="0" y="0"/>
          <a:ext cx="0" cy="0"/>
          <a:chOff x="0" y="0"/>
          <a:chExt cx="0" cy="0"/>
        </a:xfrm>
      </p:grpSpPr>
      <p:pic>
        <p:nvPicPr>
          <p:cNvPr id="2" name="Image 0" descr="/home/claude/kit/logo_full_dark.png">    </p:cNvPr>
          <p:cNvPicPr>
            <a:picLocks noChangeAspect="1"/>
          </p:cNvPicPr>
          <p:nvPr/>
        </p:nvPicPr>
        <p:blipFill>
          <a:blip r:embed="rId1"/>
          <a:stretch>
            <a:fillRect/>
          </a:stretch>
        </p:blipFill>
        <p:spPr>
          <a:xfrm>
            <a:off x="7543800" y="3931920"/>
            <a:ext cx="1188720" cy="99121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nvSpPr>
        <p:spPr>
          <a:xfrm>
            <a:off x="457200" y="201168"/>
            <a:ext cx="1463040" cy="274320"/>
          </a:xfrm>
          <a:prstGeom prst="roundRect">
            <a:avLst>
              <a:gd name="adj" fmla="val 26667"/>
            </a:avLst>
          </a:prstGeom>
          <a:solidFill>
            <a:schemeClr val="accent1"/>
          </a:solidFill>
          <a:ln/>
        </p:spPr>
        <p:txBody>
          <a:bodyPr wrap="square" lIns="0" tIns="0" rIns="0" bIns="0" rtlCol="0" anchor="ctr"/>
          <a:lstStyle/>
          <a:p>
            <a:pPr algn="ctr" indent="0" marL="0">
              <a:buNone/>
            </a:pPr>
            <a:r>
              <a:rPr lang="en-US" sz="1200" b="1" dirty="0">
                <a:solidFill>
                  <a:schemeClr val="bg1"/>
                </a:solidFill>
              </a:rPr>
              <a:t>WAYPOINT 4</a:t>
            </a:r>
            <a:endParaRPr lang="en-US" sz="1200" dirty="0"/>
          </a:p>
        </p:txBody>
      </p:sp>
      <p:pic>
        <p:nvPicPr>
          <p:cNvPr id="3" name="Image 0" descr="/home/claude/kit/logo_lockup_light.png">    </p:cNvPr>
          <p:cNvPicPr>
            <a:picLocks noChangeAspect="1"/>
          </p:cNvPicPr>
          <p:nvPr/>
        </p:nvPicPr>
        <p:blipFill>
          <a:blip r:embed="rId1"/>
          <a:stretch>
            <a:fillRect/>
          </a:stretch>
        </p:blipFill>
        <p:spPr>
          <a:xfrm>
            <a:off x="457200" y="4736592"/>
            <a:ext cx="1271016" cy="237744"/>
          </a:xfrm>
          <a:prstGeom prst="rect">
            <a:avLst/>
          </a:prstGeom>
        </p:spPr>
      </p:pic>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ARK_CONTENT">
    <p:bg>
      <p:bgPr>
        <a:solidFill>
          <a:schemeClr val="tx2"/>
        </a:solidFill>
      </p:bgPr>
    </p:bg>
    <p:spTree>
      <p:nvGrpSpPr>
        <p:cNvPr id="1" name=""/>
        <p:cNvGrpSpPr/>
        <p:nvPr/>
      </p:nvGrpSpPr>
      <p:grpSpPr>
        <a:xfrm>
          <a:off x="0" y="0"/>
          <a:ext cx="0" cy="0"/>
          <a:chOff x="0" y="0"/>
          <a:chExt cx="0" cy="0"/>
        </a:xfrm>
      </p:grpSpPr>
      <p:sp>
        <p:nvSpPr>
          <p:cNvPr id="2" name="Text 0"/>
          <p:cNvSpPr/>
          <p:nvPr/>
        </p:nvSpPr>
        <p:spPr>
          <a:xfrm>
            <a:off x="457200" y="201168"/>
            <a:ext cx="1463040" cy="274320"/>
          </a:xfrm>
          <a:prstGeom prst="roundRect">
            <a:avLst>
              <a:gd name="adj" fmla="val 26667"/>
            </a:avLst>
          </a:prstGeom>
          <a:solidFill>
            <a:schemeClr val="accent1"/>
          </a:solidFill>
          <a:ln/>
        </p:spPr>
        <p:txBody>
          <a:bodyPr wrap="square" lIns="0" tIns="0" rIns="0" bIns="0" rtlCol="0" anchor="ctr"/>
          <a:lstStyle/>
          <a:p>
            <a:pPr algn="ctr" indent="0" marL="0">
              <a:buNone/>
            </a:pPr>
            <a:r>
              <a:rPr lang="en-US" sz="1200" b="1" dirty="0">
                <a:solidFill>
                  <a:schemeClr val="bg1"/>
                </a:solidFill>
              </a:rPr>
              <a:t>WAYPOINT 4</a:t>
            </a:r>
            <a:endParaRPr lang="en-US" sz="1200" dirty="0"/>
          </a:p>
        </p:txBody>
      </p:sp>
      <p:pic>
        <p:nvPicPr>
          <p:cNvPr id="3" name="Image 0" descr="/home/claude/kit/logo_lockup_dark.png">    </p:cNvPr>
          <p:cNvPicPr>
            <a:picLocks noChangeAspect="1"/>
          </p:cNvPicPr>
          <p:nvPr/>
        </p:nvPicPr>
        <p:blipFill>
          <a:blip r:embed="rId1"/>
          <a:stretch>
            <a:fillRect/>
          </a:stretch>
        </p:blipFill>
        <p:spPr>
          <a:xfrm>
            <a:off x="457200" y="4736592"/>
            <a:ext cx="1271016" cy="237744"/>
          </a:xfrm>
          <a:prstGeom prst="rect">
            <a:avLst/>
          </a:prstGeom>
        </p:spPr>
      </p:pic>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bg2"/>
                </a:solidFill>
              </a:defRPr>
            </a:lvl1pPr>
          </a:lstStyle>
          <a:p>
            <a:pPr algn="l"/>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1.png"/><Relationship Id="rId3" Type="http://schemas.openxmlformats.org/officeDocument/2006/relationships/image" Target="../media/image-2-3.png"/><Relationship Id="rId4" Type="http://schemas.openxmlformats.org/officeDocument/2006/relationships/slideLayout" Target="../slideLayouts/slideLayout3.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2.png"/><Relationship Id="rId4" Type="http://schemas.openxmlformats.org/officeDocument/2006/relationships/image" Target="../media/image-3-2.png"/><Relationship Id="rId5" Type="http://schemas.openxmlformats.org/officeDocument/2006/relationships/image" Target="../media/image-3-5.png"/><Relationship Id="rId6" Type="http://schemas.openxmlformats.org/officeDocument/2006/relationships/slideLayout" Target="../slideLayouts/slideLayout3.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2.png"/><Relationship Id="rId7" Type="http://schemas.openxmlformats.org/officeDocument/2006/relationships/slideLayout" Target="../slideLayouts/slideLayout3.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2.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3.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1.png"/><Relationship Id="rId5" Type="http://schemas.openxmlformats.org/officeDocument/2006/relationships/slideLayout" Target="../slideLayouts/slideLayout3.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3.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1.png"/><Relationship Id="rId3" Type="http://schemas.openxmlformats.org/officeDocument/2006/relationships/image" Target="../media/image-8-1.png"/><Relationship Id="rId4" Type="http://schemas.openxmlformats.org/officeDocument/2006/relationships/image" Target="../media/image-8-4.png"/><Relationship Id="rId5" Type="http://schemas.openxmlformats.org/officeDocument/2006/relationships/slideLayout" Target="../slideLayouts/slideLayout3.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3.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image" Target="../media/image-10-8.png"/><Relationship Id="rId9" Type="http://schemas.openxmlformats.org/officeDocument/2006/relationships/image" Target="../media/image-10-9.png"/><Relationship Id="rId10" Type="http://schemas.openxmlformats.org/officeDocument/2006/relationships/slideLayout" Target="../slideLayouts/slideLayout3.xml"/><Relationship Id="rId11"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slideLayout" Target="../slideLayouts/slideLayout3.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3.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3.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3.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4.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Shape 0"/>
          <p:cNvSpPr/>
          <p:nvPr/>
        </p:nvSpPr>
        <p:spPr>
          <a:xfrm>
            <a:off x="640080" y="1417320"/>
            <a:ext cx="1463040" cy="1463040"/>
          </a:xfrm>
          <a:prstGeom prst="ellipse">
            <a:avLst/>
          </a:prstGeom>
          <a:solidFill>
            <a:schemeClr val="accent1"/>
          </a:solidFill>
          <a:ln/>
        </p:spPr>
      </p:sp>
      <p:pic>
        <p:nvPicPr>
          <p:cNvPr id="4" name="Image 0" descr="/home/claude/kit/icon_signature_w.png">    </p:cNvPr>
          <p:cNvPicPr>
            <a:picLocks noChangeAspect="1"/>
          </p:cNvPicPr>
          <p:nvPr/>
        </p:nvPicPr>
        <p:blipFill>
          <a:blip r:embed="rId1"/>
          <a:stretch>
            <a:fillRect/>
          </a:stretch>
        </p:blipFill>
        <p:spPr>
          <a:xfrm>
            <a:off x="991210" y="1768450"/>
            <a:ext cx="760781" cy="760781"/>
          </a:xfrm>
          <a:prstGeom prst="rect">
            <a:avLst/>
          </a:prstGeom>
        </p:spPr>
      </p:pic>
      <p:sp>
        <p:nvSpPr>
          <p:cNvPr id="5" name="Text 1"/>
          <p:cNvSpPr txBox="1"/>
          <p:nvPr/>
        </p:nvSpPr>
        <p:spPr>
          <a:xfrm>
            <a:off x="2377440" y="1325880"/>
            <a:ext cx="6400800" cy="365760"/>
          </a:xfrm>
          <a:prstGeom prst="rect">
            <a:avLst/>
          </a:prstGeom>
          <a:noFill/>
          <a:ln/>
        </p:spPr>
        <p:txBody>
          <a:bodyPr wrap="square" lIns="635" tIns="635" rIns="635" bIns="635" rtlCol="0" anchor="t"/>
          <a:lstStyle/>
          <a:p>
            <a:pPr indent="0" marL="0">
              <a:buNone/>
            </a:pPr>
            <a:r>
              <a:rPr lang="en-US" sz="1400" b="1" spc="200" kern="0" dirty="0">
                <a:solidFill>
                  <a:schemeClr val="accent1"/>
                </a:solidFill>
                <a:latin typeface="Calibri" pitchFamily="34" charset="0"/>
                <a:ea typeface="Calibri" pitchFamily="34" charset="-122"/>
                <a:cs typeface="Calibri" pitchFamily="34" charset="-120"/>
              </a:rPr>
              <a:t>YEAR 6 · SMART CHOICES WITH AI · LESSON 4</a:t>
            </a:r>
            <a:endParaRPr lang="en-US" sz="1400" dirty="0"/>
          </a:p>
        </p:txBody>
      </p:sp>
      <p:sp>
        <p:nvSpPr>
          <p:cNvPr id="6" name="Text 2"/>
          <p:cNvSpPr txBox="1"/>
          <p:nvPr/>
        </p:nvSpPr>
        <p:spPr>
          <a:xfrm>
            <a:off x="2377440" y="1691640"/>
            <a:ext cx="6400800" cy="1280160"/>
          </a:xfrm>
          <a:prstGeom prst="rect">
            <a:avLst/>
          </a:prstGeom>
          <a:noFill/>
          <a:ln/>
        </p:spPr>
        <p:txBody>
          <a:bodyPr wrap="square" lIns="635" tIns="635" rIns="635" bIns="635" rtlCol="0" anchor="t"/>
          <a:lstStyle/>
          <a:p>
            <a:pPr indent="0" marL="0">
              <a:buNone/>
            </a:pPr>
            <a:r>
              <a:rPr lang="en-US" sz="3200" b="1" dirty="0">
                <a:solidFill>
                  <a:schemeClr val="bg1"/>
                </a:solidFill>
                <a:latin typeface="Arial" pitchFamily="34" charset="0"/>
                <a:ea typeface="Arial" pitchFamily="34" charset="-122"/>
                <a:cs typeface="Arial" pitchFamily="34" charset="-120"/>
              </a:rPr>
              <a:t>Waypoint 4: Credit Where It's Due</a:t>
            </a:r>
            <a:endParaRPr lang="en-US" sz="3200" dirty="0"/>
          </a:p>
        </p:txBody>
      </p:sp>
      <p:sp>
        <p:nvSpPr>
          <p:cNvPr id="7" name="Text 3"/>
          <p:cNvSpPr txBox="1"/>
          <p:nvPr/>
        </p:nvSpPr>
        <p:spPr>
          <a:xfrm>
            <a:off x="2377440" y="3063240"/>
            <a:ext cx="6400800" cy="548640"/>
          </a:xfrm>
          <a:prstGeom prst="rect">
            <a:avLst/>
          </a:prstGeom>
          <a:noFill/>
          <a:ln/>
        </p:spPr>
        <p:txBody>
          <a:bodyPr wrap="square" lIns="635" tIns="635" rIns="635" bIns="635" rtlCol="0" anchor="t"/>
          <a:lstStyle/>
          <a:p>
            <a:pPr indent="0" marL="0">
              <a:buNone/>
            </a:pPr>
            <a:r>
              <a:rPr lang="en-US" sz="2000" i="1" dirty="0">
                <a:solidFill>
                  <a:schemeClr val="bg2"/>
                </a:solidFill>
                <a:latin typeface="Calibri" pitchFamily="34" charset="0"/>
                <a:ea typeface="Calibri" pitchFamily="34" charset="-122"/>
                <a:cs typeface="Calibri" pitchFamily="34" charset="-120"/>
              </a:rPr>
              <a:t>When should we credit, ask or avoid AI?</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Two posters for the Summer Fair</a:t>
            </a:r>
            <a:endParaRPr lang="en-US" sz="3000" dirty="0"/>
          </a:p>
        </p:txBody>
      </p:sp>
      <p:sp>
        <p:nvSpPr>
          <p:cNvPr id="4" name="Shape 1"/>
          <p:cNvSpPr/>
          <p:nvPr/>
        </p:nvSpPr>
        <p:spPr>
          <a:xfrm>
            <a:off x="457200" y="1325880"/>
            <a:ext cx="3931920" cy="2011680"/>
          </a:xfrm>
          <a:prstGeom prst="roundRect">
            <a:avLst>
              <a:gd name="adj" fmla="val 5455"/>
            </a:avLst>
          </a:prstGeom>
          <a:solidFill>
            <a:srgbClr val="FBFAFC"/>
          </a:solidFill>
          <a:ln w="19050">
            <a:solidFill>
              <a:srgbClr val="8E8A96"/>
            </a:solidFill>
            <a:prstDash val="dash"/>
          </a:ln>
        </p:spPr>
      </p:sp>
      <p:sp>
        <p:nvSpPr>
          <p:cNvPr id="5" name="Shape 2"/>
          <p:cNvSpPr/>
          <p:nvPr/>
        </p:nvSpPr>
        <p:spPr>
          <a:xfrm>
            <a:off x="2103120" y="1645920"/>
            <a:ext cx="640080" cy="640080"/>
          </a:xfrm>
          <a:prstGeom prst="ellipse">
            <a:avLst/>
          </a:prstGeom>
          <a:solidFill>
            <a:schemeClr val="bg2"/>
          </a:solidFill>
          <a:ln/>
        </p:spPr>
      </p:sp>
      <p:pic>
        <p:nvPicPr>
          <p:cNvPr id="6" name="Image 0" descr="/home/claude/kit/icon_image.png">    </p:cNvPr>
          <p:cNvPicPr>
            <a:picLocks noChangeAspect="1"/>
          </p:cNvPicPr>
          <p:nvPr/>
        </p:nvPicPr>
        <p:blipFill>
          <a:blip r:embed="rId1"/>
          <a:stretch>
            <a:fillRect/>
          </a:stretch>
        </p:blipFill>
        <p:spPr>
          <a:xfrm>
            <a:off x="2243938" y="1786738"/>
            <a:ext cx="358445" cy="358445"/>
          </a:xfrm>
          <a:prstGeom prst="rect">
            <a:avLst/>
          </a:prstGeom>
        </p:spPr>
      </p:pic>
      <p:sp>
        <p:nvSpPr>
          <p:cNvPr id="7" name="Text 3"/>
          <p:cNvSpPr txBox="1"/>
          <p:nvPr/>
        </p:nvSpPr>
        <p:spPr>
          <a:xfrm>
            <a:off x="594360" y="2377440"/>
            <a:ext cx="3657600" cy="868680"/>
          </a:xfrm>
          <a:prstGeom prst="rect">
            <a:avLst/>
          </a:prstGeom>
          <a:noFill/>
          <a:ln/>
        </p:spPr>
        <p:txBody>
          <a:bodyPr wrap="square" lIns="635" tIns="635" rIns="635" bIns="635" rtlCol="0" anchor="t"/>
          <a:lstStyle/>
          <a:p>
            <a:pPr algn="ctr" indent="0" marL="0">
              <a:buNone/>
            </a:pPr>
            <a:r>
              <a:rPr lang="en-US" sz="1200" i="1" dirty="0">
                <a:solidFill>
                  <a:schemeClr val="accent4"/>
                </a:solidFill>
                <a:latin typeface="Calibri" pitchFamily="34" charset="0"/>
                <a:ea typeface="Calibri" pitchFamily="34" charset="-122"/>
                <a:cs typeface="Calibri" pitchFamily="34" charset="-120"/>
              </a:rPr>
              <a:t>Insert a pupil-made or teacher-drawn poster (with permission)</a:t>
            </a:r>
            <a:endParaRPr lang="en-US" sz="1200" dirty="0"/>
          </a:p>
        </p:txBody>
      </p:sp>
      <p:sp>
        <p:nvSpPr>
          <p:cNvPr id="8" name="Shape 4"/>
          <p:cNvSpPr/>
          <p:nvPr/>
        </p:nvSpPr>
        <p:spPr>
          <a:xfrm>
            <a:off x="4754880" y="1325880"/>
            <a:ext cx="3931920" cy="2011680"/>
          </a:xfrm>
          <a:prstGeom prst="roundRect">
            <a:avLst>
              <a:gd name="adj" fmla="val 5455"/>
            </a:avLst>
          </a:prstGeom>
          <a:solidFill>
            <a:srgbClr val="FBFAFC"/>
          </a:solidFill>
          <a:ln w="19050">
            <a:solidFill>
              <a:srgbClr val="8E8A96"/>
            </a:solidFill>
            <a:prstDash val="dash"/>
          </a:ln>
        </p:spPr>
      </p:sp>
      <p:sp>
        <p:nvSpPr>
          <p:cNvPr id="9" name="Shape 5"/>
          <p:cNvSpPr/>
          <p:nvPr/>
        </p:nvSpPr>
        <p:spPr>
          <a:xfrm>
            <a:off x="6400800" y="1645920"/>
            <a:ext cx="640080" cy="640080"/>
          </a:xfrm>
          <a:prstGeom prst="ellipse">
            <a:avLst/>
          </a:prstGeom>
          <a:solidFill>
            <a:schemeClr val="bg2"/>
          </a:solidFill>
          <a:ln/>
        </p:spPr>
      </p:sp>
      <p:pic>
        <p:nvPicPr>
          <p:cNvPr id="10" name="Image 1" descr="/home/claude/kit/icon_image.png">    </p:cNvPr>
          <p:cNvPicPr>
            <a:picLocks noChangeAspect="1"/>
          </p:cNvPicPr>
          <p:nvPr/>
        </p:nvPicPr>
        <p:blipFill>
          <a:blip r:embed="rId2"/>
          <a:stretch>
            <a:fillRect/>
          </a:stretch>
        </p:blipFill>
        <p:spPr>
          <a:xfrm>
            <a:off x="6541618" y="1786738"/>
            <a:ext cx="358445" cy="358445"/>
          </a:xfrm>
          <a:prstGeom prst="rect">
            <a:avLst/>
          </a:prstGeom>
        </p:spPr>
      </p:pic>
      <p:sp>
        <p:nvSpPr>
          <p:cNvPr id="11" name="Text 6"/>
          <p:cNvSpPr txBox="1"/>
          <p:nvPr/>
        </p:nvSpPr>
        <p:spPr>
          <a:xfrm>
            <a:off x="4892040" y="2377440"/>
            <a:ext cx="3657600" cy="868680"/>
          </a:xfrm>
          <a:prstGeom prst="rect">
            <a:avLst/>
          </a:prstGeom>
          <a:noFill/>
          <a:ln/>
        </p:spPr>
        <p:txBody>
          <a:bodyPr wrap="square" lIns="635" tIns="635" rIns="635" bIns="635" rtlCol="0" anchor="t"/>
          <a:lstStyle/>
          <a:p>
            <a:pPr algn="ctr" indent="0" marL="0">
              <a:buNone/>
            </a:pPr>
            <a:r>
              <a:rPr lang="en-US" sz="1200" i="1" dirty="0">
                <a:solidFill>
                  <a:schemeClr val="accent4"/>
                </a:solidFill>
                <a:latin typeface="Calibri" pitchFamily="34" charset="0"/>
                <a:ea typeface="Calibri" pitchFamily="34" charset="-122"/>
                <a:cs typeface="Calibri" pitchFamily="34" charset="-120"/>
              </a:rPr>
              <a:t>Insert a rehearsed AI-generated poster (no people, no text)</a:t>
            </a:r>
            <a:endParaRPr lang="en-US" sz="1200" dirty="0"/>
          </a:p>
        </p:txBody>
      </p:sp>
      <p:sp>
        <p:nvSpPr>
          <p:cNvPr id="12" name="Shape 7"/>
          <p:cNvSpPr/>
          <p:nvPr/>
        </p:nvSpPr>
        <p:spPr>
          <a:xfrm>
            <a:off x="4754880" y="3401568"/>
            <a:ext cx="3931920" cy="365760"/>
          </a:xfrm>
          <a:prstGeom prst="roundRect">
            <a:avLst>
              <a:gd name="adj" fmla="val 30000"/>
            </a:avLst>
          </a:prstGeom>
          <a:solidFill>
            <a:schemeClr val="accent3"/>
          </a:solidFill>
          <a:ln/>
        </p:spPr>
      </p:sp>
      <p:sp>
        <p:nvSpPr>
          <p:cNvPr id="13" name="Text 8"/>
          <p:cNvSpPr txBox="1"/>
          <p:nvPr/>
        </p:nvSpPr>
        <p:spPr>
          <a:xfrm>
            <a:off x="4754880" y="3401568"/>
            <a:ext cx="3931920" cy="365760"/>
          </a:xfrm>
          <a:prstGeom prst="rect">
            <a:avLst/>
          </a:prstGeom>
          <a:noFill/>
          <a:ln/>
        </p:spPr>
        <p:txBody>
          <a:bodyPr wrap="square" lIns="635" tIns="635" rIns="635" bIns="635" rtlCol="0" anchor="ctr"/>
          <a:lstStyle/>
          <a:p>
            <a:pPr algn="ctr" indent="0" marL="0">
              <a:buNone/>
            </a:pPr>
            <a:r>
              <a:rPr lang="en-US" sz="1200" b="1" dirty="0">
                <a:solidFill>
                  <a:schemeClr val="bg1"/>
                </a:solidFill>
                <a:latin typeface="Calibri" pitchFamily="34" charset="0"/>
                <a:ea typeface="Calibri" pitchFamily="34" charset="-122"/>
                <a:cs typeface="Calibri" pitchFamily="34" charset="-120"/>
              </a:rPr>
              <a:t>AI-GENERATED (teacher demo)</a:t>
            </a:r>
            <a:endParaRPr lang="en-US" sz="1200" dirty="0"/>
          </a:p>
        </p:txBody>
      </p:sp>
      <p:sp>
        <p:nvSpPr>
          <p:cNvPr id="14" name="Shape 9"/>
          <p:cNvSpPr/>
          <p:nvPr/>
        </p:nvSpPr>
        <p:spPr>
          <a:xfrm>
            <a:off x="457200" y="3886200"/>
            <a:ext cx="8229600" cy="685800"/>
          </a:xfrm>
          <a:prstGeom prst="roundRect">
            <a:avLst>
              <a:gd name="adj" fmla="val 16000"/>
            </a:avLst>
          </a:prstGeom>
          <a:solidFill>
            <a:schemeClr val="accent2"/>
          </a:solidFill>
          <a:ln/>
        </p:spPr>
      </p:sp>
      <p:sp>
        <p:nvSpPr>
          <p:cNvPr id="15" name="Shape 10"/>
          <p:cNvSpPr/>
          <p:nvPr/>
        </p:nvSpPr>
        <p:spPr>
          <a:xfrm>
            <a:off x="566928" y="3977640"/>
            <a:ext cx="502920" cy="502920"/>
          </a:xfrm>
          <a:prstGeom prst="ellipse">
            <a:avLst/>
          </a:prstGeom>
          <a:solidFill>
            <a:schemeClr val="bg1"/>
          </a:solidFill>
          <a:ln/>
        </p:spPr>
      </p:sp>
      <p:pic>
        <p:nvPicPr>
          <p:cNvPr id="16" name="Image 2" descr="/home/claude/kit/icon_question.png">    </p:cNvPr>
          <p:cNvPicPr>
            <a:picLocks noChangeAspect="1"/>
          </p:cNvPicPr>
          <p:nvPr/>
        </p:nvPicPr>
        <p:blipFill>
          <a:blip r:embed="rId3"/>
          <a:stretch>
            <a:fillRect/>
          </a:stretch>
        </p:blipFill>
        <p:spPr>
          <a:xfrm>
            <a:off x="667512" y="4078224"/>
            <a:ext cx="301752" cy="301752"/>
          </a:xfrm>
          <a:prstGeom prst="rect">
            <a:avLst/>
          </a:prstGeom>
        </p:spPr>
      </p:pic>
      <p:sp>
        <p:nvSpPr>
          <p:cNvPr id="17" name="Text 11"/>
          <p:cNvSpPr txBox="1"/>
          <p:nvPr/>
        </p:nvSpPr>
        <p:spPr>
          <a:xfrm>
            <a:off x="1188720" y="3886200"/>
            <a:ext cx="7360920" cy="685800"/>
          </a:xfrm>
          <a:prstGeom prst="rect">
            <a:avLst/>
          </a:prstGeom>
          <a:noFill/>
          <a:ln/>
        </p:spPr>
        <p:txBody>
          <a:bodyPr wrap="square" lIns="635" tIns="635" rIns="635" bIns="635" rtlCol="0" anchor="ctr"/>
          <a:lstStyle/>
          <a:p>
            <a:pPr indent="0" marL="0">
              <a:buNone/>
            </a:pPr>
            <a:r>
              <a:rPr lang="en-US" sz="1500" dirty="0">
                <a:solidFill>
                  <a:schemeClr val="bg1"/>
                </a:solidFill>
                <a:latin typeface="Calibri" pitchFamily="34" charset="0"/>
                <a:ea typeface="Calibri" pitchFamily="34" charset="-122"/>
                <a:cs typeface="Calibri" pitchFamily="34" charset="-120"/>
              </a:rPr>
              <a:t>I'd choose ___ because ___. What if the AI one won the competition?</a:t>
            </a:r>
            <a:endParaRPr lang="en-US" sz="15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Today's mission</a:t>
            </a:r>
            <a:endParaRPr lang="en-US" sz="3000" dirty="0"/>
          </a:p>
        </p:txBody>
      </p:sp>
      <p:sp>
        <p:nvSpPr>
          <p:cNvPr id="4" name="Shape 1"/>
          <p:cNvSpPr/>
          <p:nvPr/>
        </p:nvSpPr>
        <p:spPr>
          <a:xfrm>
            <a:off x="457200" y="1371600"/>
            <a:ext cx="8229600" cy="731520"/>
          </a:xfrm>
          <a:prstGeom prst="roundRect">
            <a:avLst>
              <a:gd name="adj" fmla="val 15000"/>
            </a:avLst>
          </a:prstGeom>
          <a:solidFill>
            <a:schemeClr val="tx2"/>
          </a:solidFill>
          <a:ln/>
        </p:spPr>
      </p:sp>
      <p:sp>
        <p:nvSpPr>
          <p:cNvPr id="5" name="Shape 2"/>
          <p:cNvSpPr/>
          <p:nvPr/>
        </p:nvSpPr>
        <p:spPr>
          <a:xfrm>
            <a:off x="594360" y="1463040"/>
            <a:ext cx="548640" cy="548640"/>
          </a:xfrm>
          <a:prstGeom prst="ellipse">
            <a:avLst/>
          </a:prstGeom>
          <a:solidFill>
            <a:schemeClr val="accent1"/>
          </a:solidFill>
          <a:ln/>
        </p:spPr>
      </p:sp>
      <p:pic>
        <p:nvPicPr>
          <p:cNvPr id="6" name="Image 0" descr="/home/claude/kit/icon_signature_w.png">    </p:cNvPr>
          <p:cNvPicPr>
            <a:picLocks noChangeAspect="1"/>
          </p:cNvPicPr>
          <p:nvPr/>
        </p:nvPicPr>
        <p:blipFill>
          <a:blip r:embed="rId1"/>
          <a:stretch>
            <a:fillRect/>
          </a:stretch>
        </p:blipFill>
        <p:spPr>
          <a:xfrm>
            <a:off x="715061" y="1583741"/>
            <a:ext cx="307238" cy="307238"/>
          </a:xfrm>
          <a:prstGeom prst="rect">
            <a:avLst/>
          </a:prstGeom>
        </p:spPr>
      </p:pic>
      <p:sp>
        <p:nvSpPr>
          <p:cNvPr id="7" name="Text 3"/>
          <p:cNvSpPr txBox="1"/>
          <p:nvPr/>
        </p:nvSpPr>
        <p:spPr>
          <a:xfrm>
            <a:off x="1280160" y="1371600"/>
            <a:ext cx="7223760" cy="731520"/>
          </a:xfrm>
          <a:prstGeom prst="rect">
            <a:avLst/>
          </a:prstGeom>
          <a:noFill/>
          <a:ln/>
        </p:spPr>
        <p:txBody>
          <a:bodyPr wrap="square" lIns="635" tIns="635" rIns="635" bIns="635" rtlCol="0" anchor="ctr"/>
          <a:lstStyle/>
          <a:p>
            <a:pPr indent="0" marL="0">
              <a:buNone/>
            </a:pPr>
            <a:r>
              <a:rPr lang="en-US" sz="1900" b="1" dirty="0">
                <a:solidFill>
                  <a:schemeClr val="bg1"/>
                </a:solidFill>
                <a:latin typeface="Calibri" pitchFamily="34" charset="0"/>
                <a:ea typeface="Calibri" pitchFamily="34" charset="-122"/>
                <a:cs typeface="Calibri" pitchFamily="34" charset="-120"/>
              </a:rPr>
              <a:t>To decide when to credit, ask permission or avoid AI, and use the simple AI scale.</a:t>
            </a:r>
            <a:endParaRPr lang="en-US" sz="1900" dirty="0"/>
          </a:p>
        </p:txBody>
      </p:sp>
      <p:sp>
        <p:nvSpPr>
          <p:cNvPr id="8" name="Shape 4"/>
          <p:cNvSpPr/>
          <p:nvPr/>
        </p:nvSpPr>
        <p:spPr>
          <a:xfrm>
            <a:off x="548640" y="2322576"/>
            <a:ext cx="457200" cy="457200"/>
          </a:xfrm>
          <a:prstGeom prst="ellipse">
            <a:avLst/>
          </a:prstGeom>
          <a:solidFill>
            <a:schemeClr val="bg2"/>
          </a:solidFill>
          <a:ln/>
        </p:spPr>
      </p:sp>
      <p:pic>
        <p:nvPicPr>
          <p:cNvPr id="9" name="Image 1" descr="/home/claude/kit/icon_check.png">    </p:cNvPr>
          <p:cNvPicPr>
            <a:picLocks noChangeAspect="1"/>
          </p:cNvPicPr>
          <p:nvPr/>
        </p:nvPicPr>
        <p:blipFill>
          <a:blip r:embed="rId2"/>
          <a:stretch>
            <a:fillRect/>
          </a:stretch>
        </p:blipFill>
        <p:spPr>
          <a:xfrm>
            <a:off x="640080" y="2414016"/>
            <a:ext cx="274320" cy="274320"/>
          </a:xfrm>
          <a:prstGeom prst="rect">
            <a:avLst/>
          </a:prstGeom>
        </p:spPr>
      </p:pic>
      <p:sp>
        <p:nvSpPr>
          <p:cNvPr id="10" name="Text 5"/>
          <p:cNvSpPr txBox="1"/>
          <p:nvPr/>
        </p:nvSpPr>
        <p:spPr>
          <a:xfrm>
            <a:off x="1188720" y="2286000"/>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explain that AI image tools learn from work made by real people.</a:t>
            </a:r>
            <a:endParaRPr lang="en-US" sz="1700" dirty="0"/>
          </a:p>
        </p:txBody>
      </p:sp>
      <p:sp>
        <p:nvSpPr>
          <p:cNvPr id="11" name="Shape 6"/>
          <p:cNvSpPr/>
          <p:nvPr/>
        </p:nvSpPr>
        <p:spPr>
          <a:xfrm>
            <a:off x="548640" y="2944368"/>
            <a:ext cx="457200" cy="457200"/>
          </a:xfrm>
          <a:prstGeom prst="ellipse">
            <a:avLst/>
          </a:prstGeom>
          <a:solidFill>
            <a:schemeClr val="bg2"/>
          </a:solidFill>
          <a:ln/>
        </p:spPr>
      </p:sp>
      <p:pic>
        <p:nvPicPr>
          <p:cNvPr id="12" name="Image 2" descr="/home/claude/kit/icon_check.png">    </p:cNvPr>
          <p:cNvPicPr>
            <a:picLocks noChangeAspect="1"/>
          </p:cNvPicPr>
          <p:nvPr/>
        </p:nvPicPr>
        <p:blipFill>
          <a:blip r:embed="rId3"/>
          <a:stretch>
            <a:fillRect/>
          </a:stretch>
        </p:blipFill>
        <p:spPr>
          <a:xfrm>
            <a:off x="640080" y="3035808"/>
            <a:ext cx="274320" cy="274320"/>
          </a:xfrm>
          <a:prstGeom prst="rect">
            <a:avLst/>
          </a:prstGeom>
        </p:spPr>
      </p:pic>
      <p:sp>
        <p:nvSpPr>
          <p:cNvPr id="13" name="Text 7"/>
          <p:cNvSpPr txBox="1"/>
          <p:nvPr/>
        </p:nvSpPr>
        <p:spPr>
          <a:xfrm>
            <a:off x="1188720" y="2907792"/>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suggest prompt changes and compare how they change the AI's pictures.</a:t>
            </a:r>
            <a:endParaRPr lang="en-US" sz="1700" dirty="0"/>
          </a:p>
        </p:txBody>
      </p:sp>
      <p:sp>
        <p:nvSpPr>
          <p:cNvPr id="14" name="Shape 8"/>
          <p:cNvSpPr/>
          <p:nvPr/>
        </p:nvSpPr>
        <p:spPr>
          <a:xfrm>
            <a:off x="548640" y="3566160"/>
            <a:ext cx="457200" cy="457200"/>
          </a:xfrm>
          <a:prstGeom prst="ellipse">
            <a:avLst/>
          </a:prstGeom>
          <a:solidFill>
            <a:schemeClr val="bg2"/>
          </a:solidFill>
          <a:ln/>
        </p:spPr>
      </p:sp>
      <p:pic>
        <p:nvPicPr>
          <p:cNvPr id="15" name="Image 3" descr="/home/claude/kit/icon_check.png">    </p:cNvPr>
          <p:cNvPicPr>
            <a:picLocks noChangeAspect="1"/>
          </p:cNvPicPr>
          <p:nvPr/>
        </p:nvPicPr>
        <p:blipFill>
          <a:blip r:embed="rId4"/>
          <a:stretch>
            <a:fillRect/>
          </a:stretch>
        </p:blipFill>
        <p:spPr>
          <a:xfrm>
            <a:off x="640080" y="3657600"/>
            <a:ext cx="274320" cy="274320"/>
          </a:xfrm>
          <a:prstGeom prst="rect">
            <a:avLst/>
          </a:prstGeom>
        </p:spPr>
      </p:pic>
      <p:sp>
        <p:nvSpPr>
          <p:cNvPr id="16" name="Text 9"/>
          <p:cNvSpPr txBox="1"/>
          <p:nvPr/>
        </p:nvSpPr>
        <p:spPr>
          <a:xfrm>
            <a:off x="1188720" y="3529584"/>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decide whether to credit, ask permission or avoid AI, and place tasks on the AI scale.</a:t>
            </a:r>
            <a:endParaRPr lang="en-US" sz="1700" dirty="0"/>
          </a:p>
        </p:txBody>
      </p:sp>
      <p:sp>
        <p:nvSpPr>
          <p:cNvPr id="17" name="Shape 10"/>
          <p:cNvSpPr/>
          <p:nvPr/>
        </p:nvSpPr>
        <p:spPr>
          <a:xfrm>
            <a:off x="548640" y="4187952"/>
            <a:ext cx="457200" cy="457200"/>
          </a:xfrm>
          <a:prstGeom prst="ellipse">
            <a:avLst/>
          </a:prstGeom>
          <a:solidFill>
            <a:schemeClr val="accent2"/>
          </a:solidFill>
          <a:ln/>
        </p:spPr>
      </p:sp>
      <p:pic>
        <p:nvPicPr>
          <p:cNvPr id="18" name="Image 4" descr="/home/claude/kit/icon_users_w.png">    </p:cNvPr>
          <p:cNvPicPr>
            <a:picLocks noChangeAspect="1"/>
          </p:cNvPicPr>
          <p:nvPr/>
        </p:nvPicPr>
        <p:blipFill>
          <a:blip r:embed="rId5"/>
          <a:stretch>
            <a:fillRect/>
          </a:stretch>
        </p:blipFill>
        <p:spPr>
          <a:xfrm>
            <a:off x="640080" y="4279392"/>
            <a:ext cx="274320" cy="274320"/>
          </a:xfrm>
          <a:prstGeom prst="rect">
            <a:avLst/>
          </a:prstGeom>
        </p:spPr>
      </p:pic>
      <p:sp>
        <p:nvSpPr>
          <p:cNvPr id="19" name="Text 11"/>
          <p:cNvSpPr txBox="1"/>
          <p:nvPr/>
        </p:nvSpPr>
        <p:spPr>
          <a:xfrm>
            <a:off x="1188720" y="4151376"/>
            <a:ext cx="7406640" cy="548640"/>
          </a:xfrm>
          <a:prstGeom prst="rect">
            <a:avLst/>
          </a:prstGeom>
          <a:noFill/>
          <a:ln/>
        </p:spPr>
        <p:txBody>
          <a:bodyPr wrap="square" lIns="635" tIns="635" rIns="635" bIns="635" rtlCol="0" anchor="ctr"/>
          <a:lstStyle/>
          <a:p>
            <a:pPr indent="0" marL="0">
              <a:buNone/>
            </a:pPr>
            <a:r>
              <a:rPr lang="en-US" sz="1700" b="1" dirty="0">
                <a:solidFill>
                  <a:schemeClr val="accent2"/>
                </a:solidFill>
                <a:latin typeface="Calibri" pitchFamily="34" charset="0"/>
                <a:ea typeface="Calibri" pitchFamily="34" charset="-122"/>
                <a:cs typeface="Calibri" pitchFamily="34" charset="-120"/>
              </a:rPr>
              <a:t>Oracy: </a:t>
            </a:r>
            <a:pPr indent="0" marL="0">
              <a:buNone/>
            </a:pPr>
            <a:r>
              <a:rPr lang="en-US" sz="1700" dirty="0">
                <a:solidFill>
                  <a:schemeClr val="tx1"/>
                </a:solidFill>
                <a:latin typeface="Calibri" pitchFamily="34" charset="0"/>
                <a:ea typeface="Calibri" pitchFamily="34" charset="-122"/>
                <a:cs typeface="Calibri" pitchFamily="34" charset="-120"/>
              </a:rPr>
              <a:t>I can weigh up both sides and give the strongest reason.</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Navigators' Talk Agreement</a:t>
            </a:r>
            <a:endParaRPr lang="en-US" sz="3000" dirty="0"/>
          </a:p>
        </p:txBody>
      </p:sp>
      <p:sp>
        <p:nvSpPr>
          <p:cNvPr id="4" name="Shape 1"/>
          <p:cNvSpPr/>
          <p:nvPr/>
        </p:nvSpPr>
        <p:spPr>
          <a:xfrm>
            <a:off x="457200" y="1325880"/>
            <a:ext cx="1536192" cy="2194560"/>
          </a:xfrm>
          <a:prstGeom prst="roundRect">
            <a:avLst>
              <a:gd name="adj" fmla="val 7143"/>
            </a:avLst>
          </a:prstGeom>
          <a:solidFill>
            <a:schemeClr val="bg2"/>
          </a:solidFill>
          <a:ln/>
        </p:spPr>
      </p:sp>
      <p:sp>
        <p:nvSpPr>
          <p:cNvPr id="5" name="Shape 2"/>
          <p:cNvSpPr/>
          <p:nvPr/>
        </p:nvSpPr>
        <p:spPr>
          <a:xfrm>
            <a:off x="859536" y="1463040"/>
            <a:ext cx="731520" cy="731520"/>
          </a:xfrm>
          <a:prstGeom prst="ellipse">
            <a:avLst/>
          </a:prstGeom>
          <a:solidFill>
            <a:schemeClr val="bg1"/>
          </a:solidFill>
          <a:ln/>
        </p:spPr>
      </p:sp>
      <p:pic>
        <p:nvPicPr>
          <p:cNvPr id="6" name="Image 0" descr="/home/claude/kit/icon_users.png">    </p:cNvPr>
          <p:cNvPicPr>
            <a:picLocks noChangeAspect="1"/>
          </p:cNvPicPr>
          <p:nvPr/>
        </p:nvPicPr>
        <p:blipFill>
          <a:blip r:embed="rId1"/>
          <a:stretch>
            <a:fillRect/>
          </a:stretch>
        </p:blipFill>
        <p:spPr>
          <a:xfrm>
            <a:off x="1005840" y="1609344"/>
            <a:ext cx="438912" cy="438912"/>
          </a:xfrm>
          <a:prstGeom prst="rect">
            <a:avLst/>
          </a:prstGeom>
        </p:spPr>
      </p:pic>
      <p:sp>
        <p:nvSpPr>
          <p:cNvPr id="7" name="Text 3"/>
          <p:cNvSpPr txBox="1"/>
          <p:nvPr/>
        </p:nvSpPr>
        <p:spPr>
          <a:xfrm>
            <a:off x="530352" y="2221992"/>
            <a:ext cx="1389888" cy="713232"/>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Lead the talk</a:t>
            </a:r>
            <a:endParaRPr lang="en-US" sz="1500" dirty="0"/>
          </a:p>
        </p:txBody>
      </p:sp>
      <p:sp>
        <p:nvSpPr>
          <p:cNvPr id="8" name="Text 4"/>
          <p:cNvSpPr txBox="1"/>
          <p:nvPr/>
        </p:nvSpPr>
        <p:spPr>
          <a:xfrm>
            <a:off x="530352" y="2971800"/>
            <a:ext cx="1389888" cy="50292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Sweep an open palm round the group</a:t>
            </a:r>
            <a:endParaRPr lang="en-US" sz="1200" dirty="0"/>
          </a:p>
        </p:txBody>
      </p:sp>
      <p:sp>
        <p:nvSpPr>
          <p:cNvPr id="9" name="Shape 5"/>
          <p:cNvSpPr/>
          <p:nvPr/>
        </p:nvSpPr>
        <p:spPr>
          <a:xfrm>
            <a:off x="2130552" y="1325880"/>
            <a:ext cx="1536192" cy="2194560"/>
          </a:xfrm>
          <a:prstGeom prst="roundRect">
            <a:avLst>
              <a:gd name="adj" fmla="val 7143"/>
            </a:avLst>
          </a:prstGeom>
          <a:solidFill>
            <a:srgbClr val="FCE4F2"/>
          </a:solidFill>
          <a:ln/>
        </p:spPr>
      </p:sp>
      <p:sp>
        <p:nvSpPr>
          <p:cNvPr id="10" name="Shape 6"/>
          <p:cNvSpPr/>
          <p:nvPr/>
        </p:nvSpPr>
        <p:spPr>
          <a:xfrm>
            <a:off x="2532888" y="1463040"/>
            <a:ext cx="731520" cy="731520"/>
          </a:xfrm>
          <a:prstGeom prst="ellipse">
            <a:avLst/>
          </a:prstGeom>
          <a:solidFill>
            <a:schemeClr val="bg1"/>
          </a:solidFill>
          <a:ln/>
        </p:spPr>
      </p:sp>
      <p:pic>
        <p:nvPicPr>
          <p:cNvPr id="11" name="Image 1" descr="/home/claude/kit/icon_layers.png">    </p:cNvPr>
          <p:cNvPicPr>
            <a:picLocks noChangeAspect="1"/>
          </p:cNvPicPr>
          <p:nvPr/>
        </p:nvPicPr>
        <p:blipFill>
          <a:blip r:embed="rId2"/>
          <a:stretch>
            <a:fillRect/>
          </a:stretch>
        </p:blipFill>
        <p:spPr>
          <a:xfrm>
            <a:off x="2679192" y="1609344"/>
            <a:ext cx="438912" cy="438912"/>
          </a:xfrm>
          <a:prstGeom prst="rect">
            <a:avLst/>
          </a:prstGeom>
        </p:spPr>
      </p:pic>
      <p:sp>
        <p:nvSpPr>
          <p:cNvPr id="12" name="Text 7"/>
          <p:cNvSpPr txBox="1"/>
          <p:nvPr/>
        </p:nvSpPr>
        <p:spPr>
          <a:xfrm>
            <a:off x="2203704" y="2221992"/>
            <a:ext cx="1389888" cy="713232"/>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Listen and build</a:t>
            </a:r>
            <a:endParaRPr lang="en-US" sz="1500" dirty="0"/>
          </a:p>
        </p:txBody>
      </p:sp>
      <p:sp>
        <p:nvSpPr>
          <p:cNvPr id="13" name="Text 8"/>
          <p:cNvSpPr txBox="1"/>
          <p:nvPr/>
        </p:nvSpPr>
        <p:spPr>
          <a:xfrm>
            <a:off x="2203704" y="2971800"/>
            <a:ext cx="1389888" cy="50292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Stack one fist on the other</a:t>
            </a:r>
            <a:endParaRPr lang="en-US" sz="1200" dirty="0"/>
          </a:p>
        </p:txBody>
      </p:sp>
      <p:sp>
        <p:nvSpPr>
          <p:cNvPr id="14" name="Shape 9"/>
          <p:cNvSpPr/>
          <p:nvPr/>
        </p:nvSpPr>
        <p:spPr>
          <a:xfrm>
            <a:off x="3803904" y="1325880"/>
            <a:ext cx="1536192" cy="2194560"/>
          </a:xfrm>
          <a:prstGeom prst="roundRect">
            <a:avLst>
              <a:gd name="adj" fmla="val 7143"/>
            </a:avLst>
          </a:prstGeom>
          <a:solidFill>
            <a:schemeClr val="bg2"/>
          </a:solidFill>
          <a:ln/>
        </p:spPr>
      </p:sp>
      <p:sp>
        <p:nvSpPr>
          <p:cNvPr id="15" name="Shape 10"/>
          <p:cNvSpPr/>
          <p:nvPr/>
        </p:nvSpPr>
        <p:spPr>
          <a:xfrm>
            <a:off x="4206240" y="1463040"/>
            <a:ext cx="731520" cy="731520"/>
          </a:xfrm>
          <a:prstGeom prst="ellipse">
            <a:avLst/>
          </a:prstGeom>
          <a:solidFill>
            <a:schemeClr val="bg1"/>
          </a:solidFill>
          <a:ln/>
        </p:spPr>
      </p:sp>
      <p:pic>
        <p:nvPicPr>
          <p:cNvPr id="16" name="Image 2" descr="/home/claude/kit/icon_clipcheck.png">    </p:cNvPr>
          <p:cNvPicPr>
            <a:picLocks noChangeAspect="1"/>
          </p:cNvPicPr>
          <p:nvPr/>
        </p:nvPicPr>
        <p:blipFill>
          <a:blip r:embed="rId3"/>
          <a:stretch>
            <a:fillRect/>
          </a:stretch>
        </p:blipFill>
        <p:spPr>
          <a:xfrm>
            <a:off x="4352544" y="1609344"/>
            <a:ext cx="438912" cy="438912"/>
          </a:xfrm>
          <a:prstGeom prst="rect">
            <a:avLst/>
          </a:prstGeom>
        </p:spPr>
      </p:pic>
      <p:sp>
        <p:nvSpPr>
          <p:cNvPr id="17" name="Text 11"/>
          <p:cNvSpPr txBox="1"/>
          <p:nvPr/>
        </p:nvSpPr>
        <p:spPr>
          <a:xfrm>
            <a:off x="3877056" y="2221992"/>
            <a:ext cx="1389888" cy="713232"/>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Claim, evidence, reason</a:t>
            </a:r>
            <a:endParaRPr lang="en-US" sz="1500" dirty="0"/>
          </a:p>
        </p:txBody>
      </p:sp>
      <p:sp>
        <p:nvSpPr>
          <p:cNvPr id="18" name="Text 12"/>
          <p:cNvSpPr txBox="1"/>
          <p:nvPr/>
        </p:nvSpPr>
        <p:spPr>
          <a:xfrm>
            <a:off x="3877056" y="2971800"/>
            <a:ext cx="1389888" cy="50292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Count 1, 2, 3 on your fingers</a:t>
            </a:r>
            <a:endParaRPr lang="en-US" sz="1200" dirty="0"/>
          </a:p>
        </p:txBody>
      </p:sp>
      <p:sp>
        <p:nvSpPr>
          <p:cNvPr id="19" name="Shape 13"/>
          <p:cNvSpPr/>
          <p:nvPr/>
        </p:nvSpPr>
        <p:spPr>
          <a:xfrm>
            <a:off x="5477256" y="1325880"/>
            <a:ext cx="1536192" cy="2194560"/>
          </a:xfrm>
          <a:prstGeom prst="roundRect">
            <a:avLst>
              <a:gd name="adj" fmla="val 7143"/>
            </a:avLst>
          </a:prstGeom>
          <a:solidFill>
            <a:srgbClr val="EEE9F7"/>
          </a:solidFill>
          <a:ln/>
        </p:spPr>
      </p:sp>
      <p:sp>
        <p:nvSpPr>
          <p:cNvPr id="20" name="Shape 14"/>
          <p:cNvSpPr/>
          <p:nvPr/>
        </p:nvSpPr>
        <p:spPr>
          <a:xfrm>
            <a:off x="5879592" y="1463040"/>
            <a:ext cx="731520" cy="731520"/>
          </a:xfrm>
          <a:prstGeom prst="ellipse">
            <a:avLst/>
          </a:prstGeom>
          <a:solidFill>
            <a:schemeClr val="bg1"/>
          </a:solidFill>
          <a:ln/>
        </p:spPr>
      </p:sp>
      <p:pic>
        <p:nvPicPr>
          <p:cNvPr id="21" name="Image 3" descr="/home/claude/kit/icon_sync.png">    </p:cNvPr>
          <p:cNvPicPr>
            <a:picLocks noChangeAspect="1"/>
          </p:cNvPicPr>
          <p:nvPr/>
        </p:nvPicPr>
        <p:blipFill>
          <a:blip r:embed="rId4"/>
          <a:stretch>
            <a:fillRect/>
          </a:stretch>
        </p:blipFill>
        <p:spPr>
          <a:xfrm>
            <a:off x="6025896" y="1609344"/>
            <a:ext cx="438912" cy="438912"/>
          </a:xfrm>
          <a:prstGeom prst="rect">
            <a:avLst/>
          </a:prstGeom>
        </p:spPr>
      </p:pic>
      <p:sp>
        <p:nvSpPr>
          <p:cNvPr id="22" name="Text 15"/>
          <p:cNvSpPr txBox="1"/>
          <p:nvPr/>
        </p:nvSpPr>
        <p:spPr>
          <a:xfrm>
            <a:off x="5550408" y="2221992"/>
            <a:ext cx="1389888" cy="713232"/>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Challenge and change</a:t>
            </a:r>
            <a:endParaRPr lang="en-US" sz="1500" dirty="0"/>
          </a:p>
        </p:txBody>
      </p:sp>
      <p:sp>
        <p:nvSpPr>
          <p:cNvPr id="23" name="Text 16"/>
          <p:cNvSpPr txBox="1"/>
          <p:nvPr/>
        </p:nvSpPr>
        <p:spPr>
          <a:xfrm>
            <a:off x="5550408" y="2971800"/>
            <a:ext cx="1389888" cy="50292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Tilt a flat hand, then turn it over</a:t>
            </a:r>
            <a:endParaRPr lang="en-US" sz="1200" dirty="0"/>
          </a:p>
        </p:txBody>
      </p:sp>
      <p:sp>
        <p:nvSpPr>
          <p:cNvPr id="24" name="Shape 17"/>
          <p:cNvSpPr/>
          <p:nvPr/>
        </p:nvSpPr>
        <p:spPr>
          <a:xfrm>
            <a:off x="7150608" y="1325880"/>
            <a:ext cx="1536192" cy="2194560"/>
          </a:xfrm>
          <a:prstGeom prst="roundRect">
            <a:avLst>
              <a:gd name="adj" fmla="val 7143"/>
            </a:avLst>
          </a:prstGeom>
          <a:solidFill>
            <a:schemeClr val="bg2"/>
          </a:solidFill>
          <a:ln/>
        </p:spPr>
      </p:sp>
      <p:sp>
        <p:nvSpPr>
          <p:cNvPr id="25" name="Shape 18"/>
          <p:cNvSpPr/>
          <p:nvPr/>
        </p:nvSpPr>
        <p:spPr>
          <a:xfrm>
            <a:off x="7552944" y="1463040"/>
            <a:ext cx="731520" cy="731520"/>
          </a:xfrm>
          <a:prstGeom prst="ellipse">
            <a:avLst/>
          </a:prstGeom>
          <a:solidFill>
            <a:schemeClr val="bg1"/>
          </a:solidFill>
          <a:ln/>
        </p:spPr>
      </p:sp>
      <p:pic>
        <p:nvPicPr>
          <p:cNvPr id="26" name="Image 4" descr="/home/claude/kit/icon_bullhorn.png">    </p:cNvPr>
          <p:cNvPicPr>
            <a:picLocks noChangeAspect="1"/>
          </p:cNvPicPr>
          <p:nvPr/>
        </p:nvPicPr>
        <p:blipFill>
          <a:blip r:embed="rId5"/>
          <a:stretch>
            <a:fillRect/>
          </a:stretch>
        </p:blipFill>
        <p:spPr>
          <a:xfrm>
            <a:off x="7699248" y="1609344"/>
            <a:ext cx="438912" cy="438912"/>
          </a:xfrm>
          <a:prstGeom prst="rect">
            <a:avLst/>
          </a:prstGeom>
        </p:spPr>
      </p:pic>
      <p:sp>
        <p:nvSpPr>
          <p:cNvPr id="27" name="Text 19"/>
          <p:cNvSpPr txBox="1"/>
          <p:nvPr/>
        </p:nvSpPr>
        <p:spPr>
          <a:xfrm>
            <a:off x="7223760" y="2221992"/>
            <a:ext cx="1389888" cy="713232"/>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Win your audience</a:t>
            </a:r>
            <a:endParaRPr lang="en-US" sz="1500" dirty="0"/>
          </a:p>
        </p:txBody>
      </p:sp>
      <p:sp>
        <p:nvSpPr>
          <p:cNvPr id="28" name="Text 20"/>
          <p:cNvSpPr txBox="1"/>
          <p:nvPr/>
        </p:nvSpPr>
        <p:spPr>
          <a:xfrm>
            <a:off x="7223760" y="2971800"/>
            <a:ext cx="1389888" cy="50292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Open both hands towards the audience</a:t>
            </a:r>
            <a:endParaRPr lang="en-US" sz="1200" dirty="0"/>
          </a:p>
        </p:txBody>
      </p:sp>
      <p:sp>
        <p:nvSpPr>
          <p:cNvPr id="29" name="Shape 21"/>
          <p:cNvSpPr/>
          <p:nvPr/>
        </p:nvSpPr>
        <p:spPr>
          <a:xfrm>
            <a:off x="457200" y="3703320"/>
            <a:ext cx="8229600" cy="685800"/>
          </a:xfrm>
          <a:prstGeom prst="roundRect">
            <a:avLst>
              <a:gd name="adj" fmla="val 16000"/>
            </a:avLst>
          </a:prstGeom>
          <a:solidFill>
            <a:schemeClr val="tx2"/>
          </a:solidFill>
          <a:ln/>
        </p:spPr>
      </p:sp>
      <p:sp>
        <p:nvSpPr>
          <p:cNvPr id="30" name="Shape 22"/>
          <p:cNvSpPr/>
          <p:nvPr/>
        </p:nvSpPr>
        <p:spPr>
          <a:xfrm>
            <a:off x="566928" y="3794760"/>
            <a:ext cx="502920" cy="502920"/>
          </a:xfrm>
          <a:prstGeom prst="ellipse">
            <a:avLst/>
          </a:prstGeom>
          <a:solidFill>
            <a:schemeClr val="bg1"/>
          </a:solidFill>
          <a:ln/>
        </p:spPr>
      </p:sp>
      <p:pic>
        <p:nvPicPr>
          <p:cNvPr id="31" name="Image 5" descr="/home/claude/kit/icon_layers.png">    </p:cNvPr>
          <p:cNvPicPr>
            <a:picLocks noChangeAspect="1"/>
          </p:cNvPicPr>
          <p:nvPr/>
        </p:nvPicPr>
        <p:blipFill>
          <a:blip r:embed="rId6"/>
          <a:stretch>
            <a:fillRect/>
          </a:stretch>
        </p:blipFill>
        <p:spPr>
          <a:xfrm>
            <a:off x="667512" y="3895344"/>
            <a:ext cx="301752" cy="301752"/>
          </a:xfrm>
          <a:prstGeom prst="rect">
            <a:avLst/>
          </a:prstGeom>
        </p:spPr>
      </p:pic>
      <p:sp>
        <p:nvSpPr>
          <p:cNvPr id="32" name="Text 23"/>
          <p:cNvSpPr txBox="1"/>
          <p:nvPr/>
        </p:nvSpPr>
        <p:spPr>
          <a:xfrm>
            <a:off x="1188720" y="370332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Today's focus: Listen and build (stack one fist on the other)</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Where do AI pictures come from?</a:t>
            </a:r>
            <a:endParaRPr lang="en-US" sz="3000" dirty="0"/>
          </a:p>
        </p:txBody>
      </p:sp>
      <p:sp>
        <p:nvSpPr>
          <p:cNvPr id="4" name="Shape 1"/>
          <p:cNvSpPr/>
          <p:nvPr/>
        </p:nvSpPr>
        <p:spPr>
          <a:xfrm>
            <a:off x="457200" y="1325880"/>
            <a:ext cx="2560320" cy="2011680"/>
          </a:xfrm>
          <a:prstGeom prst="roundRect">
            <a:avLst>
              <a:gd name="adj" fmla="val 5455"/>
            </a:avLst>
          </a:prstGeom>
          <a:solidFill>
            <a:srgbClr val="FCE4F2"/>
          </a:solidFill>
          <a:ln/>
        </p:spPr>
      </p:sp>
      <p:sp>
        <p:nvSpPr>
          <p:cNvPr id="5" name="Shape 2"/>
          <p:cNvSpPr/>
          <p:nvPr/>
        </p:nvSpPr>
        <p:spPr>
          <a:xfrm>
            <a:off x="1325880" y="1490472"/>
            <a:ext cx="822960" cy="822960"/>
          </a:xfrm>
          <a:prstGeom prst="ellipse">
            <a:avLst/>
          </a:prstGeom>
          <a:solidFill>
            <a:schemeClr val="bg1"/>
          </a:solidFill>
          <a:ln/>
        </p:spPr>
      </p:sp>
      <p:pic>
        <p:nvPicPr>
          <p:cNvPr id="6" name="Image 0" descr="/home/claude/kit/icon_artist.png">    </p:cNvPr>
          <p:cNvPicPr>
            <a:picLocks noChangeAspect="1"/>
          </p:cNvPicPr>
          <p:nvPr/>
        </p:nvPicPr>
        <p:blipFill>
          <a:blip r:embed="rId1"/>
          <a:stretch>
            <a:fillRect/>
          </a:stretch>
        </p:blipFill>
        <p:spPr>
          <a:xfrm>
            <a:off x="1506931" y="1671523"/>
            <a:ext cx="460858" cy="460858"/>
          </a:xfrm>
          <a:prstGeom prst="rect">
            <a:avLst/>
          </a:prstGeom>
        </p:spPr>
      </p:pic>
      <p:sp>
        <p:nvSpPr>
          <p:cNvPr id="7" name="Text 3"/>
          <p:cNvSpPr txBox="1"/>
          <p:nvPr/>
        </p:nvSpPr>
        <p:spPr>
          <a:xfrm>
            <a:off x="548640" y="237744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PEOPLE MAKE</a:t>
            </a:r>
            <a:endParaRPr lang="en-US" sz="1300" dirty="0"/>
          </a:p>
        </p:txBody>
      </p:sp>
      <p:sp>
        <p:nvSpPr>
          <p:cNvPr id="8" name="Text 4"/>
          <p:cNvSpPr txBox="1"/>
          <p:nvPr/>
        </p:nvSpPr>
        <p:spPr>
          <a:xfrm>
            <a:off x="566928" y="2697480"/>
            <a:ext cx="2340864" cy="59436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Artists and photographers create pictures</a:t>
            </a:r>
            <a:endParaRPr lang="en-US" sz="1400" dirty="0"/>
          </a:p>
        </p:txBody>
      </p:sp>
      <p:pic>
        <p:nvPicPr>
          <p:cNvPr id="9" name="Image 1" descr="/home/claude/kit/icon_arrow_a.png">    </p:cNvPr>
          <p:cNvPicPr>
            <a:picLocks noChangeAspect="1"/>
          </p:cNvPicPr>
          <p:nvPr/>
        </p:nvPicPr>
        <p:blipFill>
          <a:blip r:embed="rId2"/>
          <a:stretch>
            <a:fillRect/>
          </a:stretch>
        </p:blipFill>
        <p:spPr>
          <a:xfrm>
            <a:off x="3044952" y="2194560"/>
            <a:ext cx="219456" cy="219456"/>
          </a:xfrm>
          <a:prstGeom prst="rect">
            <a:avLst/>
          </a:prstGeom>
        </p:spPr>
      </p:pic>
      <p:sp>
        <p:nvSpPr>
          <p:cNvPr id="10" name="Shape 5"/>
          <p:cNvSpPr/>
          <p:nvPr/>
        </p:nvSpPr>
        <p:spPr>
          <a:xfrm>
            <a:off x="3291840" y="1325880"/>
            <a:ext cx="2560320" cy="2011680"/>
          </a:xfrm>
          <a:prstGeom prst="roundRect">
            <a:avLst>
              <a:gd name="adj" fmla="val 5455"/>
            </a:avLst>
          </a:prstGeom>
          <a:solidFill>
            <a:schemeClr val="bg2"/>
          </a:solidFill>
          <a:ln/>
        </p:spPr>
      </p:sp>
      <p:sp>
        <p:nvSpPr>
          <p:cNvPr id="11" name="Shape 6"/>
          <p:cNvSpPr/>
          <p:nvPr/>
        </p:nvSpPr>
        <p:spPr>
          <a:xfrm>
            <a:off x="4160520" y="1490472"/>
            <a:ext cx="822960" cy="822960"/>
          </a:xfrm>
          <a:prstGeom prst="ellipse">
            <a:avLst/>
          </a:prstGeom>
          <a:solidFill>
            <a:schemeClr val="bg1"/>
          </a:solidFill>
          <a:ln/>
        </p:spPr>
      </p:sp>
      <p:pic>
        <p:nvPicPr>
          <p:cNvPr id="12" name="Image 2" descr="/home/claude/kit/icon_database.png">    </p:cNvPr>
          <p:cNvPicPr>
            <a:picLocks noChangeAspect="1"/>
          </p:cNvPicPr>
          <p:nvPr/>
        </p:nvPicPr>
        <p:blipFill>
          <a:blip r:embed="rId3"/>
          <a:stretch>
            <a:fillRect/>
          </a:stretch>
        </p:blipFill>
        <p:spPr>
          <a:xfrm>
            <a:off x="4341571" y="1671523"/>
            <a:ext cx="460858" cy="460858"/>
          </a:xfrm>
          <a:prstGeom prst="rect">
            <a:avLst/>
          </a:prstGeom>
        </p:spPr>
      </p:pic>
      <p:sp>
        <p:nvSpPr>
          <p:cNvPr id="13" name="Text 7"/>
          <p:cNvSpPr txBox="1"/>
          <p:nvPr/>
        </p:nvSpPr>
        <p:spPr>
          <a:xfrm>
            <a:off x="3383280" y="237744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AI IS TRAINED</a:t>
            </a:r>
            <a:endParaRPr lang="en-US" sz="1300" dirty="0"/>
          </a:p>
        </p:txBody>
      </p:sp>
      <p:sp>
        <p:nvSpPr>
          <p:cNvPr id="14" name="Text 8"/>
          <p:cNvSpPr txBox="1"/>
          <p:nvPr/>
        </p:nvSpPr>
        <p:spPr>
          <a:xfrm>
            <a:off x="3401568" y="2697480"/>
            <a:ext cx="2340864" cy="59436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on huge numbers of them, often without asking</a:t>
            </a:r>
            <a:endParaRPr lang="en-US" sz="1400" dirty="0"/>
          </a:p>
        </p:txBody>
      </p:sp>
      <p:pic>
        <p:nvPicPr>
          <p:cNvPr id="15" name="Image 3" descr="/home/claude/kit/icon_arrow_a.png">    </p:cNvPr>
          <p:cNvPicPr>
            <a:picLocks noChangeAspect="1"/>
          </p:cNvPicPr>
          <p:nvPr/>
        </p:nvPicPr>
        <p:blipFill>
          <a:blip r:embed="rId4"/>
          <a:stretch>
            <a:fillRect/>
          </a:stretch>
        </p:blipFill>
        <p:spPr>
          <a:xfrm>
            <a:off x="5879592" y="2194560"/>
            <a:ext cx="219456" cy="219456"/>
          </a:xfrm>
          <a:prstGeom prst="rect">
            <a:avLst/>
          </a:prstGeom>
        </p:spPr>
      </p:pic>
      <p:sp>
        <p:nvSpPr>
          <p:cNvPr id="16" name="Shape 9"/>
          <p:cNvSpPr/>
          <p:nvPr/>
        </p:nvSpPr>
        <p:spPr>
          <a:xfrm>
            <a:off x="6126480" y="1325880"/>
            <a:ext cx="2560320" cy="2011680"/>
          </a:xfrm>
          <a:prstGeom prst="roundRect">
            <a:avLst>
              <a:gd name="adj" fmla="val 5455"/>
            </a:avLst>
          </a:prstGeom>
          <a:solidFill>
            <a:srgbClr val="EEE9F7"/>
          </a:solidFill>
          <a:ln/>
        </p:spPr>
      </p:sp>
      <p:sp>
        <p:nvSpPr>
          <p:cNvPr id="17" name="Shape 10"/>
          <p:cNvSpPr/>
          <p:nvPr/>
        </p:nvSpPr>
        <p:spPr>
          <a:xfrm>
            <a:off x="6995160" y="1490472"/>
            <a:ext cx="822960" cy="822960"/>
          </a:xfrm>
          <a:prstGeom prst="ellipse">
            <a:avLst/>
          </a:prstGeom>
          <a:solidFill>
            <a:schemeClr val="bg1"/>
          </a:solidFill>
          <a:ln/>
        </p:spPr>
      </p:sp>
      <p:pic>
        <p:nvPicPr>
          <p:cNvPr id="18" name="Image 4" descr="/home/claude/kit/icon_image.png">    </p:cNvPr>
          <p:cNvPicPr>
            <a:picLocks noChangeAspect="1"/>
          </p:cNvPicPr>
          <p:nvPr/>
        </p:nvPicPr>
        <p:blipFill>
          <a:blip r:embed="rId5"/>
          <a:stretch>
            <a:fillRect/>
          </a:stretch>
        </p:blipFill>
        <p:spPr>
          <a:xfrm>
            <a:off x="7176211" y="1671523"/>
            <a:ext cx="460858" cy="460858"/>
          </a:xfrm>
          <a:prstGeom prst="rect">
            <a:avLst/>
          </a:prstGeom>
        </p:spPr>
      </p:pic>
      <p:sp>
        <p:nvSpPr>
          <p:cNvPr id="19" name="Text 11"/>
          <p:cNvSpPr txBox="1"/>
          <p:nvPr/>
        </p:nvSpPr>
        <p:spPr>
          <a:xfrm>
            <a:off x="6217920" y="237744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AI GENERATES</a:t>
            </a:r>
            <a:endParaRPr lang="en-US" sz="1300" dirty="0"/>
          </a:p>
        </p:txBody>
      </p:sp>
      <p:sp>
        <p:nvSpPr>
          <p:cNvPr id="20" name="Text 12"/>
          <p:cNvSpPr txBox="1"/>
          <p:nvPr/>
        </p:nvSpPr>
        <p:spPr>
          <a:xfrm>
            <a:off x="6236208" y="2697480"/>
            <a:ext cx="2340864" cy="59436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new pictures that can imitate styles</a:t>
            </a:r>
            <a:endParaRPr lang="en-US" sz="1400" dirty="0"/>
          </a:p>
        </p:txBody>
      </p:sp>
      <p:sp>
        <p:nvSpPr>
          <p:cNvPr id="21" name="Shape 13"/>
          <p:cNvSpPr/>
          <p:nvPr/>
        </p:nvSpPr>
        <p:spPr>
          <a:xfrm>
            <a:off x="457200" y="3566160"/>
            <a:ext cx="8229600" cy="685800"/>
          </a:xfrm>
          <a:prstGeom prst="roundRect">
            <a:avLst>
              <a:gd name="adj" fmla="val 16000"/>
            </a:avLst>
          </a:prstGeom>
          <a:solidFill>
            <a:schemeClr val="accent2"/>
          </a:solidFill>
          <a:ln/>
        </p:spPr>
      </p:sp>
      <p:sp>
        <p:nvSpPr>
          <p:cNvPr id="22" name="Shape 14"/>
          <p:cNvSpPr/>
          <p:nvPr/>
        </p:nvSpPr>
        <p:spPr>
          <a:xfrm>
            <a:off x="566928" y="3657600"/>
            <a:ext cx="502920" cy="502920"/>
          </a:xfrm>
          <a:prstGeom prst="ellipse">
            <a:avLst/>
          </a:prstGeom>
          <a:solidFill>
            <a:schemeClr val="bg1"/>
          </a:solidFill>
          <a:ln/>
        </p:spPr>
      </p:sp>
      <p:pic>
        <p:nvPicPr>
          <p:cNvPr id="23" name="Image 5" descr="/home/claude/kit/icon_heart.png">    </p:cNvPr>
          <p:cNvPicPr>
            <a:picLocks noChangeAspect="1"/>
          </p:cNvPicPr>
          <p:nvPr/>
        </p:nvPicPr>
        <p:blipFill>
          <a:blip r:embed="rId6"/>
          <a:stretch>
            <a:fillRect/>
          </a:stretch>
        </p:blipFill>
        <p:spPr>
          <a:xfrm>
            <a:off x="667512" y="3758184"/>
            <a:ext cx="301752" cy="301752"/>
          </a:xfrm>
          <a:prstGeom prst="rect">
            <a:avLst/>
          </a:prstGeom>
        </p:spPr>
      </p:pic>
      <p:sp>
        <p:nvSpPr>
          <p:cNvPr id="24" name="Text 15"/>
          <p:cNvSpPr txBox="1"/>
          <p:nvPr/>
        </p:nvSpPr>
        <p:spPr>
          <a:xfrm>
            <a:off x="1188720" y="3566160"/>
            <a:ext cx="7360920" cy="685800"/>
          </a:xfrm>
          <a:prstGeom prst="rect">
            <a:avLst/>
          </a:prstGeom>
          <a:noFill/>
          <a:ln/>
        </p:spPr>
        <p:txBody>
          <a:bodyPr wrap="square" lIns="635" tIns="635" rIns="635" bIns="635" rtlCol="0" anchor="ctr"/>
          <a:lstStyle/>
          <a:p>
            <a:pPr indent="0" marL="0">
              <a:buNone/>
            </a:pPr>
            <a:r>
              <a:rPr lang="en-US" sz="1800" dirty="0">
                <a:solidFill>
                  <a:schemeClr val="bg1"/>
                </a:solidFill>
                <a:latin typeface="Calibri" pitchFamily="34" charset="0"/>
                <a:ea typeface="Calibri" pitchFamily="34" charset="-122"/>
                <a:cs typeface="Calibri" pitchFamily="34" charset="-120"/>
              </a:rPr>
              <a:t>I think the artist would feel ___ because ___.</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Credit · Ask · Avoid</a:t>
            </a:r>
            <a:endParaRPr lang="en-US" sz="3000" dirty="0"/>
          </a:p>
        </p:txBody>
      </p:sp>
      <p:sp>
        <p:nvSpPr>
          <p:cNvPr id="4" name="Shape 1"/>
          <p:cNvSpPr/>
          <p:nvPr/>
        </p:nvSpPr>
        <p:spPr>
          <a:xfrm>
            <a:off x="457200" y="1325880"/>
            <a:ext cx="2651760" cy="2331720"/>
          </a:xfrm>
          <a:prstGeom prst="roundRect">
            <a:avLst>
              <a:gd name="adj" fmla="val 4706"/>
            </a:avLst>
          </a:prstGeom>
          <a:solidFill>
            <a:srgbClr val="EEE9F7"/>
          </a:solidFill>
          <a:ln/>
        </p:spPr>
      </p:sp>
      <p:sp>
        <p:nvSpPr>
          <p:cNvPr id="5" name="Shape 2"/>
          <p:cNvSpPr/>
          <p:nvPr/>
        </p:nvSpPr>
        <p:spPr>
          <a:xfrm>
            <a:off x="1463040" y="1435608"/>
            <a:ext cx="640080" cy="640080"/>
          </a:xfrm>
          <a:prstGeom prst="ellipse">
            <a:avLst/>
          </a:prstGeom>
          <a:solidFill>
            <a:schemeClr val="bg1"/>
          </a:solidFill>
          <a:ln/>
        </p:spPr>
      </p:sp>
      <p:pic>
        <p:nvPicPr>
          <p:cNvPr id="6" name="Image 0" descr="/home/claude/kit/icon_signature.png">    </p:cNvPr>
          <p:cNvPicPr>
            <a:picLocks noChangeAspect="1"/>
          </p:cNvPicPr>
          <p:nvPr/>
        </p:nvPicPr>
        <p:blipFill>
          <a:blip r:embed="rId1"/>
          <a:stretch>
            <a:fillRect/>
          </a:stretch>
        </p:blipFill>
        <p:spPr>
          <a:xfrm>
            <a:off x="1591056" y="1563624"/>
            <a:ext cx="384048" cy="384048"/>
          </a:xfrm>
          <a:prstGeom prst="rect">
            <a:avLst/>
          </a:prstGeom>
        </p:spPr>
      </p:pic>
      <p:sp>
        <p:nvSpPr>
          <p:cNvPr id="7" name="Text 3"/>
          <p:cNvSpPr txBox="1"/>
          <p:nvPr/>
        </p:nvSpPr>
        <p:spPr>
          <a:xfrm>
            <a:off x="512064" y="2130552"/>
            <a:ext cx="2542032" cy="502920"/>
          </a:xfrm>
          <a:prstGeom prst="rect">
            <a:avLst/>
          </a:prstGeom>
          <a:noFill/>
          <a:ln/>
        </p:spPr>
        <p:txBody>
          <a:bodyPr wrap="square" lIns="635" tIns="635" rIns="635" bIns="635" rtlCol="0" anchor="ctr"/>
          <a:lstStyle/>
          <a:p>
            <a:pPr algn="ctr" indent="0" marL="0">
              <a:buNone/>
            </a:pPr>
            <a:r>
              <a:rPr lang="en-US" sz="1800" b="1" dirty="0">
                <a:solidFill>
                  <a:schemeClr val="tx2"/>
                </a:solidFill>
                <a:latin typeface="Arial" pitchFamily="34" charset="0"/>
                <a:ea typeface="Arial" pitchFamily="34" charset="-122"/>
                <a:cs typeface="Arial" pitchFamily="34" charset="-120"/>
              </a:rPr>
              <a:t>CREDIT</a:t>
            </a:r>
            <a:endParaRPr lang="en-US" sz="1800" dirty="0"/>
          </a:p>
        </p:txBody>
      </p:sp>
      <p:sp>
        <p:nvSpPr>
          <p:cNvPr id="8" name="Text 4"/>
          <p:cNvSpPr txBox="1"/>
          <p:nvPr/>
        </p:nvSpPr>
        <p:spPr>
          <a:xfrm>
            <a:off x="530352" y="2651760"/>
            <a:ext cx="2505456" cy="960120"/>
          </a:xfrm>
          <a:prstGeom prst="rect">
            <a:avLst/>
          </a:prstGeom>
          <a:noFill/>
          <a:ln/>
        </p:spPr>
        <p:txBody>
          <a:bodyPr wrap="square" lIns="635" tIns="635" rIns="635" bIns="635" rtlCol="0" anchor="t"/>
          <a:lstStyle/>
          <a:p>
            <a:pPr algn="ctr" indent="0" marL="0">
              <a:buNone/>
            </a:pPr>
            <a:r>
              <a:rPr lang="en-US" sz="1400" dirty="0">
                <a:solidFill>
                  <a:schemeClr val="tx1"/>
                </a:solidFill>
                <a:latin typeface="Calibri" pitchFamily="34" charset="0"/>
                <a:ea typeface="Calibri" pitchFamily="34" charset="-122"/>
                <a:cs typeface="Calibri" pitchFamily="34" charset="-120"/>
              </a:rPr>
              <a:t>If AI made or changed part of it, say so: which tool, and that it's AI-generated.</a:t>
            </a:r>
            <a:endParaRPr lang="en-US" sz="1400" dirty="0"/>
          </a:p>
        </p:txBody>
      </p:sp>
      <p:sp>
        <p:nvSpPr>
          <p:cNvPr id="9" name="Shape 5"/>
          <p:cNvSpPr/>
          <p:nvPr/>
        </p:nvSpPr>
        <p:spPr>
          <a:xfrm>
            <a:off x="3246120" y="1325880"/>
            <a:ext cx="2651760" cy="2331720"/>
          </a:xfrm>
          <a:prstGeom prst="roundRect">
            <a:avLst>
              <a:gd name="adj" fmla="val 4706"/>
            </a:avLst>
          </a:prstGeom>
          <a:solidFill>
            <a:schemeClr val="bg2"/>
          </a:solidFill>
          <a:ln/>
        </p:spPr>
      </p:sp>
      <p:sp>
        <p:nvSpPr>
          <p:cNvPr id="10" name="Shape 6"/>
          <p:cNvSpPr/>
          <p:nvPr/>
        </p:nvSpPr>
        <p:spPr>
          <a:xfrm>
            <a:off x="4251960" y="1435608"/>
            <a:ext cx="640080" cy="640080"/>
          </a:xfrm>
          <a:prstGeom prst="ellipse">
            <a:avLst/>
          </a:prstGeom>
          <a:solidFill>
            <a:schemeClr val="bg1"/>
          </a:solidFill>
          <a:ln/>
        </p:spPr>
      </p:sp>
      <p:pic>
        <p:nvPicPr>
          <p:cNvPr id="11" name="Image 1" descr="/home/claude/kit/icon_handshake.png">    </p:cNvPr>
          <p:cNvPicPr>
            <a:picLocks noChangeAspect="1"/>
          </p:cNvPicPr>
          <p:nvPr/>
        </p:nvPicPr>
        <p:blipFill>
          <a:blip r:embed="rId2"/>
          <a:stretch>
            <a:fillRect/>
          </a:stretch>
        </p:blipFill>
        <p:spPr>
          <a:xfrm>
            <a:off x="4379976" y="1563624"/>
            <a:ext cx="384048" cy="384048"/>
          </a:xfrm>
          <a:prstGeom prst="rect">
            <a:avLst/>
          </a:prstGeom>
        </p:spPr>
      </p:pic>
      <p:sp>
        <p:nvSpPr>
          <p:cNvPr id="12" name="Text 7"/>
          <p:cNvSpPr txBox="1"/>
          <p:nvPr/>
        </p:nvSpPr>
        <p:spPr>
          <a:xfrm>
            <a:off x="3300984" y="2130552"/>
            <a:ext cx="2542032" cy="502920"/>
          </a:xfrm>
          <a:prstGeom prst="rect">
            <a:avLst/>
          </a:prstGeom>
          <a:noFill/>
          <a:ln/>
        </p:spPr>
        <p:txBody>
          <a:bodyPr wrap="square" lIns="635" tIns="635" rIns="635" bIns="635" rtlCol="0" anchor="ctr"/>
          <a:lstStyle/>
          <a:p>
            <a:pPr algn="ctr" indent="0" marL="0">
              <a:buNone/>
            </a:pPr>
            <a:r>
              <a:rPr lang="en-US" sz="1800" b="1" dirty="0">
                <a:solidFill>
                  <a:schemeClr val="tx2"/>
                </a:solidFill>
                <a:latin typeface="Arial" pitchFamily="34" charset="0"/>
                <a:ea typeface="Arial" pitchFamily="34" charset="-122"/>
                <a:cs typeface="Arial" pitchFamily="34" charset="-120"/>
              </a:rPr>
              <a:t>ASK</a:t>
            </a:r>
            <a:endParaRPr lang="en-US" sz="1800" dirty="0"/>
          </a:p>
        </p:txBody>
      </p:sp>
      <p:sp>
        <p:nvSpPr>
          <p:cNvPr id="13" name="Text 8"/>
          <p:cNvSpPr txBox="1"/>
          <p:nvPr/>
        </p:nvSpPr>
        <p:spPr>
          <a:xfrm>
            <a:off x="3319272" y="2651760"/>
            <a:ext cx="2505456" cy="960120"/>
          </a:xfrm>
          <a:prstGeom prst="rect">
            <a:avLst/>
          </a:prstGeom>
          <a:noFill/>
          <a:ln/>
        </p:spPr>
        <p:txBody>
          <a:bodyPr wrap="square" lIns="635" tIns="635" rIns="635" bIns="635" rtlCol="0" anchor="t"/>
          <a:lstStyle/>
          <a:p>
            <a:pPr algn="ctr" indent="0" marL="0">
              <a:buNone/>
            </a:pPr>
            <a:r>
              <a:rPr lang="en-US" sz="1400" dirty="0">
                <a:solidFill>
                  <a:schemeClr val="tx1"/>
                </a:solidFill>
                <a:latin typeface="Calibri" pitchFamily="34" charset="0"/>
                <a:ea typeface="Calibri" pitchFamily="34" charset="-122"/>
                <a:cs typeface="Calibri" pitchFamily="34" charset="-120"/>
              </a:rPr>
              <a:t>Ask permission before using someone else's work, name or photo.</a:t>
            </a:r>
            <a:endParaRPr lang="en-US" sz="1400" dirty="0"/>
          </a:p>
        </p:txBody>
      </p:sp>
      <p:sp>
        <p:nvSpPr>
          <p:cNvPr id="14" name="Shape 9"/>
          <p:cNvSpPr/>
          <p:nvPr/>
        </p:nvSpPr>
        <p:spPr>
          <a:xfrm>
            <a:off x="6035040" y="1325880"/>
            <a:ext cx="2651760" cy="2331720"/>
          </a:xfrm>
          <a:prstGeom prst="roundRect">
            <a:avLst>
              <a:gd name="adj" fmla="val 4706"/>
            </a:avLst>
          </a:prstGeom>
          <a:solidFill>
            <a:srgbClr val="FCE4F2"/>
          </a:solidFill>
          <a:ln/>
        </p:spPr>
      </p:sp>
      <p:sp>
        <p:nvSpPr>
          <p:cNvPr id="15" name="Shape 10"/>
          <p:cNvSpPr/>
          <p:nvPr/>
        </p:nvSpPr>
        <p:spPr>
          <a:xfrm>
            <a:off x="7040880" y="1435608"/>
            <a:ext cx="640080" cy="640080"/>
          </a:xfrm>
          <a:prstGeom prst="ellipse">
            <a:avLst/>
          </a:prstGeom>
          <a:solidFill>
            <a:schemeClr val="bg1"/>
          </a:solidFill>
          <a:ln/>
        </p:spPr>
      </p:sp>
      <p:pic>
        <p:nvPicPr>
          <p:cNvPr id="16" name="Image 2" descr="/home/claude/kit/icon_ban.png">    </p:cNvPr>
          <p:cNvPicPr>
            <a:picLocks noChangeAspect="1"/>
          </p:cNvPicPr>
          <p:nvPr/>
        </p:nvPicPr>
        <p:blipFill>
          <a:blip r:embed="rId3"/>
          <a:stretch>
            <a:fillRect/>
          </a:stretch>
        </p:blipFill>
        <p:spPr>
          <a:xfrm>
            <a:off x="7168896" y="1563624"/>
            <a:ext cx="384048" cy="384048"/>
          </a:xfrm>
          <a:prstGeom prst="rect">
            <a:avLst/>
          </a:prstGeom>
        </p:spPr>
      </p:pic>
      <p:sp>
        <p:nvSpPr>
          <p:cNvPr id="17" name="Text 11"/>
          <p:cNvSpPr txBox="1"/>
          <p:nvPr/>
        </p:nvSpPr>
        <p:spPr>
          <a:xfrm>
            <a:off x="6089904" y="2130552"/>
            <a:ext cx="2542032" cy="502920"/>
          </a:xfrm>
          <a:prstGeom prst="rect">
            <a:avLst/>
          </a:prstGeom>
          <a:noFill/>
          <a:ln/>
        </p:spPr>
        <p:txBody>
          <a:bodyPr wrap="square" lIns="635" tIns="635" rIns="635" bIns="635" rtlCol="0" anchor="ctr"/>
          <a:lstStyle/>
          <a:p>
            <a:pPr algn="ctr" indent="0" marL="0">
              <a:buNone/>
            </a:pPr>
            <a:r>
              <a:rPr lang="en-US" sz="1800" b="1" dirty="0">
                <a:solidFill>
                  <a:schemeClr val="tx2"/>
                </a:solidFill>
                <a:latin typeface="Arial" pitchFamily="34" charset="0"/>
                <a:ea typeface="Arial" pitchFamily="34" charset="-122"/>
                <a:cs typeface="Arial" pitchFamily="34" charset="-120"/>
              </a:rPr>
              <a:t>AVOID</a:t>
            </a:r>
            <a:endParaRPr lang="en-US" sz="1800" dirty="0"/>
          </a:p>
        </p:txBody>
      </p:sp>
      <p:sp>
        <p:nvSpPr>
          <p:cNvPr id="18" name="Text 12"/>
          <p:cNvSpPr txBox="1"/>
          <p:nvPr/>
        </p:nvSpPr>
        <p:spPr>
          <a:xfrm>
            <a:off x="6108192" y="2651760"/>
            <a:ext cx="2505456" cy="960120"/>
          </a:xfrm>
          <a:prstGeom prst="rect">
            <a:avLst/>
          </a:prstGeom>
          <a:noFill/>
          <a:ln/>
        </p:spPr>
        <p:txBody>
          <a:bodyPr wrap="square" lIns="635" tIns="635" rIns="635" bIns="635" rtlCol="0" anchor="t"/>
          <a:lstStyle/>
          <a:p>
            <a:pPr algn="ctr" indent="0" marL="0">
              <a:buNone/>
            </a:pPr>
            <a:r>
              <a:rPr lang="en-US" sz="1400" dirty="0">
                <a:solidFill>
                  <a:schemeClr val="tx1"/>
                </a:solidFill>
                <a:latin typeface="Calibri" pitchFamily="34" charset="0"/>
                <a:ea typeface="Calibri" pitchFamily="34" charset="-122"/>
                <a:cs typeface="Calibri" pitchFamily="34" charset="-120"/>
              </a:rPr>
              <a:t>Don't use AI when the task must be your own, the rules say no AI, or it would copy a real artist or change a real person.</a:t>
            </a:r>
            <a:endParaRPr lang="en-US" sz="1400" dirty="0"/>
          </a:p>
        </p:txBody>
      </p:sp>
      <p:sp>
        <p:nvSpPr>
          <p:cNvPr id="19" name="Shape 13"/>
          <p:cNvSpPr/>
          <p:nvPr/>
        </p:nvSpPr>
        <p:spPr>
          <a:xfrm>
            <a:off x="457200" y="3794760"/>
            <a:ext cx="8229600" cy="685800"/>
          </a:xfrm>
          <a:prstGeom prst="roundRect">
            <a:avLst>
              <a:gd name="adj" fmla="val 16000"/>
            </a:avLst>
          </a:prstGeom>
          <a:solidFill>
            <a:schemeClr val="tx2"/>
          </a:solidFill>
          <a:ln/>
        </p:spPr>
      </p:sp>
      <p:sp>
        <p:nvSpPr>
          <p:cNvPr id="20" name="Shape 14"/>
          <p:cNvSpPr/>
          <p:nvPr/>
        </p:nvSpPr>
        <p:spPr>
          <a:xfrm>
            <a:off x="566928" y="3886200"/>
            <a:ext cx="502920" cy="502920"/>
          </a:xfrm>
          <a:prstGeom prst="ellipse">
            <a:avLst/>
          </a:prstGeom>
          <a:solidFill>
            <a:schemeClr val="bg1"/>
          </a:solidFill>
          <a:ln/>
        </p:spPr>
      </p:sp>
      <p:pic>
        <p:nvPicPr>
          <p:cNvPr id="21" name="Image 3" descr="/home/claude/kit/icon_signature.png">    </p:cNvPr>
          <p:cNvPicPr>
            <a:picLocks noChangeAspect="1"/>
          </p:cNvPicPr>
          <p:nvPr/>
        </p:nvPicPr>
        <p:blipFill>
          <a:blip r:embed="rId4"/>
          <a:stretch>
            <a:fillRect/>
          </a:stretch>
        </p:blipFill>
        <p:spPr>
          <a:xfrm>
            <a:off x="667512" y="3986784"/>
            <a:ext cx="301752" cy="301752"/>
          </a:xfrm>
          <a:prstGeom prst="rect">
            <a:avLst/>
          </a:prstGeom>
        </p:spPr>
      </p:pic>
      <p:sp>
        <p:nvSpPr>
          <p:cNvPr id="22" name="Text 15"/>
          <p:cNvSpPr txBox="1"/>
          <p:nvPr/>
        </p:nvSpPr>
        <p:spPr>
          <a:xfrm>
            <a:off x="1188720" y="379476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Credit isn't always enough. Sometimes the right choice is to avoid AI.</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Demo: you choose the prompt</a:t>
            </a:r>
            <a:endParaRPr lang="en-US" sz="3000" dirty="0"/>
          </a:p>
        </p:txBody>
      </p:sp>
      <p:sp>
        <p:nvSpPr>
          <p:cNvPr id="4" name="Shape 1"/>
          <p:cNvSpPr/>
          <p:nvPr/>
        </p:nvSpPr>
        <p:spPr>
          <a:xfrm>
            <a:off x="457200" y="1280160"/>
            <a:ext cx="8229600" cy="685800"/>
          </a:xfrm>
          <a:prstGeom prst="roundRect">
            <a:avLst>
              <a:gd name="adj" fmla="val 16000"/>
            </a:avLst>
          </a:prstGeom>
          <a:solidFill>
            <a:schemeClr val="tx2"/>
          </a:solidFill>
          <a:ln/>
        </p:spPr>
      </p:sp>
      <p:sp>
        <p:nvSpPr>
          <p:cNvPr id="5" name="Text 2"/>
          <p:cNvSpPr txBox="1"/>
          <p:nvPr/>
        </p:nvSpPr>
        <p:spPr>
          <a:xfrm>
            <a:off x="594360" y="1280160"/>
            <a:ext cx="7955280" cy="685800"/>
          </a:xfrm>
          <a:prstGeom prst="rect">
            <a:avLst/>
          </a:prstGeom>
          <a:noFill/>
          <a:ln/>
        </p:spPr>
        <p:txBody>
          <a:bodyPr wrap="square" lIns="635" tIns="635" rIns="635" bIns="635" rtlCol="0" anchor="ctr"/>
          <a:lstStyle/>
          <a:p>
            <a:pPr indent="0" marL="0">
              <a:buNone/>
            </a:pPr>
            <a:r>
              <a:rPr lang="en-US" sz="1500" b="1" dirty="0">
                <a:solidFill>
                  <a:schemeClr val="accent1"/>
                </a:solidFill>
                <a:latin typeface="Calibri" pitchFamily="34" charset="0"/>
                <a:ea typeface="Calibri" pitchFamily="34" charset="-122"/>
                <a:cs typeface="Calibri" pitchFamily="34" charset="-120"/>
              </a:rPr>
              <a:t>Base prompt: </a:t>
            </a:r>
            <a:pPr indent="0" marL="0">
              <a:buNone/>
            </a:pPr>
            <a:r>
              <a:rPr lang="en-US" sz="1500" i="1" dirty="0">
                <a:solidFill>
                  <a:schemeClr val="bg1"/>
                </a:solidFill>
                <a:latin typeface="Calibri" pitchFamily="34" charset="0"/>
                <a:ea typeface="Calibri" pitchFamily="34" charset="-122"/>
                <a:cs typeface="Calibri" pitchFamily="34" charset="-120"/>
              </a:rPr>
              <a:t>a bright, cheerful poster picture for a school summer fair with bunting and stalls… no text, no people.</a:t>
            </a:r>
            <a:endParaRPr lang="en-US" sz="1500" dirty="0"/>
          </a:p>
        </p:txBody>
      </p:sp>
      <p:sp>
        <p:nvSpPr>
          <p:cNvPr id="6" name="Shape 3"/>
          <p:cNvSpPr/>
          <p:nvPr/>
        </p:nvSpPr>
        <p:spPr>
          <a:xfrm>
            <a:off x="457200" y="2057400"/>
            <a:ext cx="4046220" cy="822960"/>
          </a:xfrm>
          <a:prstGeom prst="roundRect">
            <a:avLst>
              <a:gd name="adj" fmla="val 13333"/>
            </a:avLst>
          </a:prstGeom>
          <a:solidFill>
            <a:schemeClr val="bg2"/>
          </a:solidFill>
          <a:ln/>
        </p:spPr>
      </p:sp>
      <p:sp>
        <p:nvSpPr>
          <p:cNvPr id="7" name="Shape 4"/>
          <p:cNvSpPr/>
          <p:nvPr/>
        </p:nvSpPr>
        <p:spPr>
          <a:xfrm>
            <a:off x="594360" y="2194560"/>
            <a:ext cx="457200" cy="457200"/>
          </a:xfrm>
          <a:prstGeom prst="ellipse">
            <a:avLst/>
          </a:prstGeom>
          <a:solidFill>
            <a:schemeClr val="bg1"/>
          </a:solidFill>
          <a:ln/>
        </p:spPr>
      </p:sp>
      <p:pic>
        <p:nvPicPr>
          <p:cNvPr id="8" name="Image 0" descr="/home/claude/kit/icon_palette.png">    </p:cNvPr>
          <p:cNvPicPr>
            <a:picLocks noChangeAspect="1"/>
          </p:cNvPicPr>
          <p:nvPr/>
        </p:nvPicPr>
        <p:blipFill>
          <a:blip r:embed="rId1"/>
          <a:stretch>
            <a:fillRect/>
          </a:stretch>
        </p:blipFill>
        <p:spPr>
          <a:xfrm>
            <a:off x="685800" y="2286000"/>
            <a:ext cx="274320" cy="274320"/>
          </a:xfrm>
          <a:prstGeom prst="rect">
            <a:avLst/>
          </a:prstGeom>
        </p:spPr>
      </p:pic>
      <p:sp>
        <p:nvSpPr>
          <p:cNvPr id="9" name="Text 5"/>
          <p:cNvSpPr txBox="1"/>
          <p:nvPr/>
        </p:nvSpPr>
        <p:spPr>
          <a:xfrm>
            <a:off x="1188720" y="2167128"/>
            <a:ext cx="320497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Style</a:t>
            </a:r>
            <a:endParaRPr lang="en-US" sz="1500" dirty="0"/>
          </a:p>
        </p:txBody>
      </p:sp>
      <p:sp>
        <p:nvSpPr>
          <p:cNvPr id="10" name="Text 6"/>
          <p:cNvSpPr txBox="1"/>
          <p:nvPr/>
        </p:nvSpPr>
        <p:spPr>
          <a:xfrm>
            <a:off x="1188720" y="2606040"/>
            <a:ext cx="3204972" cy="22860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watercolour painting · bold flat cartoon · paper collage</a:t>
            </a:r>
            <a:endParaRPr lang="en-US" sz="1300" dirty="0"/>
          </a:p>
        </p:txBody>
      </p:sp>
      <p:sp>
        <p:nvSpPr>
          <p:cNvPr id="11" name="Shape 7"/>
          <p:cNvSpPr/>
          <p:nvPr/>
        </p:nvSpPr>
        <p:spPr>
          <a:xfrm>
            <a:off x="4640580" y="2057400"/>
            <a:ext cx="4046220" cy="822960"/>
          </a:xfrm>
          <a:prstGeom prst="roundRect">
            <a:avLst>
              <a:gd name="adj" fmla="val 13333"/>
            </a:avLst>
          </a:prstGeom>
          <a:solidFill>
            <a:srgbClr val="EEE9F7"/>
          </a:solidFill>
          <a:ln/>
        </p:spPr>
      </p:sp>
      <p:sp>
        <p:nvSpPr>
          <p:cNvPr id="12" name="Shape 8"/>
          <p:cNvSpPr/>
          <p:nvPr/>
        </p:nvSpPr>
        <p:spPr>
          <a:xfrm>
            <a:off x="4777740" y="2194560"/>
            <a:ext cx="457200" cy="457200"/>
          </a:xfrm>
          <a:prstGeom prst="ellipse">
            <a:avLst/>
          </a:prstGeom>
          <a:solidFill>
            <a:schemeClr val="bg1"/>
          </a:solidFill>
          <a:ln/>
        </p:spPr>
      </p:sp>
      <p:pic>
        <p:nvPicPr>
          <p:cNvPr id="13" name="Image 1" descr="/home/claude/kit/icon_sun.png">    </p:cNvPr>
          <p:cNvPicPr>
            <a:picLocks noChangeAspect="1"/>
          </p:cNvPicPr>
          <p:nvPr/>
        </p:nvPicPr>
        <p:blipFill>
          <a:blip r:embed="rId2"/>
          <a:stretch>
            <a:fillRect/>
          </a:stretch>
        </p:blipFill>
        <p:spPr>
          <a:xfrm>
            <a:off x="4869180" y="2286000"/>
            <a:ext cx="274320" cy="274320"/>
          </a:xfrm>
          <a:prstGeom prst="rect">
            <a:avLst/>
          </a:prstGeom>
        </p:spPr>
      </p:pic>
      <p:sp>
        <p:nvSpPr>
          <p:cNvPr id="14" name="Text 9"/>
          <p:cNvSpPr txBox="1"/>
          <p:nvPr/>
        </p:nvSpPr>
        <p:spPr>
          <a:xfrm>
            <a:off x="5372100" y="2167128"/>
            <a:ext cx="320497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Time of day</a:t>
            </a:r>
            <a:endParaRPr lang="en-US" sz="1500" dirty="0"/>
          </a:p>
        </p:txBody>
      </p:sp>
      <p:sp>
        <p:nvSpPr>
          <p:cNvPr id="15" name="Text 10"/>
          <p:cNvSpPr txBox="1"/>
          <p:nvPr/>
        </p:nvSpPr>
        <p:spPr>
          <a:xfrm>
            <a:off x="5372100" y="2606040"/>
            <a:ext cx="3204972" cy="22860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sunny afternoon · evening with fairy lights</a:t>
            </a:r>
            <a:endParaRPr lang="en-US" sz="1300" dirty="0"/>
          </a:p>
        </p:txBody>
      </p:sp>
      <p:sp>
        <p:nvSpPr>
          <p:cNvPr id="16" name="Shape 11"/>
          <p:cNvSpPr/>
          <p:nvPr/>
        </p:nvSpPr>
        <p:spPr>
          <a:xfrm>
            <a:off x="457200" y="3017520"/>
            <a:ext cx="4046220" cy="822960"/>
          </a:xfrm>
          <a:prstGeom prst="roundRect">
            <a:avLst>
              <a:gd name="adj" fmla="val 13333"/>
            </a:avLst>
          </a:prstGeom>
          <a:solidFill>
            <a:srgbClr val="FCE4F2"/>
          </a:solidFill>
          <a:ln/>
        </p:spPr>
      </p:sp>
      <p:sp>
        <p:nvSpPr>
          <p:cNvPr id="17" name="Shape 12"/>
          <p:cNvSpPr/>
          <p:nvPr/>
        </p:nvSpPr>
        <p:spPr>
          <a:xfrm>
            <a:off x="594360" y="3154680"/>
            <a:ext cx="457200" cy="457200"/>
          </a:xfrm>
          <a:prstGeom prst="ellipse">
            <a:avLst/>
          </a:prstGeom>
          <a:solidFill>
            <a:schemeClr val="bg1"/>
          </a:solidFill>
          <a:ln/>
        </p:spPr>
      </p:sp>
      <p:pic>
        <p:nvPicPr>
          <p:cNvPr id="18" name="Image 2" descr="/home/claude/kit/icon_store.png">    </p:cNvPr>
          <p:cNvPicPr>
            <a:picLocks noChangeAspect="1"/>
          </p:cNvPicPr>
          <p:nvPr/>
        </p:nvPicPr>
        <p:blipFill>
          <a:blip r:embed="rId3"/>
          <a:stretch>
            <a:fillRect/>
          </a:stretch>
        </p:blipFill>
        <p:spPr>
          <a:xfrm>
            <a:off x="685800" y="3246120"/>
            <a:ext cx="274320" cy="274320"/>
          </a:xfrm>
          <a:prstGeom prst="rect">
            <a:avLst/>
          </a:prstGeom>
        </p:spPr>
      </p:pic>
      <p:sp>
        <p:nvSpPr>
          <p:cNvPr id="19" name="Text 13"/>
          <p:cNvSpPr txBox="1"/>
          <p:nvPr/>
        </p:nvSpPr>
        <p:spPr>
          <a:xfrm>
            <a:off x="1188720" y="3127248"/>
            <a:ext cx="320497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Main stall</a:t>
            </a:r>
            <a:endParaRPr lang="en-US" sz="1500" dirty="0"/>
          </a:p>
        </p:txBody>
      </p:sp>
      <p:sp>
        <p:nvSpPr>
          <p:cNvPr id="20" name="Text 14"/>
          <p:cNvSpPr txBox="1"/>
          <p:nvPr/>
        </p:nvSpPr>
        <p:spPr>
          <a:xfrm>
            <a:off x="1188720" y="3566160"/>
            <a:ext cx="3204972" cy="22860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ice-cream stall · cake stall · coconut shy</a:t>
            </a:r>
            <a:endParaRPr lang="en-US" sz="1300" dirty="0"/>
          </a:p>
        </p:txBody>
      </p:sp>
      <p:sp>
        <p:nvSpPr>
          <p:cNvPr id="21" name="Shape 15"/>
          <p:cNvSpPr/>
          <p:nvPr/>
        </p:nvSpPr>
        <p:spPr>
          <a:xfrm>
            <a:off x="4640580" y="3017520"/>
            <a:ext cx="4046220" cy="822960"/>
          </a:xfrm>
          <a:prstGeom prst="roundRect">
            <a:avLst>
              <a:gd name="adj" fmla="val 13333"/>
            </a:avLst>
          </a:prstGeom>
          <a:solidFill>
            <a:srgbClr val="EEE9F7"/>
          </a:solidFill>
          <a:ln/>
        </p:spPr>
      </p:sp>
      <p:sp>
        <p:nvSpPr>
          <p:cNvPr id="22" name="Shape 16"/>
          <p:cNvSpPr/>
          <p:nvPr/>
        </p:nvSpPr>
        <p:spPr>
          <a:xfrm>
            <a:off x="4777740" y="3154680"/>
            <a:ext cx="457200" cy="457200"/>
          </a:xfrm>
          <a:prstGeom prst="ellipse">
            <a:avLst/>
          </a:prstGeom>
          <a:solidFill>
            <a:schemeClr val="bg1"/>
          </a:solidFill>
          <a:ln/>
        </p:spPr>
      </p:sp>
      <p:pic>
        <p:nvPicPr>
          <p:cNvPr id="23" name="Image 3" descr="/home/claude/kit/icon_brush.png">    </p:cNvPr>
          <p:cNvPicPr>
            <a:picLocks noChangeAspect="1"/>
          </p:cNvPicPr>
          <p:nvPr/>
        </p:nvPicPr>
        <p:blipFill>
          <a:blip r:embed="rId4"/>
          <a:stretch>
            <a:fillRect/>
          </a:stretch>
        </p:blipFill>
        <p:spPr>
          <a:xfrm>
            <a:off x="4869180" y="3246120"/>
            <a:ext cx="274320" cy="274320"/>
          </a:xfrm>
          <a:prstGeom prst="rect">
            <a:avLst/>
          </a:prstGeom>
        </p:spPr>
      </p:pic>
      <p:sp>
        <p:nvSpPr>
          <p:cNvPr id="24" name="Text 17"/>
          <p:cNvSpPr txBox="1"/>
          <p:nvPr/>
        </p:nvSpPr>
        <p:spPr>
          <a:xfrm>
            <a:off x="5372100" y="3127248"/>
            <a:ext cx="320497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Colours</a:t>
            </a:r>
            <a:endParaRPr lang="en-US" sz="1500" dirty="0"/>
          </a:p>
        </p:txBody>
      </p:sp>
      <p:sp>
        <p:nvSpPr>
          <p:cNvPr id="25" name="Text 18"/>
          <p:cNvSpPr txBox="1"/>
          <p:nvPr/>
        </p:nvSpPr>
        <p:spPr>
          <a:xfrm>
            <a:off x="5372100" y="3566160"/>
            <a:ext cx="3204972" cy="22860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rainbow brights · blue and yellow · pastel</a:t>
            </a:r>
            <a:endParaRPr lang="en-US" sz="1300" dirty="0"/>
          </a:p>
        </p:txBody>
      </p:sp>
      <p:sp>
        <p:nvSpPr>
          <p:cNvPr id="26" name="Shape 19"/>
          <p:cNvSpPr/>
          <p:nvPr/>
        </p:nvSpPr>
        <p:spPr>
          <a:xfrm>
            <a:off x="457200" y="3931920"/>
            <a:ext cx="8229600" cy="685800"/>
          </a:xfrm>
          <a:prstGeom prst="roundRect">
            <a:avLst>
              <a:gd name="adj" fmla="val 16000"/>
            </a:avLst>
          </a:prstGeom>
          <a:solidFill>
            <a:schemeClr val="accent3"/>
          </a:solidFill>
          <a:ln/>
        </p:spPr>
      </p:sp>
      <p:sp>
        <p:nvSpPr>
          <p:cNvPr id="27" name="Shape 20"/>
          <p:cNvSpPr/>
          <p:nvPr/>
        </p:nvSpPr>
        <p:spPr>
          <a:xfrm>
            <a:off x="566928" y="4023360"/>
            <a:ext cx="502920" cy="502920"/>
          </a:xfrm>
          <a:prstGeom prst="ellipse">
            <a:avLst/>
          </a:prstGeom>
          <a:solidFill>
            <a:schemeClr val="bg1"/>
          </a:solidFill>
          <a:ln/>
        </p:spPr>
      </p:sp>
      <p:pic>
        <p:nvPicPr>
          <p:cNvPr id="28" name="Image 4" descr="/home/claude/kit/icon_ban.png">    </p:cNvPr>
          <p:cNvPicPr>
            <a:picLocks noChangeAspect="1"/>
          </p:cNvPicPr>
          <p:nvPr/>
        </p:nvPicPr>
        <p:blipFill>
          <a:blip r:embed="rId5"/>
          <a:stretch>
            <a:fillRect/>
          </a:stretch>
        </p:blipFill>
        <p:spPr>
          <a:xfrm>
            <a:off x="667512" y="4123944"/>
            <a:ext cx="301752" cy="301752"/>
          </a:xfrm>
          <a:prstGeom prst="rect">
            <a:avLst/>
          </a:prstGeom>
        </p:spPr>
      </p:pic>
      <p:sp>
        <p:nvSpPr>
          <p:cNvPr id="29" name="Text 21"/>
          <p:cNvSpPr txBox="1"/>
          <p:nvPr/>
        </p:nvSpPr>
        <p:spPr>
          <a:xfrm>
            <a:off x="1188720" y="3931920"/>
            <a:ext cx="7360920" cy="685800"/>
          </a:xfrm>
          <a:prstGeom prst="rect">
            <a:avLst/>
          </a:prstGeom>
          <a:noFill/>
          <a:ln/>
        </p:spPr>
        <p:txBody>
          <a:bodyPr wrap="square" lIns="635" tIns="635" rIns="635" bIns="635" rtlCol="0" anchor="ctr"/>
          <a:lstStyle/>
          <a:p>
            <a:pPr indent="0" marL="0">
              <a:buNone/>
            </a:pPr>
            <a:r>
              <a:rPr lang="en-US" sz="1500" dirty="0">
                <a:solidFill>
                  <a:schemeClr val="bg1"/>
                </a:solidFill>
                <a:latin typeface="Calibri" pitchFamily="34" charset="0"/>
                <a:ea typeface="Calibri" pitchFamily="34" charset="-122"/>
                <a:cs typeface="Calibri" pitchFamily="34" charset="-120"/>
              </a:rPr>
              <a:t>No real people · no named artists · no brands · no text</a:t>
            </a:r>
            <a:endParaRPr lang="en-US" sz="15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One idea, many posters</a:t>
            </a:r>
            <a:endParaRPr lang="en-US" sz="3000" dirty="0"/>
          </a:p>
        </p:txBody>
      </p:sp>
      <p:sp>
        <p:nvSpPr>
          <p:cNvPr id="4" name="Shape 1"/>
          <p:cNvSpPr/>
          <p:nvPr/>
        </p:nvSpPr>
        <p:spPr>
          <a:xfrm>
            <a:off x="457200" y="1325880"/>
            <a:ext cx="2651760" cy="1828800"/>
          </a:xfrm>
          <a:prstGeom prst="roundRect">
            <a:avLst>
              <a:gd name="adj" fmla="val 6000"/>
            </a:avLst>
          </a:prstGeom>
          <a:solidFill>
            <a:srgbClr val="FBFAFC"/>
          </a:solidFill>
          <a:ln w="19050">
            <a:solidFill>
              <a:srgbClr val="8E8A96"/>
            </a:solidFill>
            <a:prstDash val="dash"/>
          </a:ln>
        </p:spPr>
      </p:sp>
      <p:sp>
        <p:nvSpPr>
          <p:cNvPr id="5" name="Shape 2"/>
          <p:cNvSpPr/>
          <p:nvPr/>
        </p:nvSpPr>
        <p:spPr>
          <a:xfrm>
            <a:off x="1463040" y="1554480"/>
            <a:ext cx="640080" cy="640080"/>
          </a:xfrm>
          <a:prstGeom prst="ellipse">
            <a:avLst/>
          </a:prstGeom>
          <a:solidFill>
            <a:schemeClr val="bg2"/>
          </a:solidFill>
          <a:ln/>
        </p:spPr>
      </p:sp>
      <p:pic>
        <p:nvPicPr>
          <p:cNvPr id="6" name="Image 0" descr="/home/claude/kit/icon_image.png">    </p:cNvPr>
          <p:cNvPicPr>
            <a:picLocks noChangeAspect="1"/>
          </p:cNvPicPr>
          <p:nvPr/>
        </p:nvPicPr>
        <p:blipFill>
          <a:blip r:embed="rId1"/>
          <a:stretch>
            <a:fillRect/>
          </a:stretch>
        </p:blipFill>
        <p:spPr>
          <a:xfrm>
            <a:off x="1603858" y="1695298"/>
            <a:ext cx="358445" cy="358445"/>
          </a:xfrm>
          <a:prstGeom prst="rect">
            <a:avLst/>
          </a:prstGeom>
        </p:spPr>
      </p:pic>
      <p:sp>
        <p:nvSpPr>
          <p:cNvPr id="7" name="Text 3"/>
          <p:cNvSpPr txBox="1"/>
          <p:nvPr/>
        </p:nvSpPr>
        <p:spPr>
          <a:xfrm>
            <a:off x="594360" y="2286000"/>
            <a:ext cx="2377440" cy="777240"/>
          </a:xfrm>
          <a:prstGeom prst="rect">
            <a:avLst/>
          </a:prstGeom>
          <a:noFill/>
          <a:ln/>
        </p:spPr>
        <p:txBody>
          <a:bodyPr wrap="square" lIns="635" tIns="635" rIns="635" bIns="635" rtlCol="0" anchor="t"/>
          <a:lstStyle/>
          <a:p>
            <a:pPr algn="ctr" indent="0" marL="0">
              <a:buNone/>
            </a:pPr>
            <a:r>
              <a:rPr lang="en-US" sz="1200" i="1" dirty="0">
                <a:solidFill>
                  <a:schemeClr val="accent4"/>
                </a:solidFill>
                <a:latin typeface="Calibri" pitchFamily="34" charset="0"/>
                <a:ea typeface="Calibri" pitchFamily="34" charset="-122"/>
                <a:cs typeface="Calibri" pitchFamily="34" charset="-120"/>
              </a:rPr>
              <a:t>AI-generated version 1: paste here</a:t>
            </a:r>
            <a:endParaRPr lang="en-US" sz="1200" dirty="0"/>
          </a:p>
        </p:txBody>
      </p:sp>
      <p:sp>
        <p:nvSpPr>
          <p:cNvPr id="8" name="Shape 4"/>
          <p:cNvSpPr/>
          <p:nvPr/>
        </p:nvSpPr>
        <p:spPr>
          <a:xfrm>
            <a:off x="457200" y="3200400"/>
            <a:ext cx="2651760" cy="365760"/>
          </a:xfrm>
          <a:prstGeom prst="roundRect">
            <a:avLst>
              <a:gd name="adj" fmla="val 30000"/>
            </a:avLst>
          </a:prstGeom>
          <a:solidFill>
            <a:schemeClr val="accent3"/>
          </a:solidFill>
          <a:ln/>
        </p:spPr>
      </p:sp>
      <p:sp>
        <p:nvSpPr>
          <p:cNvPr id="9" name="Text 5"/>
          <p:cNvSpPr txBox="1"/>
          <p:nvPr/>
        </p:nvSpPr>
        <p:spPr>
          <a:xfrm>
            <a:off x="457200" y="3200400"/>
            <a:ext cx="2651760" cy="365760"/>
          </a:xfrm>
          <a:prstGeom prst="rect">
            <a:avLst/>
          </a:prstGeom>
          <a:noFill/>
          <a:ln/>
        </p:spPr>
        <p:txBody>
          <a:bodyPr wrap="square" lIns="635" tIns="635" rIns="635" bIns="635" rtlCol="0" anchor="ctr"/>
          <a:lstStyle/>
          <a:p>
            <a:pPr algn="ctr" indent="0" marL="0">
              <a:buNone/>
            </a:pPr>
            <a:r>
              <a:rPr lang="en-US" sz="1200" b="1" dirty="0">
                <a:solidFill>
                  <a:schemeClr val="bg1"/>
                </a:solidFill>
                <a:latin typeface="Calibri" pitchFamily="34" charset="0"/>
                <a:ea typeface="Calibri" pitchFamily="34" charset="-122"/>
                <a:cs typeface="Calibri" pitchFamily="34" charset="-120"/>
              </a:rPr>
              <a:t>AI-GENERATED (teacher demo)</a:t>
            </a:r>
            <a:endParaRPr lang="en-US" sz="1200" dirty="0"/>
          </a:p>
        </p:txBody>
      </p:sp>
      <p:sp>
        <p:nvSpPr>
          <p:cNvPr id="10" name="Shape 6"/>
          <p:cNvSpPr/>
          <p:nvPr/>
        </p:nvSpPr>
        <p:spPr>
          <a:xfrm>
            <a:off x="3246120" y="1325880"/>
            <a:ext cx="2651760" cy="1828800"/>
          </a:xfrm>
          <a:prstGeom prst="roundRect">
            <a:avLst>
              <a:gd name="adj" fmla="val 6000"/>
            </a:avLst>
          </a:prstGeom>
          <a:solidFill>
            <a:srgbClr val="FBFAFC"/>
          </a:solidFill>
          <a:ln w="19050">
            <a:solidFill>
              <a:srgbClr val="8E8A96"/>
            </a:solidFill>
            <a:prstDash val="dash"/>
          </a:ln>
        </p:spPr>
      </p:sp>
      <p:sp>
        <p:nvSpPr>
          <p:cNvPr id="11" name="Shape 7"/>
          <p:cNvSpPr/>
          <p:nvPr/>
        </p:nvSpPr>
        <p:spPr>
          <a:xfrm>
            <a:off x="4251960" y="1554480"/>
            <a:ext cx="640080" cy="640080"/>
          </a:xfrm>
          <a:prstGeom prst="ellipse">
            <a:avLst/>
          </a:prstGeom>
          <a:solidFill>
            <a:schemeClr val="bg2"/>
          </a:solidFill>
          <a:ln/>
        </p:spPr>
      </p:sp>
      <p:pic>
        <p:nvPicPr>
          <p:cNvPr id="12" name="Image 1" descr="/home/claude/kit/icon_image.png">    </p:cNvPr>
          <p:cNvPicPr>
            <a:picLocks noChangeAspect="1"/>
          </p:cNvPicPr>
          <p:nvPr/>
        </p:nvPicPr>
        <p:blipFill>
          <a:blip r:embed="rId2"/>
          <a:stretch>
            <a:fillRect/>
          </a:stretch>
        </p:blipFill>
        <p:spPr>
          <a:xfrm>
            <a:off x="4392778" y="1695298"/>
            <a:ext cx="358445" cy="358445"/>
          </a:xfrm>
          <a:prstGeom prst="rect">
            <a:avLst/>
          </a:prstGeom>
        </p:spPr>
      </p:pic>
      <p:sp>
        <p:nvSpPr>
          <p:cNvPr id="13" name="Text 8"/>
          <p:cNvSpPr txBox="1"/>
          <p:nvPr/>
        </p:nvSpPr>
        <p:spPr>
          <a:xfrm>
            <a:off x="3383280" y="2286000"/>
            <a:ext cx="2377440" cy="777240"/>
          </a:xfrm>
          <a:prstGeom prst="rect">
            <a:avLst/>
          </a:prstGeom>
          <a:noFill/>
          <a:ln/>
        </p:spPr>
        <p:txBody>
          <a:bodyPr wrap="square" lIns="635" tIns="635" rIns="635" bIns="635" rtlCol="0" anchor="t"/>
          <a:lstStyle/>
          <a:p>
            <a:pPr algn="ctr" indent="0" marL="0">
              <a:buNone/>
            </a:pPr>
            <a:r>
              <a:rPr lang="en-US" sz="1200" i="1" dirty="0">
                <a:solidFill>
                  <a:schemeClr val="accent4"/>
                </a:solidFill>
                <a:latin typeface="Calibri" pitchFamily="34" charset="0"/>
                <a:ea typeface="Calibri" pitchFamily="34" charset="-122"/>
                <a:cs typeface="Calibri" pitchFamily="34" charset="-120"/>
              </a:rPr>
              <a:t>AI-generated version 2: paste here</a:t>
            </a:r>
            <a:endParaRPr lang="en-US" sz="1200" dirty="0"/>
          </a:p>
        </p:txBody>
      </p:sp>
      <p:sp>
        <p:nvSpPr>
          <p:cNvPr id="14" name="Shape 9"/>
          <p:cNvSpPr/>
          <p:nvPr/>
        </p:nvSpPr>
        <p:spPr>
          <a:xfrm>
            <a:off x="3246120" y="3200400"/>
            <a:ext cx="2651760" cy="365760"/>
          </a:xfrm>
          <a:prstGeom prst="roundRect">
            <a:avLst>
              <a:gd name="adj" fmla="val 30000"/>
            </a:avLst>
          </a:prstGeom>
          <a:solidFill>
            <a:schemeClr val="accent3"/>
          </a:solidFill>
          <a:ln/>
        </p:spPr>
      </p:sp>
      <p:sp>
        <p:nvSpPr>
          <p:cNvPr id="15" name="Text 10"/>
          <p:cNvSpPr txBox="1"/>
          <p:nvPr/>
        </p:nvSpPr>
        <p:spPr>
          <a:xfrm>
            <a:off x="3246120" y="3200400"/>
            <a:ext cx="2651760" cy="365760"/>
          </a:xfrm>
          <a:prstGeom prst="rect">
            <a:avLst/>
          </a:prstGeom>
          <a:noFill/>
          <a:ln/>
        </p:spPr>
        <p:txBody>
          <a:bodyPr wrap="square" lIns="635" tIns="635" rIns="635" bIns="635" rtlCol="0" anchor="ctr"/>
          <a:lstStyle/>
          <a:p>
            <a:pPr algn="ctr" indent="0" marL="0">
              <a:buNone/>
            </a:pPr>
            <a:r>
              <a:rPr lang="en-US" sz="1200" b="1" dirty="0">
                <a:solidFill>
                  <a:schemeClr val="bg1"/>
                </a:solidFill>
                <a:latin typeface="Calibri" pitchFamily="34" charset="0"/>
                <a:ea typeface="Calibri" pitchFamily="34" charset="-122"/>
                <a:cs typeface="Calibri" pitchFamily="34" charset="-120"/>
              </a:rPr>
              <a:t>AI-GENERATED (teacher demo)</a:t>
            </a:r>
            <a:endParaRPr lang="en-US" sz="1200" dirty="0"/>
          </a:p>
        </p:txBody>
      </p:sp>
      <p:sp>
        <p:nvSpPr>
          <p:cNvPr id="16" name="Shape 11"/>
          <p:cNvSpPr/>
          <p:nvPr/>
        </p:nvSpPr>
        <p:spPr>
          <a:xfrm>
            <a:off x="6035040" y="1325880"/>
            <a:ext cx="2651760" cy="1828800"/>
          </a:xfrm>
          <a:prstGeom prst="roundRect">
            <a:avLst>
              <a:gd name="adj" fmla="val 6000"/>
            </a:avLst>
          </a:prstGeom>
          <a:solidFill>
            <a:srgbClr val="FBFAFC"/>
          </a:solidFill>
          <a:ln w="19050">
            <a:solidFill>
              <a:srgbClr val="8E8A96"/>
            </a:solidFill>
            <a:prstDash val="dash"/>
          </a:ln>
        </p:spPr>
      </p:sp>
      <p:sp>
        <p:nvSpPr>
          <p:cNvPr id="17" name="Shape 12"/>
          <p:cNvSpPr/>
          <p:nvPr/>
        </p:nvSpPr>
        <p:spPr>
          <a:xfrm>
            <a:off x="7040880" y="1554480"/>
            <a:ext cx="640080" cy="640080"/>
          </a:xfrm>
          <a:prstGeom prst="ellipse">
            <a:avLst/>
          </a:prstGeom>
          <a:solidFill>
            <a:schemeClr val="bg2"/>
          </a:solidFill>
          <a:ln/>
        </p:spPr>
      </p:sp>
      <p:pic>
        <p:nvPicPr>
          <p:cNvPr id="18" name="Image 2" descr="/home/claude/kit/icon_image.png">    </p:cNvPr>
          <p:cNvPicPr>
            <a:picLocks noChangeAspect="1"/>
          </p:cNvPicPr>
          <p:nvPr/>
        </p:nvPicPr>
        <p:blipFill>
          <a:blip r:embed="rId3"/>
          <a:stretch>
            <a:fillRect/>
          </a:stretch>
        </p:blipFill>
        <p:spPr>
          <a:xfrm>
            <a:off x="7181698" y="1695298"/>
            <a:ext cx="358445" cy="358445"/>
          </a:xfrm>
          <a:prstGeom prst="rect">
            <a:avLst/>
          </a:prstGeom>
        </p:spPr>
      </p:pic>
      <p:sp>
        <p:nvSpPr>
          <p:cNvPr id="19" name="Text 13"/>
          <p:cNvSpPr txBox="1"/>
          <p:nvPr/>
        </p:nvSpPr>
        <p:spPr>
          <a:xfrm>
            <a:off x="6172200" y="2286000"/>
            <a:ext cx="2377440" cy="777240"/>
          </a:xfrm>
          <a:prstGeom prst="rect">
            <a:avLst/>
          </a:prstGeom>
          <a:noFill/>
          <a:ln/>
        </p:spPr>
        <p:txBody>
          <a:bodyPr wrap="square" lIns="635" tIns="635" rIns="635" bIns="635" rtlCol="0" anchor="t"/>
          <a:lstStyle/>
          <a:p>
            <a:pPr algn="ctr" indent="0" marL="0">
              <a:buNone/>
            </a:pPr>
            <a:r>
              <a:rPr lang="en-US" sz="1200" i="1" dirty="0">
                <a:solidFill>
                  <a:schemeClr val="accent4"/>
                </a:solidFill>
                <a:latin typeface="Calibri" pitchFamily="34" charset="0"/>
                <a:ea typeface="Calibri" pitchFamily="34" charset="-122"/>
                <a:cs typeface="Calibri" pitchFamily="34" charset="-120"/>
              </a:rPr>
              <a:t>AI-generated version 3: paste here</a:t>
            </a:r>
            <a:endParaRPr lang="en-US" sz="1200" dirty="0"/>
          </a:p>
        </p:txBody>
      </p:sp>
      <p:sp>
        <p:nvSpPr>
          <p:cNvPr id="20" name="Shape 14"/>
          <p:cNvSpPr/>
          <p:nvPr/>
        </p:nvSpPr>
        <p:spPr>
          <a:xfrm>
            <a:off x="6035040" y="3200400"/>
            <a:ext cx="2651760" cy="365760"/>
          </a:xfrm>
          <a:prstGeom prst="roundRect">
            <a:avLst>
              <a:gd name="adj" fmla="val 30000"/>
            </a:avLst>
          </a:prstGeom>
          <a:solidFill>
            <a:schemeClr val="accent3"/>
          </a:solidFill>
          <a:ln/>
        </p:spPr>
      </p:sp>
      <p:sp>
        <p:nvSpPr>
          <p:cNvPr id="21" name="Text 15"/>
          <p:cNvSpPr txBox="1"/>
          <p:nvPr/>
        </p:nvSpPr>
        <p:spPr>
          <a:xfrm>
            <a:off x="6035040" y="3200400"/>
            <a:ext cx="2651760" cy="365760"/>
          </a:xfrm>
          <a:prstGeom prst="rect">
            <a:avLst/>
          </a:prstGeom>
          <a:noFill/>
          <a:ln/>
        </p:spPr>
        <p:txBody>
          <a:bodyPr wrap="square" lIns="635" tIns="635" rIns="635" bIns="635" rtlCol="0" anchor="ctr"/>
          <a:lstStyle/>
          <a:p>
            <a:pPr algn="ctr" indent="0" marL="0">
              <a:buNone/>
            </a:pPr>
            <a:r>
              <a:rPr lang="en-US" sz="1200" b="1" dirty="0">
                <a:solidFill>
                  <a:schemeClr val="bg1"/>
                </a:solidFill>
                <a:latin typeface="Calibri" pitchFamily="34" charset="0"/>
                <a:ea typeface="Calibri" pitchFamily="34" charset="-122"/>
                <a:cs typeface="Calibri" pitchFamily="34" charset="-120"/>
              </a:rPr>
              <a:t>AI-GENERATED (teacher demo)</a:t>
            </a:r>
            <a:endParaRPr lang="en-US" sz="1200" dirty="0"/>
          </a:p>
        </p:txBody>
      </p:sp>
      <p:sp>
        <p:nvSpPr>
          <p:cNvPr id="22" name="Shape 16"/>
          <p:cNvSpPr/>
          <p:nvPr/>
        </p:nvSpPr>
        <p:spPr>
          <a:xfrm>
            <a:off x="457200" y="3749040"/>
            <a:ext cx="8229600" cy="685800"/>
          </a:xfrm>
          <a:prstGeom prst="roundRect">
            <a:avLst>
              <a:gd name="adj" fmla="val 16000"/>
            </a:avLst>
          </a:prstGeom>
          <a:solidFill>
            <a:schemeClr val="accent2"/>
          </a:solidFill>
          <a:ln/>
        </p:spPr>
      </p:sp>
      <p:sp>
        <p:nvSpPr>
          <p:cNvPr id="23" name="Shape 17"/>
          <p:cNvSpPr/>
          <p:nvPr/>
        </p:nvSpPr>
        <p:spPr>
          <a:xfrm>
            <a:off x="566928" y="3840480"/>
            <a:ext cx="502920" cy="502920"/>
          </a:xfrm>
          <a:prstGeom prst="ellipse">
            <a:avLst/>
          </a:prstGeom>
          <a:solidFill>
            <a:schemeClr val="bg1"/>
          </a:solidFill>
          <a:ln/>
        </p:spPr>
      </p:sp>
      <p:pic>
        <p:nvPicPr>
          <p:cNvPr id="24" name="Image 3" descr="/home/claude/kit/icon_palette.png">    </p:cNvPr>
          <p:cNvPicPr>
            <a:picLocks noChangeAspect="1"/>
          </p:cNvPicPr>
          <p:nvPr/>
        </p:nvPicPr>
        <p:blipFill>
          <a:blip r:embed="rId4"/>
          <a:stretch>
            <a:fillRect/>
          </a:stretch>
        </p:blipFill>
        <p:spPr>
          <a:xfrm>
            <a:off x="667512" y="3941064"/>
            <a:ext cx="301752" cy="301752"/>
          </a:xfrm>
          <a:prstGeom prst="rect">
            <a:avLst/>
          </a:prstGeom>
        </p:spPr>
      </p:pic>
      <p:sp>
        <p:nvSpPr>
          <p:cNvPr id="25" name="Text 18"/>
          <p:cNvSpPr txBox="1"/>
          <p:nvPr/>
        </p:nvSpPr>
        <p:spPr>
          <a:xfrm>
            <a:off x="1188720" y="3749040"/>
            <a:ext cx="7360920" cy="685800"/>
          </a:xfrm>
          <a:prstGeom prst="rect">
            <a:avLst/>
          </a:prstGeom>
          <a:noFill/>
          <a:ln/>
        </p:spPr>
        <p:txBody>
          <a:bodyPr wrap="square" lIns="635" tIns="635" rIns="635" bIns="635" rtlCol="0" anchor="ctr"/>
          <a:lstStyle/>
          <a:p>
            <a:pPr indent="0" marL="0">
              <a:buNone/>
            </a:pPr>
            <a:r>
              <a:rPr lang="en-US" sz="1800" dirty="0">
                <a:solidFill>
                  <a:schemeClr val="bg1"/>
                </a:solidFill>
                <a:latin typeface="Calibri" pitchFamily="34" charset="0"/>
                <a:ea typeface="Calibri" pitchFamily="34" charset="-122"/>
                <a:cs typeface="Calibri" pitchFamily="34" charset="-120"/>
              </a:rPr>
              <a:t>When we changed ___, the picture ___.</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The simple AI scale</a:t>
            </a:r>
            <a:endParaRPr lang="en-US" sz="3000" dirty="0"/>
          </a:p>
        </p:txBody>
      </p:sp>
      <p:sp>
        <p:nvSpPr>
          <p:cNvPr id="4" name="Shape 1"/>
          <p:cNvSpPr/>
          <p:nvPr/>
        </p:nvSpPr>
        <p:spPr>
          <a:xfrm>
            <a:off x="457200" y="1325880"/>
            <a:ext cx="2621280" cy="1737360"/>
          </a:xfrm>
          <a:prstGeom prst="roundRect">
            <a:avLst>
              <a:gd name="adj" fmla="val 6316"/>
            </a:avLst>
          </a:prstGeom>
          <a:solidFill>
            <a:schemeClr val="bg2"/>
          </a:solidFill>
          <a:ln/>
        </p:spPr>
      </p:sp>
      <p:sp>
        <p:nvSpPr>
          <p:cNvPr id="5" name="Shape 2"/>
          <p:cNvSpPr/>
          <p:nvPr/>
        </p:nvSpPr>
        <p:spPr>
          <a:xfrm>
            <a:off x="594360" y="1463040"/>
            <a:ext cx="548640" cy="548640"/>
          </a:xfrm>
          <a:prstGeom prst="ellipse">
            <a:avLst/>
          </a:prstGeom>
          <a:solidFill>
            <a:schemeClr val="bg1"/>
          </a:solidFill>
          <a:ln/>
        </p:spPr>
      </p:sp>
      <p:pic>
        <p:nvPicPr>
          <p:cNvPr id="6" name="Image 0" descr="/home/claude/kit/icon_ban.png">    </p:cNvPr>
          <p:cNvPicPr>
            <a:picLocks noChangeAspect="1"/>
          </p:cNvPicPr>
          <p:nvPr/>
        </p:nvPicPr>
        <p:blipFill>
          <a:blip r:embed="rId1"/>
          <a:stretch>
            <a:fillRect/>
          </a:stretch>
        </p:blipFill>
        <p:spPr>
          <a:xfrm>
            <a:off x="704088" y="1572768"/>
            <a:ext cx="329184" cy="329184"/>
          </a:xfrm>
          <a:prstGeom prst="rect">
            <a:avLst/>
          </a:prstGeom>
        </p:spPr>
      </p:pic>
      <p:sp>
        <p:nvSpPr>
          <p:cNvPr id="7" name="Text 3"/>
          <p:cNvSpPr txBox="1"/>
          <p:nvPr/>
        </p:nvSpPr>
        <p:spPr>
          <a:xfrm>
            <a:off x="1280160" y="1435608"/>
            <a:ext cx="168859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NO AI</a:t>
            </a:r>
            <a:endParaRPr lang="en-US" sz="1800" dirty="0"/>
          </a:p>
        </p:txBody>
      </p:sp>
      <p:sp>
        <p:nvSpPr>
          <p:cNvPr id="8" name="Text 4"/>
          <p:cNvSpPr txBox="1"/>
          <p:nvPr/>
        </p:nvSpPr>
        <p:spPr>
          <a:xfrm>
            <a:off x="594360" y="2103120"/>
            <a:ext cx="2346960" cy="91440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Do it all yourself. No AI at any stage.</a:t>
            </a:r>
            <a:endParaRPr lang="en-US" sz="1400" dirty="0"/>
          </a:p>
        </p:txBody>
      </p:sp>
      <p:sp>
        <p:nvSpPr>
          <p:cNvPr id="9" name="Shape 5"/>
          <p:cNvSpPr/>
          <p:nvPr/>
        </p:nvSpPr>
        <p:spPr>
          <a:xfrm>
            <a:off x="3261360" y="1325880"/>
            <a:ext cx="2621280" cy="1737360"/>
          </a:xfrm>
          <a:prstGeom prst="roundRect">
            <a:avLst>
              <a:gd name="adj" fmla="val 6316"/>
            </a:avLst>
          </a:prstGeom>
          <a:solidFill>
            <a:srgbClr val="EEE9F7"/>
          </a:solidFill>
          <a:ln/>
        </p:spPr>
      </p:sp>
      <p:sp>
        <p:nvSpPr>
          <p:cNvPr id="10" name="Shape 6"/>
          <p:cNvSpPr/>
          <p:nvPr/>
        </p:nvSpPr>
        <p:spPr>
          <a:xfrm>
            <a:off x="3398520" y="1463040"/>
            <a:ext cx="548640" cy="548640"/>
          </a:xfrm>
          <a:prstGeom prst="ellipse">
            <a:avLst/>
          </a:prstGeom>
          <a:solidFill>
            <a:schemeClr val="bg1"/>
          </a:solidFill>
          <a:ln/>
        </p:spPr>
      </p:sp>
      <p:pic>
        <p:nvPicPr>
          <p:cNvPr id="11" name="Image 1" descr="/home/claude/kit/icon_hands.png">    </p:cNvPr>
          <p:cNvPicPr>
            <a:picLocks noChangeAspect="1"/>
          </p:cNvPicPr>
          <p:nvPr/>
        </p:nvPicPr>
        <p:blipFill>
          <a:blip r:embed="rId2"/>
          <a:stretch>
            <a:fillRect/>
          </a:stretch>
        </p:blipFill>
        <p:spPr>
          <a:xfrm>
            <a:off x="3508248" y="1572768"/>
            <a:ext cx="329184" cy="329184"/>
          </a:xfrm>
          <a:prstGeom prst="rect">
            <a:avLst/>
          </a:prstGeom>
        </p:spPr>
      </p:pic>
      <p:sp>
        <p:nvSpPr>
          <p:cNvPr id="12" name="Text 7"/>
          <p:cNvSpPr txBox="1"/>
          <p:nvPr/>
        </p:nvSpPr>
        <p:spPr>
          <a:xfrm>
            <a:off x="4084320" y="1435608"/>
            <a:ext cx="168859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AI HELPER</a:t>
            </a:r>
            <a:endParaRPr lang="en-US" sz="1800" dirty="0"/>
          </a:p>
        </p:txBody>
      </p:sp>
      <p:sp>
        <p:nvSpPr>
          <p:cNvPr id="13" name="Text 8"/>
          <p:cNvSpPr txBox="1"/>
          <p:nvPr/>
        </p:nvSpPr>
        <p:spPr>
          <a:xfrm>
            <a:off x="3398520" y="2103120"/>
            <a:ext cx="2346960" cy="91440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AI can help with ideas or checking. The work is yours, and you say how AI helped.</a:t>
            </a:r>
            <a:endParaRPr lang="en-US" sz="1400" dirty="0"/>
          </a:p>
        </p:txBody>
      </p:sp>
      <p:sp>
        <p:nvSpPr>
          <p:cNvPr id="14" name="Shape 9"/>
          <p:cNvSpPr/>
          <p:nvPr/>
        </p:nvSpPr>
        <p:spPr>
          <a:xfrm>
            <a:off x="6065520" y="1325880"/>
            <a:ext cx="2621280" cy="1737360"/>
          </a:xfrm>
          <a:prstGeom prst="roundRect">
            <a:avLst>
              <a:gd name="adj" fmla="val 6316"/>
            </a:avLst>
          </a:prstGeom>
          <a:solidFill>
            <a:srgbClr val="FCE4F2"/>
          </a:solidFill>
          <a:ln/>
        </p:spPr>
      </p:sp>
      <p:sp>
        <p:nvSpPr>
          <p:cNvPr id="15" name="Shape 10"/>
          <p:cNvSpPr/>
          <p:nvPr/>
        </p:nvSpPr>
        <p:spPr>
          <a:xfrm>
            <a:off x="6202680" y="1463040"/>
            <a:ext cx="548640" cy="548640"/>
          </a:xfrm>
          <a:prstGeom prst="ellipse">
            <a:avLst/>
          </a:prstGeom>
          <a:solidFill>
            <a:schemeClr val="bg1"/>
          </a:solidFill>
          <a:ln/>
        </p:spPr>
      </p:sp>
      <p:pic>
        <p:nvPicPr>
          <p:cNvPr id="16" name="Image 2" descr="/home/claude/kit/icon_unlock.png">    </p:cNvPr>
          <p:cNvPicPr>
            <a:picLocks noChangeAspect="1"/>
          </p:cNvPicPr>
          <p:nvPr/>
        </p:nvPicPr>
        <p:blipFill>
          <a:blip r:embed="rId3"/>
          <a:stretch>
            <a:fillRect/>
          </a:stretch>
        </p:blipFill>
        <p:spPr>
          <a:xfrm>
            <a:off x="6312408" y="1572768"/>
            <a:ext cx="329184" cy="329184"/>
          </a:xfrm>
          <a:prstGeom prst="rect">
            <a:avLst/>
          </a:prstGeom>
        </p:spPr>
      </p:pic>
      <p:sp>
        <p:nvSpPr>
          <p:cNvPr id="17" name="Text 11"/>
          <p:cNvSpPr txBox="1"/>
          <p:nvPr/>
        </p:nvSpPr>
        <p:spPr>
          <a:xfrm>
            <a:off x="6888480" y="1435608"/>
            <a:ext cx="168859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AI ALLOWED</a:t>
            </a:r>
            <a:endParaRPr lang="en-US" sz="1800" dirty="0"/>
          </a:p>
        </p:txBody>
      </p:sp>
      <p:sp>
        <p:nvSpPr>
          <p:cNvPr id="18" name="Text 12"/>
          <p:cNvSpPr txBox="1"/>
          <p:nvPr/>
        </p:nvSpPr>
        <p:spPr>
          <a:xfrm>
            <a:off x="6202680" y="2103120"/>
            <a:ext cx="2346960" cy="91440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AI can make part of it. You check it, change it and credit it.</a:t>
            </a:r>
            <a:endParaRPr lang="en-US" sz="1400" dirty="0"/>
          </a:p>
        </p:txBody>
      </p:sp>
      <p:sp>
        <p:nvSpPr>
          <p:cNvPr id="19" name="Shape 13"/>
          <p:cNvSpPr/>
          <p:nvPr/>
        </p:nvSpPr>
        <p:spPr>
          <a:xfrm>
            <a:off x="457200" y="3246120"/>
            <a:ext cx="8229600" cy="685800"/>
          </a:xfrm>
          <a:prstGeom prst="roundRect">
            <a:avLst>
              <a:gd name="adj" fmla="val 16000"/>
            </a:avLst>
          </a:prstGeom>
          <a:solidFill>
            <a:schemeClr val="tx2"/>
          </a:solidFill>
          <a:ln/>
        </p:spPr>
      </p:sp>
      <p:sp>
        <p:nvSpPr>
          <p:cNvPr id="20" name="Shape 14"/>
          <p:cNvSpPr/>
          <p:nvPr/>
        </p:nvSpPr>
        <p:spPr>
          <a:xfrm>
            <a:off x="566928" y="3337560"/>
            <a:ext cx="502920" cy="502920"/>
          </a:xfrm>
          <a:prstGeom prst="ellipse">
            <a:avLst/>
          </a:prstGeom>
          <a:solidFill>
            <a:schemeClr val="bg1"/>
          </a:solidFill>
          <a:ln/>
        </p:spPr>
      </p:sp>
      <p:pic>
        <p:nvPicPr>
          <p:cNvPr id="21" name="Image 3" descr="/home/claude/kit/icon_gradcap.png">    </p:cNvPr>
          <p:cNvPicPr>
            <a:picLocks noChangeAspect="1"/>
          </p:cNvPicPr>
          <p:nvPr/>
        </p:nvPicPr>
        <p:blipFill>
          <a:blip r:embed="rId4"/>
          <a:stretch>
            <a:fillRect/>
          </a:stretch>
        </p:blipFill>
        <p:spPr>
          <a:xfrm>
            <a:off x="667512" y="3438144"/>
            <a:ext cx="301752" cy="301752"/>
          </a:xfrm>
          <a:prstGeom prst="rect">
            <a:avLst/>
          </a:prstGeom>
        </p:spPr>
      </p:pic>
      <p:sp>
        <p:nvSpPr>
          <p:cNvPr id="22" name="Text 15"/>
          <p:cNvSpPr txBox="1"/>
          <p:nvPr/>
        </p:nvSpPr>
        <p:spPr>
          <a:xfrm>
            <a:off x="1188720" y="3246120"/>
            <a:ext cx="7360920" cy="685800"/>
          </a:xfrm>
          <a:prstGeom prst="rect">
            <a:avLst/>
          </a:prstGeom>
          <a:noFill/>
          <a:ln/>
        </p:spPr>
        <p:txBody>
          <a:bodyPr wrap="square" lIns="635" tIns="635" rIns="635" bIns="635" rtlCol="0" anchor="ctr"/>
          <a:lstStyle/>
          <a:p>
            <a:pPr indent="0" marL="0">
              <a:buNone/>
            </a:pPr>
            <a:r>
              <a:rPr lang="en-US" sz="1600" dirty="0">
                <a:solidFill>
                  <a:schemeClr val="bg1"/>
                </a:solidFill>
                <a:latin typeface="Calibri" pitchFamily="34" charset="0"/>
                <a:ea typeface="Calibri" pitchFamily="34" charset="-122"/>
                <a:cs typeface="Calibri" pitchFamily="34" charset="-120"/>
              </a:rPr>
              <a:t>In KS3 this grows into the five-level AI Assessment Scale (AIAS).</a:t>
            </a:r>
            <a:endParaRPr lang="en-US" sz="1600" dirty="0"/>
          </a:p>
        </p:txBody>
      </p:sp>
      <p:sp>
        <p:nvSpPr>
          <p:cNvPr id="23" name="Shape 16"/>
          <p:cNvSpPr/>
          <p:nvPr/>
        </p:nvSpPr>
        <p:spPr>
          <a:xfrm>
            <a:off x="457200" y="3977640"/>
            <a:ext cx="8229600" cy="685800"/>
          </a:xfrm>
          <a:prstGeom prst="roundRect">
            <a:avLst>
              <a:gd name="adj" fmla="val 16000"/>
            </a:avLst>
          </a:prstGeom>
          <a:solidFill>
            <a:srgbClr val="FCE4F2"/>
          </a:solidFill>
          <a:ln/>
        </p:spPr>
      </p:sp>
      <p:sp>
        <p:nvSpPr>
          <p:cNvPr id="24" name="Shape 17"/>
          <p:cNvSpPr/>
          <p:nvPr/>
        </p:nvSpPr>
        <p:spPr>
          <a:xfrm>
            <a:off x="566928" y="4069080"/>
            <a:ext cx="502920" cy="502920"/>
          </a:xfrm>
          <a:prstGeom prst="ellipse">
            <a:avLst/>
          </a:prstGeom>
          <a:solidFill>
            <a:schemeClr val="bg1"/>
          </a:solidFill>
          <a:ln/>
        </p:spPr>
      </p:sp>
      <p:pic>
        <p:nvPicPr>
          <p:cNvPr id="25" name="Image 4" descr="/home/claude/kit/icon_usershield.png">    </p:cNvPr>
          <p:cNvPicPr>
            <a:picLocks noChangeAspect="1"/>
          </p:cNvPicPr>
          <p:nvPr/>
        </p:nvPicPr>
        <p:blipFill>
          <a:blip r:embed="rId5"/>
          <a:stretch>
            <a:fillRect/>
          </a:stretch>
        </p:blipFill>
        <p:spPr>
          <a:xfrm>
            <a:off x="667512" y="4169664"/>
            <a:ext cx="301752" cy="301752"/>
          </a:xfrm>
          <a:prstGeom prst="rect">
            <a:avLst/>
          </a:prstGeom>
        </p:spPr>
      </p:pic>
      <p:sp>
        <p:nvSpPr>
          <p:cNvPr id="26" name="Text 18"/>
          <p:cNvSpPr txBox="1"/>
          <p:nvPr/>
        </p:nvSpPr>
        <p:spPr>
          <a:xfrm>
            <a:off x="1188720" y="3977640"/>
            <a:ext cx="7360920" cy="685800"/>
          </a:xfrm>
          <a:prstGeom prst="rect">
            <a:avLst/>
          </a:prstGeom>
          <a:noFill/>
          <a:ln/>
        </p:spPr>
        <p:txBody>
          <a:bodyPr wrap="square" lIns="635" tIns="635" rIns="635" bIns="635" rtlCol="0" anchor="ctr"/>
          <a:lstStyle/>
          <a:p>
            <a:pPr indent="0" marL="0">
              <a:buNone/>
            </a:pPr>
            <a:r>
              <a:rPr lang="en-US" sz="1500" dirty="0">
                <a:solidFill>
                  <a:schemeClr val="tx1"/>
                </a:solidFill>
                <a:latin typeface="Calibri" pitchFamily="34" charset="0"/>
                <a:ea typeface="Calibri" pitchFamily="34" charset="-122"/>
                <a:cs typeface="Calibri" pitchFamily="34" charset="-120"/>
              </a:rPr>
              <a:t>Many AI tools are 13+. In primary, a grown-up uses the tool with you.</a:t>
            </a:r>
            <a:endParaRPr lang="en-US" sz="15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Sort it: which level?</a:t>
            </a:r>
            <a:endParaRPr lang="en-US" sz="3000" dirty="0"/>
          </a:p>
        </p:txBody>
      </p:sp>
      <p:sp>
        <p:nvSpPr>
          <p:cNvPr id="4" name="Shape 1"/>
          <p:cNvSpPr/>
          <p:nvPr/>
        </p:nvSpPr>
        <p:spPr>
          <a:xfrm>
            <a:off x="457200" y="1371600"/>
            <a:ext cx="1954530" cy="777240"/>
          </a:xfrm>
          <a:prstGeom prst="roundRect">
            <a:avLst>
              <a:gd name="adj" fmla="val 14118"/>
            </a:avLst>
          </a:prstGeom>
          <a:solidFill>
            <a:schemeClr val="bg2"/>
          </a:solidFill>
          <a:ln/>
        </p:spPr>
      </p:sp>
      <p:sp>
        <p:nvSpPr>
          <p:cNvPr id="5" name="Shape 2"/>
          <p:cNvSpPr/>
          <p:nvPr/>
        </p:nvSpPr>
        <p:spPr>
          <a:xfrm>
            <a:off x="594360" y="1508760"/>
            <a:ext cx="457200" cy="457200"/>
          </a:xfrm>
          <a:prstGeom prst="ellipse">
            <a:avLst/>
          </a:prstGeom>
          <a:solidFill>
            <a:schemeClr val="bg1"/>
          </a:solidFill>
          <a:ln/>
        </p:spPr>
      </p:sp>
      <p:pic>
        <p:nvPicPr>
          <p:cNvPr id="6" name="Image 0" descr="/home/claude/kit/icon_trophy.png">    </p:cNvPr>
          <p:cNvPicPr>
            <a:picLocks noChangeAspect="1"/>
          </p:cNvPicPr>
          <p:nvPr/>
        </p:nvPicPr>
        <p:blipFill>
          <a:blip r:embed="rId1"/>
          <a:stretch>
            <a:fillRect/>
          </a:stretch>
        </p:blipFill>
        <p:spPr>
          <a:xfrm>
            <a:off x="685800" y="1600200"/>
            <a:ext cx="274320" cy="274320"/>
          </a:xfrm>
          <a:prstGeom prst="rect">
            <a:avLst/>
          </a:prstGeom>
        </p:spPr>
      </p:pic>
      <p:sp>
        <p:nvSpPr>
          <p:cNvPr id="7" name="Text 3"/>
          <p:cNvSpPr txBox="1"/>
          <p:nvPr/>
        </p:nvSpPr>
        <p:spPr>
          <a:xfrm>
            <a:off x="1188720" y="1481328"/>
            <a:ext cx="1113282" cy="457200"/>
          </a:xfrm>
          <a:prstGeom prst="rect">
            <a:avLst/>
          </a:prstGeom>
          <a:noFill/>
          <a:ln/>
        </p:spPr>
        <p:txBody>
          <a:bodyPr wrap="square" lIns="635" tIns="635" rIns="635" bIns="635" rtlCol="0" anchor="ctr"/>
          <a:lstStyle/>
          <a:p>
            <a:pPr indent="0" marL="0">
              <a:buNone/>
            </a:pPr>
            <a:r>
              <a:rPr lang="en-US" sz="1300" b="1" dirty="0">
                <a:solidFill>
                  <a:schemeClr val="tx2"/>
                </a:solidFill>
                <a:latin typeface="Arial" pitchFamily="34" charset="0"/>
                <a:ea typeface="Arial" pitchFamily="34" charset="-122"/>
                <a:cs typeface="Arial" pitchFamily="34" charset="-120"/>
              </a:rPr>
              <a:t>1. Art competition</a:t>
            </a:r>
            <a:endParaRPr lang="en-US" sz="1300" dirty="0"/>
          </a:p>
        </p:txBody>
      </p:sp>
      <p:sp>
        <p:nvSpPr>
          <p:cNvPr id="8" name="Shape 4"/>
          <p:cNvSpPr/>
          <p:nvPr/>
        </p:nvSpPr>
        <p:spPr>
          <a:xfrm>
            <a:off x="2548890" y="1371600"/>
            <a:ext cx="1954530" cy="777240"/>
          </a:xfrm>
          <a:prstGeom prst="roundRect">
            <a:avLst>
              <a:gd name="adj" fmla="val 14118"/>
            </a:avLst>
          </a:prstGeom>
          <a:solidFill>
            <a:schemeClr val="bg2"/>
          </a:solidFill>
          <a:ln/>
        </p:spPr>
      </p:sp>
      <p:sp>
        <p:nvSpPr>
          <p:cNvPr id="9" name="Shape 5"/>
          <p:cNvSpPr/>
          <p:nvPr/>
        </p:nvSpPr>
        <p:spPr>
          <a:xfrm>
            <a:off x="2686050" y="1508760"/>
            <a:ext cx="457200" cy="457200"/>
          </a:xfrm>
          <a:prstGeom prst="ellipse">
            <a:avLst/>
          </a:prstGeom>
          <a:solidFill>
            <a:schemeClr val="bg1"/>
          </a:solidFill>
          <a:ln/>
        </p:spPr>
      </p:sp>
      <p:pic>
        <p:nvPicPr>
          <p:cNvPr id="10" name="Image 1" descr="/home/claude/kit/icon_school.png">    </p:cNvPr>
          <p:cNvPicPr>
            <a:picLocks noChangeAspect="1"/>
          </p:cNvPicPr>
          <p:nvPr/>
        </p:nvPicPr>
        <p:blipFill>
          <a:blip r:embed="rId2"/>
          <a:stretch>
            <a:fillRect/>
          </a:stretch>
        </p:blipFill>
        <p:spPr>
          <a:xfrm>
            <a:off x="2777490" y="1600200"/>
            <a:ext cx="274320" cy="274320"/>
          </a:xfrm>
          <a:prstGeom prst="rect">
            <a:avLst/>
          </a:prstGeom>
        </p:spPr>
      </p:pic>
      <p:sp>
        <p:nvSpPr>
          <p:cNvPr id="11" name="Text 6"/>
          <p:cNvSpPr txBox="1"/>
          <p:nvPr/>
        </p:nvSpPr>
        <p:spPr>
          <a:xfrm>
            <a:off x="3280410" y="1481328"/>
            <a:ext cx="1113282" cy="457200"/>
          </a:xfrm>
          <a:prstGeom prst="rect">
            <a:avLst/>
          </a:prstGeom>
          <a:noFill/>
          <a:ln/>
        </p:spPr>
        <p:txBody>
          <a:bodyPr wrap="square" lIns="635" tIns="635" rIns="635" bIns="635" rtlCol="0" anchor="ctr"/>
          <a:lstStyle/>
          <a:p>
            <a:pPr indent="0" marL="0">
              <a:buNone/>
            </a:pPr>
            <a:r>
              <a:rPr lang="en-US" sz="1300" b="1" dirty="0">
                <a:solidFill>
                  <a:schemeClr val="tx2"/>
                </a:solidFill>
                <a:latin typeface="Arial" pitchFamily="34" charset="0"/>
                <a:ea typeface="Arial" pitchFamily="34" charset="-122"/>
                <a:cs typeface="Arial" pitchFamily="34" charset="-120"/>
              </a:rPr>
              <a:t>2. Office's poster</a:t>
            </a:r>
            <a:endParaRPr lang="en-US" sz="1300" dirty="0"/>
          </a:p>
        </p:txBody>
      </p:sp>
      <p:sp>
        <p:nvSpPr>
          <p:cNvPr id="12" name="Shape 7"/>
          <p:cNvSpPr/>
          <p:nvPr/>
        </p:nvSpPr>
        <p:spPr>
          <a:xfrm>
            <a:off x="4640580" y="1371600"/>
            <a:ext cx="1954530" cy="777240"/>
          </a:xfrm>
          <a:prstGeom prst="roundRect">
            <a:avLst>
              <a:gd name="adj" fmla="val 14118"/>
            </a:avLst>
          </a:prstGeom>
          <a:solidFill>
            <a:schemeClr val="bg2"/>
          </a:solidFill>
          <a:ln/>
        </p:spPr>
      </p:sp>
      <p:sp>
        <p:nvSpPr>
          <p:cNvPr id="13" name="Shape 8"/>
          <p:cNvSpPr/>
          <p:nvPr/>
        </p:nvSpPr>
        <p:spPr>
          <a:xfrm>
            <a:off x="4777740" y="1508760"/>
            <a:ext cx="457200" cy="457200"/>
          </a:xfrm>
          <a:prstGeom prst="ellipse">
            <a:avLst/>
          </a:prstGeom>
          <a:solidFill>
            <a:schemeClr val="bg1"/>
          </a:solidFill>
          <a:ln/>
        </p:spPr>
      </p:sp>
      <p:pic>
        <p:nvPicPr>
          <p:cNvPr id="14" name="Image 2" descr="/home/claude/kit/icon_pencil.png">    </p:cNvPr>
          <p:cNvPicPr>
            <a:picLocks noChangeAspect="1"/>
          </p:cNvPicPr>
          <p:nvPr/>
        </p:nvPicPr>
        <p:blipFill>
          <a:blip r:embed="rId3"/>
          <a:stretch>
            <a:fillRect/>
          </a:stretch>
        </p:blipFill>
        <p:spPr>
          <a:xfrm>
            <a:off x="4869180" y="1600200"/>
            <a:ext cx="274320" cy="274320"/>
          </a:xfrm>
          <a:prstGeom prst="rect">
            <a:avLst/>
          </a:prstGeom>
        </p:spPr>
      </p:pic>
      <p:sp>
        <p:nvSpPr>
          <p:cNvPr id="15" name="Text 9"/>
          <p:cNvSpPr txBox="1"/>
          <p:nvPr/>
        </p:nvSpPr>
        <p:spPr>
          <a:xfrm>
            <a:off x="5372100" y="1481328"/>
            <a:ext cx="1113282" cy="457200"/>
          </a:xfrm>
          <a:prstGeom prst="rect">
            <a:avLst/>
          </a:prstGeom>
          <a:noFill/>
          <a:ln/>
        </p:spPr>
        <p:txBody>
          <a:bodyPr wrap="square" lIns="635" tIns="635" rIns="635" bIns="635" rtlCol="0" anchor="ctr"/>
          <a:lstStyle/>
          <a:p>
            <a:pPr indent="0" marL="0">
              <a:buNone/>
            </a:pPr>
            <a:r>
              <a:rPr lang="en-US" sz="1300" b="1" dirty="0">
                <a:solidFill>
                  <a:schemeClr val="tx2"/>
                </a:solidFill>
                <a:latin typeface="Arial" pitchFamily="34" charset="0"/>
                <a:ea typeface="Arial" pitchFamily="34" charset="-122"/>
                <a:cs typeface="Arial" pitchFamily="34" charset="-120"/>
              </a:rPr>
              <a:t>3. Writing assessment</a:t>
            </a:r>
            <a:endParaRPr lang="en-US" sz="1300" dirty="0"/>
          </a:p>
        </p:txBody>
      </p:sp>
      <p:sp>
        <p:nvSpPr>
          <p:cNvPr id="16" name="Shape 10"/>
          <p:cNvSpPr/>
          <p:nvPr/>
        </p:nvSpPr>
        <p:spPr>
          <a:xfrm>
            <a:off x="6732270" y="1371600"/>
            <a:ext cx="1954530" cy="777240"/>
          </a:xfrm>
          <a:prstGeom prst="roundRect">
            <a:avLst>
              <a:gd name="adj" fmla="val 14118"/>
            </a:avLst>
          </a:prstGeom>
          <a:solidFill>
            <a:schemeClr val="bg2"/>
          </a:solidFill>
          <a:ln/>
        </p:spPr>
      </p:sp>
      <p:sp>
        <p:nvSpPr>
          <p:cNvPr id="17" name="Shape 11"/>
          <p:cNvSpPr/>
          <p:nvPr/>
        </p:nvSpPr>
        <p:spPr>
          <a:xfrm>
            <a:off x="6869430" y="1508760"/>
            <a:ext cx="457200" cy="457200"/>
          </a:xfrm>
          <a:prstGeom prst="ellipse">
            <a:avLst/>
          </a:prstGeom>
          <a:solidFill>
            <a:schemeClr val="bg1"/>
          </a:solidFill>
          <a:ln/>
        </p:spPr>
      </p:sp>
      <p:pic>
        <p:nvPicPr>
          <p:cNvPr id="18" name="Image 3" descr="/home/claude/kit/icon_lightbulb.png">    </p:cNvPr>
          <p:cNvPicPr>
            <a:picLocks noChangeAspect="1"/>
          </p:cNvPicPr>
          <p:nvPr/>
        </p:nvPicPr>
        <p:blipFill>
          <a:blip r:embed="rId4"/>
          <a:stretch>
            <a:fillRect/>
          </a:stretch>
        </p:blipFill>
        <p:spPr>
          <a:xfrm>
            <a:off x="6960870" y="1600200"/>
            <a:ext cx="274320" cy="274320"/>
          </a:xfrm>
          <a:prstGeom prst="rect">
            <a:avLst/>
          </a:prstGeom>
        </p:spPr>
      </p:pic>
      <p:sp>
        <p:nvSpPr>
          <p:cNvPr id="19" name="Text 12"/>
          <p:cNvSpPr txBox="1"/>
          <p:nvPr/>
        </p:nvSpPr>
        <p:spPr>
          <a:xfrm>
            <a:off x="7463790" y="1481328"/>
            <a:ext cx="1113282" cy="457200"/>
          </a:xfrm>
          <a:prstGeom prst="rect">
            <a:avLst/>
          </a:prstGeom>
          <a:noFill/>
          <a:ln/>
        </p:spPr>
        <p:txBody>
          <a:bodyPr wrap="square" lIns="635" tIns="635" rIns="635" bIns="635" rtlCol="0" anchor="ctr"/>
          <a:lstStyle/>
          <a:p>
            <a:pPr indent="0" marL="0">
              <a:buNone/>
            </a:pPr>
            <a:r>
              <a:rPr lang="en-US" sz="1300" b="1" dirty="0">
                <a:solidFill>
                  <a:schemeClr val="tx2"/>
                </a:solidFill>
                <a:latin typeface="Arial" pitchFamily="34" charset="0"/>
                <a:ea typeface="Arial" pitchFamily="34" charset="-122"/>
                <a:cs typeface="Arial" pitchFamily="34" charset="-120"/>
              </a:rPr>
              <a:t>4. Team names</a:t>
            </a:r>
            <a:endParaRPr lang="en-US" sz="1300" dirty="0"/>
          </a:p>
        </p:txBody>
      </p:sp>
      <p:sp>
        <p:nvSpPr>
          <p:cNvPr id="20" name="Shape 13"/>
          <p:cNvSpPr/>
          <p:nvPr/>
        </p:nvSpPr>
        <p:spPr>
          <a:xfrm>
            <a:off x="457200" y="2286000"/>
            <a:ext cx="1954530" cy="777240"/>
          </a:xfrm>
          <a:prstGeom prst="roundRect">
            <a:avLst>
              <a:gd name="adj" fmla="val 14118"/>
            </a:avLst>
          </a:prstGeom>
          <a:solidFill>
            <a:schemeClr val="bg2"/>
          </a:solidFill>
          <a:ln/>
        </p:spPr>
      </p:sp>
      <p:sp>
        <p:nvSpPr>
          <p:cNvPr id="21" name="Shape 14"/>
          <p:cNvSpPr/>
          <p:nvPr/>
        </p:nvSpPr>
        <p:spPr>
          <a:xfrm>
            <a:off x="594360" y="2423160"/>
            <a:ext cx="457200" cy="457200"/>
          </a:xfrm>
          <a:prstGeom prst="ellipse">
            <a:avLst/>
          </a:prstGeom>
          <a:solidFill>
            <a:schemeClr val="bg1"/>
          </a:solidFill>
          <a:ln/>
        </p:spPr>
      </p:sp>
      <p:pic>
        <p:nvPicPr>
          <p:cNvPr id="22" name="Image 4" descr="/home/claude/kit/icon_artist.png">    </p:cNvPr>
          <p:cNvPicPr>
            <a:picLocks noChangeAspect="1"/>
          </p:cNvPicPr>
          <p:nvPr/>
        </p:nvPicPr>
        <p:blipFill>
          <a:blip r:embed="rId5"/>
          <a:stretch>
            <a:fillRect/>
          </a:stretch>
        </p:blipFill>
        <p:spPr>
          <a:xfrm>
            <a:off x="685800" y="2514600"/>
            <a:ext cx="274320" cy="274320"/>
          </a:xfrm>
          <a:prstGeom prst="rect">
            <a:avLst/>
          </a:prstGeom>
        </p:spPr>
      </p:pic>
      <p:sp>
        <p:nvSpPr>
          <p:cNvPr id="23" name="Text 15"/>
          <p:cNvSpPr txBox="1"/>
          <p:nvPr/>
        </p:nvSpPr>
        <p:spPr>
          <a:xfrm>
            <a:off x="1188720" y="2395728"/>
            <a:ext cx="1113282" cy="457200"/>
          </a:xfrm>
          <a:prstGeom prst="rect">
            <a:avLst/>
          </a:prstGeom>
          <a:noFill/>
          <a:ln/>
        </p:spPr>
        <p:txBody>
          <a:bodyPr wrap="square" lIns="635" tIns="635" rIns="635" bIns="635" rtlCol="0" anchor="ctr"/>
          <a:lstStyle/>
          <a:p>
            <a:pPr indent="0" marL="0">
              <a:buNone/>
            </a:pPr>
            <a:r>
              <a:rPr lang="en-US" sz="1300" b="1" dirty="0">
                <a:solidFill>
                  <a:schemeClr val="tx2"/>
                </a:solidFill>
                <a:latin typeface="Arial" pitchFamily="34" charset="0"/>
                <a:ea typeface="Arial" pitchFamily="34" charset="-122"/>
                <a:cs typeface="Arial" pitchFamily="34" charset="-120"/>
              </a:rPr>
              <a:t>5. "In the style of"</a:t>
            </a:r>
            <a:endParaRPr lang="en-US" sz="1300" dirty="0"/>
          </a:p>
        </p:txBody>
      </p:sp>
      <p:sp>
        <p:nvSpPr>
          <p:cNvPr id="24" name="Shape 16"/>
          <p:cNvSpPr/>
          <p:nvPr/>
        </p:nvSpPr>
        <p:spPr>
          <a:xfrm>
            <a:off x="2548890" y="2286000"/>
            <a:ext cx="1954530" cy="777240"/>
          </a:xfrm>
          <a:prstGeom prst="roundRect">
            <a:avLst>
              <a:gd name="adj" fmla="val 14118"/>
            </a:avLst>
          </a:prstGeom>
          <a:solidFill>
            <a:schemeClr val="bg2"/>
          </a:solidFill>
          <a:ln/>
        </p:spPr>
      </p:sp>
      <p:sp>
        <p:nvSpPr>
          <p:cNvPr id="25" name="Shape 17"/>
          <p:cNvSpPr/>
          <p:nvPr/>
        </p:nvSpPr>
        <p:spPr>
          <a:xfrm>
            <a:off x="2686050" y="2423160"/>
            <a:ext cx="457200" cy="457200"/>
          </a:xfrm>
          <a:prstGeom prst="ellipse">
            <a:avLst/>
          </a:prstGeom>
          <a:solidFill>
            <a:schemeClr val="bg1"/>
          </a:solidFill>
          <a:ln/>
        </p:spPr>
      </p:sp>
      <p:pic>
        <p:nvPicPr>
          <p:cNvPr id="26" name="Image 5" descr="/home/claude/kit/icon_camera.png">    </p:cNvPr>
          <p:cNvPicPr>
            <a:picLocks noChangeAspect="1"/>
          </p:cNvPicPr>
          <p:nvPr/>
        </p:nvPicPr>
        <p:blipFill>
          <a:blip r:embed="rId6"/>
          <a:stretch>
            <a:fillRect/>
          </a:stretch>
        </p:blipFill>
        <p:spPr>
          <a:xfrm>
            <a:off x="2777490" y="2514600"/>
            <a:ext cx="274320" cy="274320"/>
          </a:xfrm>
          <a:prstGeom prst="rect">
            <a:avLst/>
          </a:prstGeom>
        </p:spPr>
      </p:pic>
      <p:sp>
        <p:nvSpPr>
          <p:cNvPr id="27" name="Text 18"/>
          <p:cNvSpPr txBox="1"/>
          <p:nvPr/>
        </p:nvSpPr>
        <p:spPr>
          <a:xfrm>
            <a:off x="3280410" y="2395728"/>
            <a:ext cx="1113282" cy="457200"/>
          </a:xfrm>
          <a:prstGeom prst="rect">
            <a:avLst/>
          </a:prstGeom>
          <a:noFill/>
          <a:ln/>
        </p:spPr>
        <p:txBody>
          <a:bodyPr wrap="square" lIns="635" tIns="635" rIns="635" bIns="635" rtlCol="0" anchor="ctr"/>
          <a:lstStyle/>
          <a:p>
            <a:pPr indent="0" marL="0">
              <a:buNone/>
            </a:pPr>
            <a:r>
              <a:rPr lang="en-US" sz="1300" b="1" dirty="0">
                <a:solidFill>
                  <a:schemeClr val="tx2"/>
                </a:solidFill>
                <a:latin typeface="Arial" pitchFamily="34" charset="0"/>
                <a:ea typeface="Arial" pitchFamily="34" charset="-122"/>
                <a:cs typeface="Arial" pitchFamily="34" charset="-120"/>
              </a:rPr>
              <a:t>6. A friend's photo</a:t>
            </a:r>
            <a:endParaRPr lang="en-US" sz="1300" dirty="0"/>
          </a:p>
        </p:txBody>
      </p:sp>
      <p:sp>
        <p:nvSpPr>
          <p:cNvPr id="28" name="Shape 19"/>
          <p:cNvSpPr/>
          <p:nvPr/>
        </p:nvSpPr>
        <p:spPr>
          <a:xfrm>
            <a:off x="4640580" y="2286000"/>
            <a:ext cx="1954530" cy="777240"/>
          </a:xfrm>
          <a:prstGeom prst="roundRect">
            <a:avLst>
              <a:gd name="adj" fmla="val 14118"/>
            </a:avLst>
          </a:prstGeom>
          <a:solidFill>
            <a:schemeClr val="bg2"/>
          </a:solidFill>
          <a:ln/>
        </p:spPr>
      </p:sp>
      <p:sp>
        <p:nvSpPr>
          <p:cNvPr id="29" name="Shape 20"/>
          <p:cNvSpPr/>
          <p:nvPr/>
        </p:nvSpPr>
        <p:spPr>
          <a:xfrm>
            <a:off x="4777740" y="2423160"/>
            <a:ext cx="457200" cy="457200"/>
          </a:xfrm>
          <a:prstGeom prst="ellipse">
            <a:avLst/>
          </a:prstGeom>
          <a:solidFill>
            <a:schemeClr val="bg1"/>
          </a:solidFill>
          <a:ln/>
        </p:spPr>
      </p:sp>
      <p:pic>
        <p:nvPicPr>
          <p:cNvPr id="30" name="Image 6" descr="/home/claude/kit/icon_gradcap.png">    </p:cNvPr>
          <p:cNvPicPr>
            <a:picLocks noChangeAspect="1"/>
          </p:cNvPicPr>
          <p:nvPr/>
        </p:nvPicPr>
        <p:blipFill>
          <a:blip r:embed="rId7"/>
          <a:stretch>
            <a:fillRect/>
          </a:stretch>
        </p:blipFill>
        <p:spPr>
          <a:xfrm>
            <a:off x="4869180" y="2514600"/>
            <a:ext cx="274320" cy="274320"/>
          </a:xfrm>
          <a:prstGeom prst="rect">
            <a:avLst/>
          </a:prstGeom>
        </p:spPr>
      </p:pic>
      <p:sp>
        <p:nvSpPr>
          <p:cNvPr id="31" name="Text 21"/>
          <p:cNvSpPr txBox="1"/>
          <p:nvPr/>
        </p:nvSpPr>
        <p:spPr>
          <a:xfrm>
            <a:off x="5372100" y="2395728"/>
            <a:ext cx="1113282" cy="457200"/>
          </a:xfrm>
          <a:prstGeom prst="rect">
            <a:avLst/>
          </a:prstGeom>
          <a:noFill/>
          <a:ln/>
        </p:spPr>
        <p:txBody>
          <a:bodyPr wrap="square" lIns="635" tIns="635" rIns="635" bIns="635" rtlCol="0" anchor="ctr"/>
          <a:lstStyle/>
          <a:p>
            <a:pPr indent="0" marL="0">
              <a:buNone/>
            </a:pPr>
            <a:r>
              <a:rPr lang="en-US" sz="1300" b="1" dirty="0">
                <a:solidFill>
                  <a:schemeClr val="tx2"/>
                </a:solidFill>
                <a:latin typeface="Arial" pitchFamily="34" charset="0"/>
                <a:ea typeface="Arial" pitchFamily="34" charset="-122"/>
                <a:cs typeface="Arial" pitchFamily="34" charset="-120"/>
              </a:rPr>
              <a:t>7. Year 7 homework</a:t>
            </a:r>
            <a:endParaRPr lang="en-US" sz="1300" dirty="0"/>
          </a:p>
        </p:txBody>
      </p:sp>
      <p:sp>
        <p:nvSpPr>
          <p:cNvPr id="32" name="Shape 22"/>
          <p:cNvSpPr/>
          <p:nvPr/>
        </p:nvSpPr>
        <p:spPr>
          <a:xfrm>
            <a:off x="6732270" y="2286000"/>
            <a:ext cx="1954530" cy="777240"/>
          </a:xfrm>
          <a:prstGeom prst="roundRect">
            <a:avLst>
              <a:gd name="adj" fmla="val 14118"/>
            </a:avLst>
          </a:prstGeom>
          <a:solidFill>
            <a:schemeClr val="bg2"/>
          </a:solidFill>
          <a:ln/>
        </p:spPr>
      </p:sp>
      <p:sp>
        <p:nvSpPr>
          <p:cNvPr id="33" name="Shape 23"/>
          <p:cNvSpPr/>
          <p:nvPr/>
        </p:nvSpPr>
        <p:spPr>
          <a:xfrm>
            <a:off x="6869430" y="2423160"/>
            <a:ext cx="457200" cy="457200"/>
          </a:xfrm>
          <a:prstGeom prst="ellipse">
            <a:avLst/>
          </a:prstGeom>
          <a:solidFill>
            <a:schemeClr val="bg1"/>
          </a:solidFill>
          <a:ln/>
        </p:spPr>
      </p:sp>
      <p:pic>
        <p:nvPicPr>
          <p:cNvPr id="34" name="Image 7" descr="/home/claude/kit/icon_book2.png">    </p:cNvPr>
          <p:cNvPicPr>
            <a:picLocks noChangeAspect="1"/>
          </p:cNvPicPr>
          <p:nvPr/>
        </p:nvPicPr>
        <p:blipFill>
          <a:blip r:embed="rId8"/>
          <a:stretch>
            <a:fillRect/>
          </a:stretch>
        </p:blipFill>
        <p:spPr>
          <a:xfrm>
            <a:off x="6960870" y="2514600"/>
            <a:ext cx="274320" cy="274320"/>
          </a:xfrm>
          <a:prstGeom prst="rect">
            <a:avLst/>
          </a:prstGeom>
        </p:spPr>
      </p:pic>
      <p:sp>
        <p:nvSpPr>
          <p:cNvPr id="35" name="Text 24"/>
          <p:cNvSpPr txBox="1"/>
          <p:nvPr/>
        </p:nvSpPr>
        <p:spPr>
          <a:xfrm>
            <a:off x="7463790" y="2395728"/>
            <a:ext cx="1113282" cy="457200"/>
          </a:xfrm>
          <a:prstGeom prst="rect">
            <a:avLst/>
          </a:prstGeom>
          <a:noFill/>
          <a:ln/>
        </p:spPr>
        <p:txBody>
          <a:bodyPr wrap="square" lIns="635" tIns="635" rIns="635" bIns="635" rtlCol="0" anchor="ctr"/>
          <a:lstStyle/>
          <a:p>
            <a:pPr indent="0" marL="0">
              <a:buNone/>
            </a:pPr>
            <a:r>
              <a:rPr lang="en-US" sz="1300" b="1" dirty="0">
                <a:solidFill>
                  <a:schemeClr val="tx2"/>
                </a:solidFill>
                <a:latin typeface="Arial" pitchFamily="34" charset="0"/>
                <a:ea typeface="Arial" pitchFamily="34" charset="-122"/>
                <a:cs typeface="Arial" pitchFamily="34" charset="-120"/>
              </a:rPr>
              <a:t>8. Leavers' book cover</a:t>
            </a:r>
            <a:endParaRPr lang="en-US" sz="1300" dirty="0"/>
          </a:p>
        </p:txBody>
      </p:sp>
      <p:sp>
        <p:nvSpPr>
          <p:cNvPr id="36" name="Shape 25"/>
          <p:cNvSpPr/>
          <p:nvPr/>
        </p:nvSpPr>
        <p:spPr>
          <a:xfrm>
            <a:off x="457200" y="3337560"/>
            <a:ext cx="8229600" cy="685800"/>
          </a:xfrm>
          <a:prstGeom prst="roundRect">
            <a:avLst>
              <a:gd name="adj" fmla="val 16000"/>
            </a:avLst>
          </a:prstGeom>
          <a:solidFill>
            <a:schemeClr val="accent2"/>
          </a:solidFill>
          <a:ln/>
        </p:spPr>
      </p:sp>
      <p:sp>
        <p:nvSpPr>
          <p:cNvPr id="37" name="Shape 26"/>
          <p:cNvSpPr/>
          <p:nvPr/>
        </p:nvSpPr>
        <p:spPr>
          <a:xfrm>
            <a:off x="566928" y="3429000"/>
            <a:ext cx="502920" cy="502920"/>
          </a:xfrm>
          <a:prstGeom prst="ellipse">
            <a:avLst/>
          </a:prstGeom>
          <a:solidFill>
            <a:schemeClr val="bg1"/>
          </a:solidFill>
          <a:ln/>
        </p:spPr>
      </p:sp>
      <p:pic>
        <p:nvPicPr>
          <p:cNvPr id="38" name="Image 8" descr="/home/claude/kit/icon_sliders.png">    </p:cNvPr>
          <p:cNvPicPr>
            <a:picLocks noChangeAspect="1"/>
          </p:cNvPicPr>
          <p:nvPr/>
        </p:nvPicPr>
        <p:blipFill>
          <a:blip r:embed="rId9"/>
          <a:stretch>
            <a:fillRect/>
          </a:stretch>
        </p:blipFill>
        <p:spPr>
          <a:xfrm>
            <a:off x="667512" y="3529584"/>
            <a:ext cx="301752" cy="301752"/>
          </a:xfrm>
          <a:prstGeom prst="rect">
            <a:avLst/>
          </a:prstGeom>
        </p:spPr>
      </p:pic>
      <p:sp>
        <p:nvSpPr>
          <p:cNvPr id="39" name="Text 27"/>
          <p:cNvSpPr txBox="1"/>
          <p:nvPr/>
        </p:nvSpPr>
        <p:spPr>
          <a:xfrm>
            <a:off x="1188720" y="3337560"/>
            <a:ext cx="7360920" cy="685800"/>
          </a:xfrm>
          <a:prstGeom prst="rect">
            <a:avLst/>
          </a:prstGeom>
          <a:noFill/>
          <a:ln/>
        </p:spPr>
        <p:txBody>
          <a:bodyPr wrap="square" lIns="635" tIns="635" rIns="635" bIns="635" rtlCol="0" anchor="ctr"/>
          <a:lstStyle/>
          <a:p>
            <a:pPr indent="0" marL="0">
              <a:buNone/>
            </a:pPr>
            <a:r>
              <a:rPr lang="en-US" sz="1600" dirty="0">
                <a:solidFill>
                  <a:schemeClr val="bg1"/>
                </a:solidFill>
                <a:latin typeface="Calibri" pitchFamily="34" charset="0"/>
                <a:ea typeface="Calibri" pitchFamily="34" charset="-122"/>
                <a:cs typeface="Calibri" pitchFamily="34" charset="-120"/>
              </a:rPr>
              <a:t>This is ___ on the AI scale because ___. We should credit / ask / avoid.</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Conscience alley: weigh it up</a:t>
            </a:r>
            <a:endParaRPr lang="en-US" sz="3000" dirty="0"/>
          </a:p>
        </p:txBody>
      </p:sp>
      <p:sp>
        <p:nvSpPr>
          <p:cNvPr id="4" name="Shape 1"/>
          <p:cNvSpPr/>
          <p:nvPr/>
        </p:nvSpPr>
        <p:spPr>
          <a:xfrm>
            <a:off x="457200" y="1325880"/>
            <a:ext cx="8229600" cy="731520"/>
          </a:xfrm>
          <a:prstGeom prst="roundRect">
            <a:avLst>
              <a:gd name="adj" fmla="val 15000"/>
            </a:avLst>
          </a:prstGeom>
          <a:solidFill>
            <a:schemeClr val="tx2"/>
          </a:solidFill>
          <a:ln/>
        </p:spPr>
      </p:sp>
      <p:sp>
        <p:nvSpPr>
          <p:cNvPr id="5" name="Shape 2"/>
          <p:cNvSpPr/>
          <p:nvPr/>
        </p:nvSpPr>
        <p:spPr>
          <a:xfrm>
            <a:off x="566928" y="1417320"/>
            <a:ext cx="548640" cy="548640"/>
          </a:xfrm>
          <a:prstGeom prst="ellipse">
            <a:avLst/>
          </a:prstGeom>
          <a:solidFill>
            <a:schemeClr val="accent1"/>
          </a:solidFill>
          <a:ln/>
        </p:spPr>
      </p:sp>
      <p:pic>
        <p:nvPicPr>
          <p:cNvPr id="6" name="Image 0" descr="/home/claude/kit/icon_mic.png">    </p:cNvPr>
          <p:cNvPicPr>
            <a:picLocks noChangeAspect="1"/>
          </p:cNvPicPr>
          <p:nvPr/>
        </p:nvPicPr>
        <p:blipFill>
          <a:blip r:embed="rId1"/>
          <a:stretch>
            <a:fillRect/>
          </a:stretch>
        </p:blipFill>
        <p:spPr>
          <a:xfrm>
            <a:off x="687629" y="1538021"/>
            <a:ext cx="307238" cy="307238"/>
          </a:xfrm>
          <a:prstGeom prst="rect">
            <a:avLst/>
          </a:prstGeom>
        </p:spPr>
      </p:pic>
      <p:sp>
        <p:nvSpPr>
          <p:cNvPr id="7" name="Text 3"/>
          <p:cNvSpPr txBox="1"/>
          <p:nvPr/>
        </p:nvSpPr>
        <p:spPr>
          <a:xfrm>
            <a:off x="1234440" y="1325880"/>
            <a:ext cx="7315200" cy="731520"/>
          </a:xfrm>
          <a:prstGeom prst="rect">
            <a:avLst/>
          </a:prstGeom>
          <a:noFill/>
          <a:ln/>
        </p:spPr>
        <p:txBody>
          <a:bodyPr wrap="square" lIns="635" tIns="635" rIns="635" bIns="635" rtlCol="0" anchor="ctr"/>
          <a:lstStyle/>
          <a:p>
            <a:pPr indent="0" marL="0">
              <a:buNone/>
            </a:pPr>
            <a:r>
              <a:rPr lang="en-US" sz="1500" b="1" dirty="0">
                <a:solidFill>
                  <a:schemeClr val="accent1"/>
                </a:solidFill>
                <a:latin typeface="Calibri" pitchFamily="34" charset="0"/>
                <a:ea typeface="Calibri" pitchFamily="34" charset="-122"/>
                <a:cs typeface="Calibri" pitchFamily="34" charset="-120"/>
              </a:rPr>
              <a:t>Model: </a:t>
            </a:r>
            <a:pPr indent="0" marL="0">
              <a:buNone/>
            </a:pPr>
            <a:r>
              <a:rPr lang="en-US" sz="1500" i="1" dirty="0">
                <a:solidFill>
                  <a:schemeClr val="bg1"/>
                </a:solidFill>
                <a:latin typeface="Calibri" pitchFamily="34" charset="0"/>
                <a:ea typeface="Calibri" pitchFamily="34" charset="-122"/>
                <a:cs typeface="Calibri" pitchFamily="34" charset="-120"/>
              </a:rPr>
              <a:t>"On one hand, the poster would look amazing. On the other hand, the rules say 'your own work'. Building on what Leo said, the strongest reason is the rules."</a:t>
            </a:r>
            <a:endParaRPr lang="en-US" sz="1500" dirty="0"/>
          </a:p>
        </p:txBody>
      </p:sp>
      <p:sp>
        <p:nvSpPr>
          <p:cNvPr id="8" name="Shape 4"/>
          <p:cNvSpPr/>
          <p:nvPr/>
        </p:nvSpPr>
        <p:spPr>
          <a:xfrm>
            <a:off x="457200" y="2240280"/>
            <a:ext cx="2621280" cy="2194560"/>
          </a:xfrm>
          <a:prstGeom prst="roundRect">
            <a:avLst>
              <a:gd name="adj" fmla="val 5000"/>
            </a:avLst>
          </a:prstGeom>
          <a:solidFill>
            <a:schemeClr val="bg2"/>
          </a:solidFill>
          <a:ln/>
        </p:spPr>
      </p:sp>
      <p:sp>
        <p:nvSpPr>
          <p:cNvPr id="9" name="Text 5"/>
          <p:cNvSpPr txBox="1"/>
          <p:nvPr/>
        </p:nvSpPr>
        <p:spPr>
          <a:xfrm>
            <a:off x="59436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SUPPORT</a:t>
            </a:r>
            <a:endParaRPr lang="en-US" sz="1300" dirty="0"/>
          </a:p>
        </p:txBody>
      </p:sp>
      <p:sp>
        <p:nvSpPr>
          <p:cNvPr id="10" name="Text 6"/>
          <p:cNvSpPr txBox="1"/>
          <p:nvPr/>
        </p:nvSpPr>
        <p:spPr>
          <a:xfrm>
            <a:off x="594360" y="2651760"/>
            <a:ext cx="2346960" cy="1097280"/>
          </a:xfrm>
          <a:prstGeom prst="rect">
            <a:avLst/>
          </a:prstGeom>
          <a:noFill/>
          <a:ln/>
        </p:spPr>
        <p:txBody>
          <a:bodyPr wrap="square" lIns="635" tIns="635" rIns="635" bIns="635" rtlCol="0" anchor="t"/>
          <a:lstStyle/>
          <a:p>
            <a:pPr indent="0" marL="0">
              <a:buNone/>
            </a:pPr>
            <a:r>
              <a:rPr lang="en-US" sz="1500" b="1" dirty="0">
                <a:solidFill>
                  <a:schemeClr val="tx2"/>
                </a:solidFill>
                <a:latin typeface="Calibri" pitchFamily="34" charset="0"/>
                <a:ea typeface="Calibri" pitchFamily="34" charset="-122"/>
                <a:cs typeface="Calibri" pitchFamily="34" charset="-120"/>
              </a:rPr>
              <a:t>I think ___ should ___ because ___.</a:t>
            </a:r>
            <a:endParaRPr lang="en-US" sz="1500" dirty="0"/>
          </a:p>
        </p:txBody>
      </p:sp>
      <p:sp>
        <p:nvSpPr>
          <p:cNvPr id="11" name="Text 7"/>
          <p:cNvSpPr txBox="1"/>
          <p:nvPr/>
        </p:nvSpPr>
        <p:spPr>
          <a:xfrm>
            <a:off x="594360" y="3749040"/>
            <a:ext cx="2346960" cy="640080"/>
          </a:xfrm>
          <a:prstGeom prst="rect">
            <a:avLst/>
          </a:prstGeom>
          <a:noFill/>
          <a:ln/>
        </p:spPr>
        <p:txBody>
          <a:bodyPr wrap="square" lIns="635" tIns="635" rIns="635" bIns="635" rtlCol="0" anchor="t"/>
          <a:lstStyle/>
          <a:p>
            <a:pPr indent="0" marL="0">
              <a:buNone/>
            </a:pPr>
            <a:r>
              <a:rPr lang="en-US" sz="1200" dirty="0">
                <a:solidFill>
                  <a:schemeClr val="tx1"/>
                </a:solidFill>
                <a:latin typeface="Calibri" pitchFamily="34" charset="0"/>
                <a:ea typeface="Calibri" pitchFamily="34" charset="-122"/>
                <a:cs typeface="Calibri" pitchFamily="34" charset="-120"/>
              </a:rPr>
              <a:t>Word bank: credit · ask permission · avoid · rules · fair · own work · artist · copy · label · AI-generated</a:t>
            </a:r>
            <a:endParaRPr lang="en-US" sz="1200" dirty="0"/>
          </a:p>
        </p:txBody>
      </p:sp>
      <p:sp>
        <p:nvSpPr>
          <p:cNvPr id="12" name="Shape 8"/>
          <p:cNvSpPr/>
          <p:nvPr/>
        </p:nvSpPr>
        <p:spPr>
          <a:xfrm>
            <a:off x="3261360" y="2240280"/>
            <a:ext cx="2621280" cy="2194560"/>
          </a:xfrm>
          <a:prstGeom prst="roundRect">
            <a:avLst>
              <a:gd name="adj" fmla="val 5000"/>
            </a:avLst>
          </a:prstGeom>
          <a:solidFill>
            <a:srgbClr val="EEE9F7"/>
          </a:solidFill>
          <a:ln/>
        </p:spPr>
      </p:sp>
      <p:sp>
        <p:nvSpPr>
          <p:cNvPr id="13" name="Text 9"/>
          <p:cNvSpPr txBox="1"/>
          <p:nvPr/>
        </p:nvSpPr>
        <p:spPr>
          <a:xfrm>
            <a:off x="339852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CORE</a:t>
            </a:r>
            <a:endParaRPr lang="en-US" sz="1300" dirty="0"/>
          </a:p>
        </p:txBody>
      </p:sp>
      <p:sp>
        <p:nvSpPr>
          <p:cNvPr id="14" name="Text 10"/>
          <p:cNvSpPr txBox="1"/>
          <p:nvPr/>
        </p:nvSpPr>
        <p:spPr>
          <a:xfrm>
            <a:off x="3398520" y="2651760"/>
            <a:ext cx="2346960" cy="1691640"/>
          </a:xfrm>
          <a:prstGeom prst="rect">
            <a:avLst/>
          </a:prstGeom>
          <a:noFill/>
          <a:ln/>
        </p:spPr>
        <p:txBody>
          <a:bodyPr wrap="square" lIns="635" tIns="635" rIns="635" bIns="635" rtlCol="0" anchor="t"/>
          <a:lstStyle/>
          <a:p>
            <a:pPr indent="0" marL="0">
              <a:buNone/>
            </a:pPr>
            <a:r>
              <a:rPr lang="en-US" sz="1500" b="1" dirty="0">
                <a:solidFill>
                  <a:schemeClr val="tx2"/>
                </a:solidFill>
                <a:latin typeface="Calibri" pitchFamily="34" charset="0"/>
                <a:ea typeface="Calibri" pitchFamily="34" charset="-122"/>
                <a:cs typeface="Calibri" pitchFamily="34" charset="-120"/>
              </a:rPr>
              <a:t>On one hand ___. On the other hand ___. So I think ___.</a:t>
            </a:r>
            <a:endParaRPr lang="en-US" sz="1500" dirty="0"/>
          </a:p>
          <a:p>
            <a:pPr indent="0" marL="0">
              <a:buNone/>
            </a:pPr>
            <a:r>
              <a:rPr lang="en-US" sz="1500" b="1" dirty="0">
                <a:solidFill>
                  <a:schemeClr val="tx2"/>
                </a:solidFill>
                <a:latin typeface="Calibri" pitchFamily="34" charset="0"/>
                <a:ea typeface="Calibri" pitchFamily="34" charset="-122"/>
                <a:cs typeface="Calibri" pitchFamily="34" charset="-120"/>
              </a:rPr>
              <a:t>Building on what the last person said, ___.</a:t>
            </a:r>
            <a:endParaRPr lang="en-US" sz="1500" dirty="0"/>
          </a:p>
        </p:txBody>
      </p:sp>
      <p:sp>
        <p:nvSpPr>
          <p:cNvPr id="15" name="Shape 11"/>
          <p:cNvSpPr/>
          <p:nvPr/>
        </p:nvSpPr>
        <p:spPr>
          <a:xfrm>
            <a:off x="6065520" y="2240280"/>
            <a:ext cx="2621280" cy="2194560"/>
          </a:xfrm>
          <a:prstGeom prst="roundRect">
            <a:avLst>
              <a:gd name="adj" fmla="val 5000"/>
            </a:avLst>
          </a:prstGeom>
          <a:solidFill>
            <a:srgbClr val="FCE4F2"/>
          </a:solidFill>
          <a:ln/>
        </p:spPr>
      </p:sp>
      <p:sp>
        <p:nvSpPr>
          <p:cNvPr id="16" name="Text 12"/>
          <p:cNvSpPr txBox="1"/>
          <p:nvPr/>
        </p:nvSpPr>
        <p:spPr>
          <a:xfrm>
            <a:off x="620268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STRETCH</a:t>
            </a:r>
            <a:endParaRPr lang="en-US" sz="1300" dirty="0"/>
          </a:p>
        </p:txBody>
      </p:sp>
      <p:sp>
        <p:nvSpPr>
          <p:cNvPr id="17" name="Text 13"/>
          <p:cNvSpPr txBox="1"/>
          <p:nvPr/>
        </p:nvSpPr>
        <p:spPr>
          <a:xfrm>
            <a:off x="6202680" y="2651760"/>
            <a:ext cx="2346960" cy="1691640"/>
          </a:xfrm>
          <a:prstGeom prst="rect">
            <a:avLst/>
          </a:prstGeom>
          <a:noFill/>
          <a:ln/>
        </p:spPr>
        <p:txBody>
          <a:bodyPr wrap="square" lIns="635" tIns="635" rIns="635" bIns="635" rtlCol="0" anchor="t"/>
          <a:lstStyle/>
          <a:p>
            <a:pPr indent="0" marL="0">
              <a:buNone/>
            </a:pPr>
            <a:r>
              <a:rPr lang="en-US" sz="1500" b="1" dirty="0">
                <a:solidFill>
                  <a:schemeClr val="tx2"/>
                </a:solidFill>
                <a:latin typeface="Calibri" pitchFamily="34" charset="0"/>
                <a:ea typeface="Calibri" pitchFamily="34" charset="-122"/>
                <a:cs typeface="Calibri" pitchFamily="34" charset="-120"/>
              </a:rPr>
              <a:t>Although ___, I would argue ___ because ___. The strongest reason is ___.</a:t>
            </a:r>
            <a:endParaRPr lang="en-US" sz="15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Dilemma 1: Sam's competition entry</a:t>
            </a:r>
            <a:endParaRPr lang="en-US" sz="3000" dirty="0"/>
          </a:p>
        </p:txBody>
      </p:sp>
      <p:sp>
        <p:nvSpPr>
          <p:cNvPr id="4" name="Shape 1"/>
          <p:cNvSpPr/>
          <p:nvPr/>
        </p:nvSpPr>
        <p:spPr>
          <a:xfrm>
            <a:off x="457200" y="1325880"/>
            <a:ext cx="8229600" cy="1143000"/>
          </a:xfrm>
          <a:prstGeom prst="roundRect">
            <a:avLst>
              <a:gd name="adj" fmla="val 9600"/>
            </a:avLst>
          </a:prstGeom>
          <a:solidFill>
            <a:srgbClr val="FCE4F2"/>
          </a:solidFill>
          <a:ln/>
        </p:spPr>
      </p:sp>
      <p:sp>
        <p:nvSpPr>
          <p:cNvPr id="5" name="Text 2"/>
          <p:cNvSpPr txBox="1"/>
          <p:nvPr/>
        </p:nvSpPr>
        <p:spPr>
          <a:xfrm>
            <a:off x="640080" y="1325880"/>
            <a:ext cx="7863840" cy="1143000"/>
          </a:xfrm>
          <a:prstGeom prst="rect">
            <a:avLst/>
          </a:prstGeom>
          <a:noFill/>
          <a:ln/>
        </p:spPr>
        <p:txBody>
          <a:bodyPr wrap="square" lIns="635" tIns="635" rIns="635" bIns="635" rtlCol="0" anchor="ctr"/>
          <a:lstStyle/>
          <a:p>
            <a:pPr indent="0" marL="0">
              <a:buNone/>
            </a:pPr>
            <a:r>
              <a:rPr lang="en-US" sz="1600" dirty="0">
                <a:solidFill>
                  <a:schemeClr val="tx2"/>
                </a:solidFill>
                <a:latin typeface="Calibri" pitchFamily="34" charset="0"/>
                <a:ea typeface="Calibri" pitchFamily="34" charset="-122"/>
                <a:cs typeface="Calibri" pitchFamily="34" charset="-120"/>
              </a:rPr>
              <a:t>Sam (Year 6) wants to enter the Summer Fair poster competition. The rules say "your own work". Sam's older cousin offers to make an amazing AI poster for Sam to enter. Should Sam use it?</a:t>
            </a:r>
            <a:endParaRPr lang="en-US" sz="1600" dirty="0"/>
          </a:p>
        </p:txBody>
      </p:sp>
      <p:sp>
        <p:nvSpPr>
          <p:cNvPr id="6" name="Shape 3"/>
          <p:cNvSpPr/>
          <p:nvPr/>
        </p:nvSpPr>
        <p:spPr>
          <a:xfrm>
            <a:off x="457200" y="2606040"/>
            <a:ext cx="4023360" cy="777240"/>
          </a:xfrm>
          <a:prstGeom prst="roundRect">
            <a:avLst>
              <a:gd name="adj" fmla="val 14118"/>
            </a:avLst>
          </a:prstGeom>
          <a:solidFill>
            <a:srgbClr val="EEE9F7"/>
          </a:solidFill>
          <a:ln/>
        </p:spPr>
      </p:sp>
      <p:sp>
        <p:nvSpPr>
          <p:cNvPr id="7" name="Shape 4"/>
          <p:cNvSpPr/>
          <p:nvPr/>
        </p:nvSpPr>
        <p:spPr>
          <a:xfrm>
            <a:off x="594360" y="2743200"/>
            <a:ext cx="502920" cy="502920"/>
          </a:xfrm>
          <a:prstGeom prst="ellipse">
            <a:avLst/>
          </a:prstGeom>
          <a:solidFill>
            <a:schemeClr val="bg1"/>
          </a:solidFill>
          <a:ln/>
        </p:spPr>
      </p:sp>
      <p:pic>
        <p:nvPicPr>
          <p:cNvPr id="8" name="Image 0" descr="/home/claude/kit/icon_signature.png">    </p:cNvPr>
          <p:cNvPicPr>
            <a:picLocks noChangeAspect="1"/>
          </p:cNvPicPr>
          <p:nvPr/>
        </p:nvPicPr>
        <p:blipFill>
          <a:blip r:embed="rId1"/>
          <a:stretch>
            <a:fillRect/>
          </a:stretch>
        </p:blipFill>
        <p:spPr>
          <a:xfrm>
            <a:off x="694944" y="2843784"/>
            <a:ext cx="301752" cy="301752"/>
          </a:xfrm>
          <a:prstGeom prst="rect">
            <a:avLst/>
          </a:prstGeom>
        </p:spPr>
      </p:pic>
      <p:sp>
        <p:nvSpPr>
          <p:cNvPr id="9" name="Text 5"/>
          <p:cNvSpPr txBox="1"/>
          <p:nvPr/>
        </p:nvSpPr>
        <p:spPr>
          <a:xfrm>
            <a:off x="1234440" y="2715768"/>
            <a:ext cx="313639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Line A: Use it and credit it</a:t>
            </a:r>
            <a:endParaRPr lang="en-US" sz="1600" dirty="0"/>
          </a:p>
        </p:txBody>
      </p:sp>
      <p:sp>
        <p:nvSpPr>
          <p:cNvPr id="10" name="Shape 6"/>
          <p:cNvSpPr/>
          <p:nvPr/>
        </p:nvSpPr>
        <p:spPr>
          <a:xfrm>
            <a:off x="4663440" y="2606040"/>
            <a:ext cx="4023360" cy="777240"/>
          </a:xfrm>
          <a:prstGeom prst="roundRect">
            <a:avLst>
              <a:gd name="adj" fmla="val 14118"/>
            </a:avLst>
          </a:prstGeom>
          <a:solidFill>
            <a:schemeClr val="bg2"/>
          </a:solidFill>
          <a:ln/>
        </p:spPr>
      </p:sp>
      <p:sp>
        <p:nvSpPr>
          <p:cNvPr id="11" name="Shape 7"/>
          <p:cNvSpPr/>
          <p:nvPr/>
        </p:nvSpPr>
        <p:spPr>
          <a:xfrm>
            <a:off x="4800600" y="2743200"/>
            <a:ext cx="502920" cy="502920"/>
          </a:xfrm>
          <a:prstGeom prst="ellipse">
            <a:avLst/>
          </a:prstGeom>
          <a:solidFill>
            <a:schemeClr val="bg1"/>
          </a:solidFill>
          <a:ln/>
        </p:spPr>
      </p:sp>
      <p:pic>
        <p:nvPicPr>
          <p:cNvPr id="12" name="Image 1" descr="/home/claude/kit/icon_ban.png">    </p:cNvPr>
          <p:cNvPicPr>
            <a:picLocks noChangeAspect="1"/>
          </p:cNvPicPr>
          <p:nvPr/>
        </p:nvPicPr>
        <p:blipFill>
          <a:blip r:embed="rId2"/>
          <a:stretch>
            <a:fillRect/>
          </a:stretch>
        </p:blipFill>
        <p:spPr>
          <a:xfrm>
            <a:off x="4901184" y="2843784"/>
            <a:ext cx="301752" cy="301752"/>
          </a:xfrm>
          <a:prstGeom prst="rect">
            <a:avLst/>
          </a:prstGeom>
        </p:spPr>
      </p:pic>
      <p:sp>
        <p:nvSpPr>
          <p:cNvPr id="13" name="Text 8"/>
          <p:cNvSpPr txBox="1"/>
          <p:nvPr/>
        </p:nvSpPr>
        <p:spPr>
          <a:xfrm>
            <a:off x="5440680" y="2715768"/>
            <a:ext cx="313639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Line B: Avoid it: make your own</a:t>
            </a:r>
            <a:endParaRPr lang="en-US" sz="1600" dirty="0"/>
          </a:p>
        </p:txBody>
      </p:sp>
      <p:sp>
        <p:nvSpPr>
          <p:cNvPr id="14" name="Shape 9"/>
          <p:cNvSpPr/>
          <p:nvPr/>
        </p:nvSpPr>
        <p:spPr>
          <a:xfrm>
            <a:off x="457200" y="3566160"/>
            <a:ext cx="8229600" cy="685800"/>
          </a:xfrm>
          <a:prstGeom prst="roundRect">
            <a:avLst>
              <a:gd name="adj" fmla="val 16000"/>
            </a:avLst>
          </a:prstGeom>
          <a:solidFill>
            <a:schemeClr val="accent2"/>
          </a:solidFill>
          <a:ln/>
        </p:spPr>
      </p:sp>
      <p:sp>
        <p:nvSpPr>
          <p:cNvPr id="15" name="Shape 10"/>
          <p:cNvSpPr/>
          <p:nvPr/>
        </p:nvSpPr>
        <p:spPr>
          <a:xfrm>
            <a:off x="566928" y="3657600"/>
            <a:ext cx="502920" cy="502920"/>
          </a:xfrm>
          <a:prstGeom prst="ellipse">
            <a:avLst/>
          </a:prstGeom>
          <a:solidFill>
            <a:schemeClr val="bg1"/>
          </a:solidFill>
          <a:ln/>
        </p:spPr>
      </p:sp>
      <p:pic>
        <p:nvPicPr>
          <p:cNvPr id="16" name="Image 2" descr="/home/claude/kit/icon_walk.png">    </p:cNvPr>
          <p:cNvPicPr>
            <a:picLocks noChangeAspect="1"/>
          </p:cNvPicPr>
          <p:nvPr/>
        </p:nvPicPr>
        <p:blipFill>
          <a:blip r:embed="rId3"/>
          <a:stretch>
            <a:fillRect/>
          </a:stretch>
        </p:blipFill>
        <p:spPr>
          <a:xfrm>
            <a:off x="667512" y="3758184"/>
            <a:ext cx="301752" cy="301752"/>
          </a:xfrm>
          <a:prstGeom prst="rect">
            <a:avLst/>
          </a:prstGeom>
        </p:spPr>
      </p:pic>
      <p:sp>
        <p:nvSpPr>
          <p:cNvPr id="17" name="Text 11"/>
          <p:cNvSpPr txBox="1"/>
          <p:nvPr/>
        </p:nvSpPr>
        <p:spPr>
          <a:xfrm>
            <a:off x="1188720" y="356616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Sam: "The voice that convinced me was ___ because ___."</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Dilemma 2: the office's poster</a:t>
            </a:r>
            <a:endParaRPr lang="en-US" sz="3000" dirty="0"/>
          </a:p>
        </p:txBody>
      </p:sp>
      <p:sp>
        <p:nvSpPr>
          <p:cNvPr id="4" name="Shape 1"/>
          <p:cNvSpPr/>
          <p:nvPr/>
        </p:nvSpPr>
        <p:spPr>
          <a:xfrm>
            <a:off x="457200" y="1325880"/>
            <a:ext cx="8229600" cy="1143000"/>
          </a:xfrm>
          <a:prstGeom prst="roundRect">
            <a:avLst>
              <a:gd name="adj" fmla="val 9600"/>
            </a:avLst>
          </a:prstGeom>
          <a:solidFill>
            <a:srgbClr val="EEE9F7"/>
          </a:solidFill>
          <a:ln/>
        </p:spPr>
      </p:sp>
      <p:sp>
        <p:nvSpPr>
          <p:cNvPr id="5" name="Text 2"/>
          <p:cNvSpPr txBox="1"/>
          <p:nvPr/>
        </p:nvSpPr>
        <p:spPr>
          <a:xfrm>
            <a:off x="640080" y="1325880"/>
            <a:ext cx="7863840" cy="1143000"/>
          </a:xfrm>
          <a:prstGeom prst="rect">
            <a:avLst/>
          </a:prstGeom>
          <a:noFill/>
          <a:ln/>
        </p:spPr>
        <p:txBody>
          <a:bodyPr wrap="square" lIns="635" tIns="635" rIns="635" bIns="635" rtlCol="0" anchor="ctr"/>
          <a:lstStyle/>
          <a:p>
            <a:pPr indent="0" marL="0">
              <a:buNone/>
            </a:pPr>
            <a:r>
              <a:rPr lang="en-US" sz="1600" dirty="0">
                <a:solidFill>
                  <a:schemeClr val="tx2"/>
                </a:solidFill>
                <a:latin typeface="Calibri" pitchFamily="34" charset="0"/>
                <a:ea typeface="Calibri" pitchFamily="34" charset="-122"/>
                <a:cs typeface="Calibri" pitchFamily="34" charset="-120"/>
              </a:rPr>
              <a:t>The school office needs a Summer Fair poster for the website by tomorrow. Nobody has time to draw one. The head suggests making it with an approved AI tool. Should they?</a:t>
            </a:r>
            <a:endParaRPr lang="en-US" sz="1600" dirty="0"/>
          </a:p>
        </p:txBody>
      </p:sp>
      <p:sp>
        <p:nvSpPr>
          <p:cNvPr id="6" name="Shape 3"/>
          <p:cNvSpPr/>
          <p:nvPr/>
        </p:nvSpPr>
        <p:spPr>
          <a:xfrm>
            <a:off x="457200" y="2606040"/>
            <a:ext cx="4023360" cy="777240"/>
          </a:xfrm>
          <a:prstGeom prst="roundRect">
            <a:avLst>
              <a:gd name="adj" fmla="val 14118"/>
            </a:avLst>
          </a:prstGeom>
          <a:solidFill>
            <a:srgbClr val="FCE4F2"/>
          </a:solidFill>
          <a:ln/>
        </p:spPr>
      </p:sp>
      <p:sp>
        <p:nvSpPr>
          <p:cNvPr id="7" name="Shape 4"/>
          <p:cNvSpPr/>
          <p:nvPr/>
        </p:nvSpPr>
        <p:spPr>
          <a:xfrm>
            <a:off x="594360" y="2743200"/>
            <a:ext cx="502920" cy="502920"/>
          </a:xfrm>
          <a:prstGeom prst="ellipse">
            <a:avLst/>
          </a:prstGeom>
          <a:solidFill>
            <a:schemeClr val="bg1"/>
          </a:solidFill>
          <a:ln/>
        </p:spPr>
      </p:sp>
      <p:pic>
        <p:nvPicPr>
          <p:cNvPr id="8" name="Image 0" descr="/home/claude/kit/icon_signature.png">    </p:cNvPr>
          <p:cNvPicPr>
            <a:picLocks noChangeAspect="1"/>
          </p:cNvPicPr>
          <p:nvPr/>
        </p:nvPicPr>
        <p:blipFill>
          <a:blip r:embed="rId1"/>
          <a:stretch>
            <a:fillRect/>
          </a:stretch>
        </p:blipFill>
        <p:spPr>
          <a:xfrm>
            <a:off x="694944" y="2843784"/>
            <a:ext cx="301752" cy="301752"/>
          </a:xfrm>
          <a:prstGeom prst="rect">
            <a:avLst/>
          </a:prstGeom>
        </p:spPr>
      </p:pic>
      <p:sp>
        <p:nvSpPr>
          <p:cNvPr id="9" name="Text 5"/>
          <p:cNvSpPr txBox="1"/>
          <p:nvPr/>
        </p:nvSpPr>
        <p:spPr>
          <a:xfrm>
            <a:off x="1234440" y="2715768"/>
            <a:ext cx="313639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Line A: Use AI and credit it</a:t>
            </a:r>
            <a:endParaRPr lang="en-US" sz="1600" dirty="0"/>
          </a:p>
        </p:txBody>
      </p:sp>
      <p:sp>
        <p:nvSpPr>
          <p:cNvPr id="10" name="Shape 6"/>
          <p:cNvSpPr/>
          <p:nvPr/>
        </p:nvSpPr>
        <p:spPr>
          <a:xfrm>
            <a:off x="4663440" y="2606040"/>
            <a:ext cx="4023360" cy="777240"/>
          </a:xfrm>
          <a:prstGeom prst="roundRect">
            <a:avLst>
              <a:gd name="adj" fmla="val 14118"/>
            </a:avLst>
          </a:prstGeom>
          <a:solidFill>
            <a:schemeClr val="bg2"/>
          </a:solidFill>
          <a:ln/>
        </p:spPr>
      </p:sp>
      <p:sp>
        <p:nvSpPr>
          <p:cNvPr id="11" name="Shape 7"/>
          <p:cNvSpPr/>
          <p:nvPr/>
        </p:nvSpPr>
        <p:spPr>
          <a:xfrm>
            <a:off x="4800600" y="2743200"/>
            <a:ext cx="502920" cy="502920"/>
          </a:xfrm>
          <a:prstGeom prst="ellipse">
            <a:avLst/>
          </a:prstGeom>
          <a:solidFill>
            <a:schemeClr val="bg1"/>
          </a:solidFill>
          <a:ln/>
        </p:spPr>
      </p:sp>
      <p:pic>
        <p:nvPicPr>
          <p:cNvPr id="12" name="Image 1" descr="/home/claude/kit/icon_ban.png">    </p:cNvPr>
          <p:cNvPicPr>
            <a:picLocks noChangeAspect="1"/>
          </p:cNvPicPr>
          <p:nvPr/>
        </p:nvPicPr>
        <p:blipFill>
          <a:blip r:embed="rId2"/>
          <a:stretch>
            <a:fillRect/>
          </a:stretch>
        </p:blipFill>
        <p:spPr>
          <a:xfrm>
            <a:off x="4901184" y="2843784"/>
            <a:ext cx="301752" cy="301752"/>
          </a:xfrm>
          <a:prstGeom prst="rect">
            <a:avLst/>
          </a:prstGeom>
        </p:spPr>
      </p:pic>
      <p:sp>
        <p:nvSpPr>
          <p:cNvPr id="13" name="Text 8"/>
          <p:cNvSpPr txBox="1"/>
          <p:nvPr/>
        </p:nvSpPr>
        <p:spPr>
          <a:xfrm>
            <a:off x="5440680" y="2715768"/>
            <a:ext cx="313639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Line B: Avoid AI: ask pupils to draw it</a:t>
            </a:r>
            <a:endParaRPr lang="en-US" sz="1600" dirty="0"/>
          </a:p>
        </p:txBody>
      </p:sp>
      <p:sp>
        <p:nvSpPr>
          <p:cNvPr id="14" name="Shape 9"/>
          <p:cNvSpPr/>
          <p:nvPr/>
        </p:nvSpPr>
        <p:spPr>
          <a:xfrm>
            <a:off x="457200" y="3566160"/>
            <a:ext cx="8229600" cy="685800"/>
          </a:xfrm>
          <a:prstGeom prst="roundRect">
            <a:avLst>
              <a:gd name="adj" fmla="val 16000"/>
            </a:avLst>
          </a:prstGeom>
          <a:solidFill>
            <a:schemeClr val="tx2"/>
          </a:solidFill>
          <a:ln/>
        </p:spPr>
      </p:sp>
      <p:sp>
        <p:nvSpPr>
          <p:cNvPr id="15" name="Shape 10"/>
          <p:cNvSpPr/>
          <p:nvPr/>
        </p:nvSpPr>
        <p:spPr>
          <a:xfrm>
            <a:off x="566928" y="3657600"/>
            <a:ext cx="502920" cy="502920"/>
          </a:xfrm>
          <a:prstGeom prst="ellipse">
            <a:avLst/>
          </a:prstGeom>
          <a:solidFill>
            <a:schemeClr val="bg1"/>
          </a:solidFill>
          <a:ln/>
        </p:spPr>
      </p:sp>
      <p:pic>
        <p:nvPicPr>
          <p:cNvPr id="16" name="Image 2" descr="/home/claude/kit/icon_sync.png">    </p:cNvPr>
          <p:cNvPicPr>
            <a:picLocks noChangeAspect="1"/>
          </p:cNvPicPr>
          <p:nvPr/>
        </p:nvPicPr>
        <p:blipFill>
          <a:blip r:embed="rId3"/>
          <a:stretch>
            <a:fillRect/>
          </a:stretch>
        </p:blipFill>
        <p:spPr>
          <a:xfrm>
            <a:off x="667512" y="3758184"/>
            <a:ext cx="301752" cy="301752"/>
          </a:xfrm>
          <a:prstGeom prst="rect">
            <a:avLst/>
          </a:prstGeom>
        </p:spPr>
      </p:pic>
      <p:sp>
        <p:nvSpPr>
          <p:cNvPr id="17" name="Text 11"/>
          <p:cNvSpPr txBox="1"/>
          <p:nvPr/>
        </p:nvSpPr>
        <p:spPr>
          <a:xfrm>
            <a:off x="1188720" y="356616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Swap sides! Why were the two answers different?</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Write a credit line</a:t>
            </a:r>
            <a:endParaRPr lang="en-US" sz="3000" dirty="0"/>
          </a:p>
        </p:txBody>
      </p:sp>
      <p:sp>
        <p:nvSpPr>
          <p:cNvPr id="4" name="Shape 1"/>
          <p:cNvSpPr/>
          <p:nvPr/>
        </p:nvSpPr>
        <p:spPr>
          <a:xfrm>
            <a:off x="457200" y="1325880"/>
            <a:ext cx="8229600" cy="1371600"/>
          </a:xfrm>
          <a:prstGeom prst="roundRect">
            <a:avLst>
              <a:gd name="adj" fmla="val 8000"/>
            </a:avLst>
          </a:prstGeom>
          <a:solidFill>
            <a:schemeClr val="bg2"/>
          </a:solidFill>
          <a:ln/>
        </p:spPr>
      </p:sp>
      <p:sp>
        <p:nvSpPr>
          <p:cNvPr id="5" name="Shape 2"/>
          <p:cNvSpPr/>
          <p:nvPr/>
        </p:nvSpPr>
        <p:spPr>
          <a:xfrm>
            <a:off x="640080" y="1508760"/>
            <a:ext cx="640080" cy="640080"/>
          </a:xfrm>
          <a:prstGeom prst="ellipse">
            <a:avLst/>
          </a:prstGeom>
          <a:solidFill>
            <a:schemeClr val="bg1"/>
          </a:solidFill>
          <a:ln/>
        </p:spPr>
      </p:sp>
      <p:pic>
        <p:nvPicPr>
          <p:cNvPr id="6" name="Image 0" descr="/home/claude/kit/icon_signature.png">    </p:cNvPr>
          <p:cNvPicPr>
            <a:picLocks noChangeAspect="1"/>
          </p:cNvPicPr>
          <p:nvPr/>
        </p:nvPicPr>
        <p:blipFill>
          <a:blip r:embed="rId1"/>
          <a:stretch>
            <a:fillRect/>
          </a:stretch>
        </p:blipFill>
        <p:spPr>
          <a:xfrm>
            <a:off x="768096" y="1636776"/>
            <a:ext cx="384048" cy="384048"/>
          </a:xfrm>
          <a:prstGeom prst="rect">
            <a:avLst/>
          </a:prstGeom>
        </p:spPr>
      </p:pic>
      <p:sp>
        <p:nvSpPr>
          <p:cNvPr id="7" name="Text 3"/>
          <p:cNvSpPr txBox="1"/>
          <p:nvPr/>
        </p:nvSpPr>
        <p:spPr>
          <a:xfrm>
            <a:off x="1463040" y="1371600"/>
            <a:ext cx="7132320" cy="1280160"/>
          </a:xfrm>
          <a:prstGeom prst="rect">
            <a:avLst/>
          </a:prstGeom>
          <a:noFill/>
          <a:ln/>
        </p:spPr>
        <p:txBody>
          <a:bodyPr wrap="square" lIns="635" tIns="635" rIns="635" bIns="635" rtlCol="0" anchor="ctr"/>
          <a:lstStyle/>
          <a:p>
            <a:pPr indent="0" marL="0">
              <a:buNone/>
            </a:pPr>
            <a:r>
              <a:rPr lang="en-US" sz="1300" b="1" dirty="0">
                <a:solidFill>
                  <a:schemeClr val="accent4"/>
                </a:solidFill>
                <a:latin typeface="Calibri" pitchFamily="34" charset="0"/>
                <a:ea typeface="Calibri" pitchFamily="34" charset="-122"/>
                <a:cs typeface="Calibri" pitchFamily="34" charset="-120"/>
              </a:rPr>
              <a:t>CREDIT LINE
</a:t>
            </a:r>
            <a:pPr indent="0" marL="0">
              <a:buNone/>
            </a:pPr>
            <a:r>
              <a:rPr lang="en-US" sz="1800" b="1" dirty="0">
                <a:solidFill>
                  <a:schemeClr val="tx2"/>
                </a:solidFill>
                <a:latin typeface="Calibri" pitchFamily="34" charset="0"/>
                <a:ea typeface="Calibri" pitchFamily="34" charset="-122"/>
                <a:cs typeface="Calibri" pitchFamily="34" charset="-120"/>
              </a:rPr>
              <a:t>Image AI-generated with ________ on ________.</a:t>
            </a:r>
            <a:endParaRPr lang="en-US" sz="1300" dirty="0"/>
          </a:p>
          <a:p>
            <a:pPr indent="0" marL="0">
              <a:buNone/>
            </a:pPr>
            <a:r>
              <a:rPr lang="en-US" sz="1800" b="1" dirty="0">
                <a:solidFill>
                  <a:schemeClr val="tx2"/>
                </a:solidFill>
                <a:latin typeface="Calibri" pitchFamily="34" charset="0"/>
                <a:ea typeface="Calibri" pitchFamily="34" charset="-122"/>
                <a:cs typeface="Calibri" pitchFamily="34" charset="-120"/>
              </a:rPr>
              <a:t>Prompt ideas by ________. AI scale: ________.</a:t>
            </a:r>
            <a:endParaRPr lang="en-US" sz="1300" dirty="0"/>
          </a:p>
        </p:txBody>
      </p:sp>
      <p:sp>
        <p:nvSpPr>
          <p:cNvPr id="8" name="Shape 4"/>
          <p:cNvSpPr/>
          <p:nvPr/>
        </p:nvSpPr>
        <p:spPr>
          <a:xfrm>
            <a:off x="457200" y="2880360"/>
            <a:ext cx="8229600" cy="685800"/>
          </a:xfrm>
          <a:prstGeom prst="roundRect">
            <a:avLst>
              <a:gd name="adj" fmla="val 16000"/>
            </a:avLst>
          </a:prstGeom>
          <a:solidFill>
            <a:schemeClr val="tx2"/>
          </a:solidFill>
          <a:ln/>
        </p:spPr>
      </p:sp>
      <p:sp>
        <p:nvSpPr>
          <p:cNvPr id="9" name="Shape 5"/>
          <p:cNvSpPr/>
          <p:nvPr/>
        </p:nvSpPr>
        <p:spPr>
          <a:xfrm>
            <a:off x="566928" y="2971800"/>
            <a:ext cx="502920" cy="502920"/>
          </a:xfrm>
          <a:prstGeom prst="ellipse">
            <a:avLst/>
          </a:prstGeom>
          <a:solidFill>
            <a:schemeClr val="bg1"/>
          </a:solidFill>
          <a:ln/>
        </p:spPr>
      </p:sp>
      <p:pic>
        <p:nvPicPr>
          <p:cNvPr id="10" name="Image 1" descr="/home/claude/kit/icon_eye.png">    </p:cNvPr>
          <p:cNvPicPr>
            <a:picLocks noChangeAspect="1"/>
          </p:cNvPicPr>
          <p:nvPr/>
        </p:nvPicPr>
        <p:blipFill>
          <a:blip r:embed="rId2"/>
          <a:stretch>
            <a:fillRect/>
          </a:stretch>
        </p:blipFill>
        <p:spPr>
          <a:xfrm>
            <a:off x="667512" y="3072384"/>
            <a:ext cx="301752" cy="301752"/>
          </a:xfrm>
          <a:prstGeom prst="rect">
            <a:avLst/>
          </a:prstGeom>
        </p:spPr>
      </p:pic>
      <p:sp>
        <p:nvSpPr>
          <p:cNvPr id="11" name="Text 6"/>
          <p:cNvSpPr txBox="1"/>
          <p:nvPr/>
        </p:nvSpPr>
        <p:spPr>
          <a:xfrm>
            <a:off x="1188720" y="288036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Why credit? So people know what's real, and who did the work.</a:t>
            </a:r>
            <a:endParaRPr lang="en-US" sz="1700" dirty="0"/>
          </a:p>
        </p:txBody>
      </p:sp>
      <p:sp>
        <p:nvSpPr>
          <p:cNvPr id="12" name="Shape 7"/>
          <p:cNvSpPr/>
          <p:nvPr/>
        </p:nvSpPr>
        <p:spPr>
          <a:xfrm>
            <a:off x="457200" y="3657600"/>
            <a:ext cx="8229600" cy="685800"/>
          </a:xfrm>
          <a:prstGeom prst="roundRect">
            <a:avLst>
              <a:gd name="adj" fmla="val 16000"/>
            </a:avLst>
          </a:prstGeom>
          <a:solidFill>
            <a:srgbClr val="FCE4F2"/>
          </a:solidFill>
          <a:ln/>
        </p:spPr>
      </p:sp>
      <p:sp>
        <p:nvSpPr>
          <p:cNvPr id="13" name="Shape 8"/>
          <p:cNvSpPr/>
          <p:nvPr/>
        </p:nvSpPr>
        <p:spPr>
          <a:xfrm>
            <a:off x="566928" y="3749040"/>
            <a:ext cx="502920" cy="502920"/>
          </a:xfrm>
          <a:prstGeom prst="ellipse">
            <a:avLst/>
          </a:prstGeom>
          <a:solidFill>
            <a:schemeClr val="bg1"/>
          </a:solidFill>
          <a:ln/>
        </p:spPr>
      </p:sp>
      <p:pic>
        <p:nvPicPr>
          <p:cNvPr id="14" name="Image 2" descr="/home/claude/kit/icon_gradcap.png">    </p:cNvPr>
          <p:cNvPicPr>
            <a:picLocks noChangeAspect="1"/>
          </p:cNvPicPr>
          <p:nvPr/>
        </p:nvPicPr>
        <p:blipFill>
          <a:blip r:embed="rId3"/>
          <a:stretch>
            <a:fillRect/>
          </a:stretch>
        </p:blipFill>
        <p:spPr>
          <a:xfrm>
            <a:off x="667512" y="3849624"/>
            <a:ext cx="301752" cy="301752"/>
          </a:xfrm>
          <a:prstGeom prst="rect">
            <a:avLst/>
          </a:prstGeom>
        </p:spPr>
      </p:pic>
      <p:sp>
        <p:nvSpPr>
          <p:cNvPr id="15" name="Text 9"/>
          <p:cNvSpPr txBox="1"/>
          <p:nvPr/>
        </p:nvSpPr>
        <p:spPr>
          <a:xfrm>
            <a:off x="1188720" y="3657600"/>
            <a:ext cx="7360920" cy="685800"/>
          </a:xfrm>
          <a:prstGeom prst="rect">
            <a:avLst/>
          </a:prstGeom>
          <a:noFill/>
          <a:ln/>
        </p:spPr>
        <p:txBody>
          <a:bodyPr wrap="square" lIns="635" tIns="635" rIns="635" bIns="635" rtlCol="0" anchor="ctr"/>
          <a:lstStyle/>
          <a:p>
            <a:pPr indent="0" marL="0">
              <a:buNone/>
            </a:pPr>
            <a:r>
              <a:rPr lang="en-US" sz="1600" dirty="0">
                <a:solidFill>
                  <a:schemeClr val="tx1"/>
                </a:solidFill>
                <a:latin typeface="Calibri" pitchFamily="34" charset="0"/>
                <a:ea typeface="Calibri" pitchFamily="34" charset="-122"/>
                <a:cs typeface="Calibri" pitchFamily="34" charset="-120"/>
              </a:rPr>
              <a:t>Year 9 and GCSE: you'll say exactly how you used AI.</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Navigator's Log</a:t>
            </a:r>
            <a:endParaRPr lang="en-US" sz="3000" dirty="0"/>
          </a:p>
        </p:txBody>
      </p:sp>
      <p:sp>
        <p:nvSpPr>
          <p:cNvPr id="4" name="Shape 1"/>
          <p:cNvSpPr/>
          <p:nvPr/>
        </p:nvSpPr>
        <p:spPr>
          <a:xfrm>
            <a:off x="548640" y="1325880"/>
            <a:ext cx="1463040" cy="1463040"/>
          </a:xfrm>
          <a:prstGeom prst="ellipse">
            <a:avLst/>
          </a:prstGeom>
          <a:solidFill>
            <a:schemeClr val="accent1"/>
          </a:solidFill>
          <a:ln/>
        </p:spPr>
      </p:sp>
      <p:pic>
        <p:nvPicPr>
          <p:cNvPr id="5" name="Image 0" descr="/home/claude/kit/icon_signature_w.png">    </p:cNvPr>
          <p:cNvPicPr>
            <a:picLocks noChangeAspect="1"/>
          </p:cNvPicPr>
          <p:nvPr/>
        </p:nvPicPr>
        <p:blipFill>
          <a:blip r:embed="rId1"/>
          <a:stretch>
            <a:fillRect/>
          </a:stretch>
        </p:blipFill>
        <p:spPr>
          <a:xfrm>
            <a:off x="899770" y="1677010"/>
            <a:ext cx="760781" cy="760781"/>
          </a:xfrm>
          <a:prstGeom prst="rect">
            <a:avLst/>
          </a:prstGeom>
        </p:spPr>
      </p:pic>
      <p:sp>
        <p:nvSpPr>
          <p:cNvPr id="6" name="Text 2"/>
          <p:cNvSpPr txBox="1"/>
          <p:nvPr/>
        </p:nvSpPr>
        <p:spPr>
          <a:xfrm>
            <a:off x="2286000" y="1325880"/>
            <a:ext cx="6400800" cy="365760"/>
          </a:xfrm>
          <a:prstGeom prst="rect">
            <a:avLst/>
          </a:prstGeom>
          <a:noFill/>
          <a:ln/>
        </p:spPr>
        <p:txBody>
          <a:bodyPr wrap="square" lIns="635" tIns="635" rIns="635" bIns="635" rtlCol="0" anchor="t"/>
          <a:lstStyle/>
          <a:p>
            <a:pPr indent="0" marL="0">
              <a:buNone/>
            </a:pPr>
            <a:r>
              <a:rPr lang="en-US" sz="1400" b="1" spc="200" kern="0" dirty="0">
                <a:solidFill>
                  <a:schemeClr val="accent4"/>
                </a:solidFill>
                <a:latin typeface="Calibri" pitchFamily="34" charset="0"/>
                <a:ea typeface="Calibri" pitchFamily="34" charset="-122"/>
                <a:cs typeface="Calibri" pitchFamily="34" charset="-120"/>
              </a:rPr>
              <a:t>WAYPOINT 4 STAMP</a:t>
            </a:r>
            <a:endParaRPr lang="en-US" sz="1400" dirty="0"/>
          </a:p>
        </p:txBody>
      </p:sp>
      <p:sp>
        <p:nvSpPr>
          <p:cNvPr id="7" name="Text 3"/>
          <p:cNvSpPr txBox="1"/>
          <p:nvPr/>
        </p:nvSpPr>
        <p:spPr>
          <a:xfrm>
            <a:off x="2286000" y="1664208"/>
            <a:ext cx="6400800" cy="594360"/>
          </a:xfrm>
          <a:prstGeom prst="rect">
            <a:avLst/>
          </a:prstGeom>
          <a:noFill/>
          <a:ln/>
        </p:spPr>
        <p:txBody>
          <a:bodyPr wrap="square" lIns="635" tIns="635" rIns="635" bIns="635" rtlCol="0" anchor="t"/>
          <a:lstStyle/>
          <a:p>
            <a:pPr indent="0" marL="0">
              <a:buNone/>
            </a:pPr>
            <a:r>
              <a:rPr lang="en-US" sz="3000" b="1" dirty="0">
                <a:solidFill>
                  <a:schemeClr val="tx2"/>
                </a:solidFill>
                <a:latin typeface="Arial" pitchFamily="34" charset="0"/>
                <a:ea typeface="Arial" pitchFamily="34" charset="-122"/>
                <a:cs typeface="Arial" pitchFamily="34" charset="-120"/>
              </a:rPr>
              <a:t>Credit Keeper</a:t>
            </a:r>
            <a:endParaRPr lang="en-US" sz="3000" dirty="0"/>
          </a:p>
        </p:txBody>
      </p:sp>
      <p:sp>
        <p:nvSpPr>
          <p:cNvPr id="8" name="Text 4"/>
          <p:cNvSpPr txBox="1"/>
          <p:nvPr/>
        </p:nvSpPr>
        <p:spPr>
          <a:xfrm>
            <a:off x="2286000" y="2286000"/>
            <a:ext cx="6400800" cy="548640"/>
          </a:xfrm>
          <a:prstGeom prst="rect">
            <a:avLst/>
          </a:prstGeom>
          <a:noFill/>
          <a:ln/>
        </p:spPr>
        <p:txBody>
          <a:bodyPr wrap="square" lIns="635" tIns="635" rIns="635" bIns="635" rtlCol="0" anchor="t"/>
          <a:lstStyle/>
          <a:p>
            <a:pPr indent="0" marL="0">
              <a:buNone/>
            </a:pPr>
            <a:r>
              <a:rPr lang="en-US" sz="1700" dirty="0">
                <a:solidFill>
                  <a:schemeClr val="tx1"/>
                </a:solidFill>
                <a:latin typeface="Calibri" pitchFamily="34" charset="0"/>
                <a:ea typeface="Calibri" pitchFamily="34" charset="-122"/>
                <a:cs typeface="Calibri" pitchFamily="34" charset="-120"/>
              </a:rPr>
              <a:t>Place two tasks on the AI scale, choose credit, ask or avoid, and give one reason to credit AI.</a:t>
            </a:r>
            <a:endParaRPr lang="en-US" sz="1700" dirty="0"/>
          </a:p>
        </p:txBody>
      </p:sp>
      <p:sp>
        <p:nvSpPr>
          <p:cNvPr id="9" name="Shape 5"/>
          <p:cNvSpPr/>
          <p:nvPr/>
        </p:nvSpPr>
        <p:spPr>
          <a:xfrm>
            <a:off x="457200" y="2971800"/>
            <a:ext cx="8229600" cy="685800"/>
          </a:xfrm>
          <a:prstGeom prst="roundRect">
            <a:avLst>
              <a:gd name="adj" fmla="val 16000"/>
            </a:avLst>
          </a:prstGeom>
          <a:solidFill>
            <a:schemeClr val="accent2"/>
          </a:solidFill>
          <a:ln/>
        </p:spPr>
      </p:sp>
      <p:sp>
        <p:nvSpPr>
          <p:cNvPr id="10" name="Shape 6"/>
          <p:cNvSpPr/>
          <p:nvPr/>
        </p:nvSpPr>
        <p:spPr>
          <a:xfrm>
            <a:off x="566928" y="3063240"/>
            <a:ext cx="502920" cy="502920"/>
          </a:xfrm>
          <a:prstGeom prst="ellipse">
            <a:avLst/>
          </a:prstGeom>
          <a:solidFill>
            <a:schemeClr val="bg1"/>
          </a:solidFill>
          <a:ln/>
        </p:spPr>
      </p:sp>
      <p:pic>
        <p:nvPicPr>
          <p:cNvPr id="11" name="Image 1" descr="/home/claude/kit/icon_pencil.png">    </p:cNvPr>
          <p:cNvPicPr>
            <a:picLocks noChangeAspect="1"/>
          </p:cNvPicPr>
          <p:nvPr/>
        </p:nvPicPr>
        <p:blipFill>
          <a:blip r:embed="rId2"/>
          <a:stretch>
            <a:fillRect/>
          </a:stretch>
        </p:blipFill>
        <p:spPr>
          <a:xfrm>
            <a:off x="667512" y="3163824"/>
            <a:ext cx="301752" cy="301752"/>
          </a:xfrm>
          <a:prstGeom prst="rect">
            <a:avLst/>
          </a:prstGeom>
        </p:spPr>
      </p:pic>
      <p:sp>
        <p:nvSpPr>
          <p:cNvPr id="12" name="Text 7"/>
          <p:cNvSpPr txBox="1"/>
          <p:nvPr/>
        </p:nvSpPr>
        <p:spPr>
          <a:xfrm>
            <a:off x="1188720" y="2971800"/>
            <a:ext cx="7360920" cy="685800"/>
          </a:xfrm>
          <a:prstGeom prst="rect">
            <a:avLst/>
          </a:prstGeom>
          <a:noFill/>
          <a:ln/>
        </p:spPr>
        <p:txBody>
          <a:bodyPr wrap="square" lIns="635" tIns="635" rIns="635" bIns="635" rtlCol="0" anchor="ctr"/>
          <a:lstStyle/>
          <a:p>
            <a:pPr indent="0" marL="0">
              <a:buNone/>
            </a:pPr>
            <a:r>
              <a:rPr lang="en-US" sz="1800" dirty="0">
                <a:solidFill>
                  <a:schemeClr val="bg1"/>
                </a:solidFill>
                <a:latin typeface="Calibri" pitchFamily="34" charset="0"/>
                <a:ea typeface="Calibri" pitchFamily="34" charset="-122"/>
                <a:cs typeface="Calibri" pitchFamily="34" charset="-120"/>
              </a:rPr>
              <a:t>This task is ___ on the AI scale, so we should ___ because ___.</a:t>
            </a:r>
            <a:endParaRPr lang="en-US" sz="1800" dirty="0"/>
          </a:p>
        </p:txBody>
      </p:sp>
      <p:sp>
        <p:nvSpPr>
          <p:cNvPr id="13" name="Shape 8"/>
          <p:cNvSpPr/>
          <p:nvPr/>
        </p:nvSpPr>
        <p:spPr>
          <a:xfrm>
            <a:off x="457200" y="3794760"/>
            <a:ext cx="8229600" cy="640080"/>
          </a:xfrm>
          <a:prstGeom prst="roundRect">
            <a:avLst>
              <a:gd name="adj" fmla="val 17143"/>
            </a:avLst>
          </a:prstGeom>
          <a:solidFill>
            <a:srgbClr val="DFF3E4"/>
          </a:solidFill>
          <a:ln/>
        </p:spPr>
      </p:sp>
      <p:sp>
        <p:nvSpPr>
          <p:cNvPr id="14" name="Shape 9"/>
          <p:cNvSpPr/>
          <p:nvPr/>
        </p:nvSpPr>
        <p:spPr>
          <a:xfrm>
            <a:off x="594360" y="3931920"/>
            <a:ext cx="457200" cy="457200"/>
          </a:xfrm>
          <a:prstGeom prst="ellipse">
            <a:avLst/>
          </a:prstGeom>
          <a:solidFill>
            <a:schemeClr val="bg1"/>
          </a:solidFill>
          <a:ln/>
        </p:spPr>
      </p:sp>
      <p:pic>
        <p:nvPicPr>
          <p:cNvPr id="15" name="Image 2" descr="/home/claude/kit/icon_thumbsup.png">    </p:cNvPr>
          <p:cNvPicPr>
            <a:picLocks noChangeAspect="1"/>
          </p:cNvPicPr>
          <p:nvPr/>
        </p:nvPicPr>
        <p:blipFill>
          <a:blip r:embed="rId3"/>
          <a:stretch>
            <a:fillRect/>
          </a:stretch>
        </p:blipFill>
        <p:spPr>
          <a:xfrm>
            <a:off x="685800" y="4023360"/>
            <a:ext cx="274320" cy="274320"/>
          </a:xfrm>
          <a:prstGeom prst="rect">
            <a:avLst/>
          </a:prstGeom>
        </p:spPr>
      </p:pic>
      <p:sp>
        <p:nvSpPr>
          <p:cNvPr id="16" name="Text 10"/>
          <p:cNvSpPr txBox="1"/>
          <p:nvPr/>
        </p:nvSpPr>
        <p:spPr>
          <a:xfrm>
            <a:off x="1188720" y="3904488"/>
            <a:ext cx="738835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Talk check: did I give the strongest reason and build on someone?</a:t>
            </a:r>
            <a:endParaRPr lang="en-US" sz="15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bg1"/>
                </a:solidFill>
                <a:latin typeface="Arial" pitchFamily="34" charset="0"/>
                <a:ea typeface="Arial" pitchFamily="34" charset="-122"/>
                <a:cs typeface="Arial" pitchFamily="34" charset="-120"/>
              </a:rPr>
              <a:t>Next time: Waypoint 5</a:t>
            </a:r>
            <a:endParaRPr lang="en-US" sz="3000" dirty="0"/>
          </a:p>
        </p:txBody>
      </p:sp>
      <p:sp>
        <p:nvSpPr>
          <p:cNvPr id="4" name="Shape 1"/>
          <p:cNvSpPr/>
          <p:nvPr/>
        </p:nvSpPr>
        <p:spPr>
          <a:xfrm>
            <a:off x="640080" y="1463040"/>
            <a:ext cx="1463040" cy="1463040"/>
          </a:xfrm>
          <a:prstGeom prst="ellipse">
            <a:avLst/>
          </a:prstGeom>
          <a:solidFill>
            <a:schemeClr val="accent1"/>
          </a:solidFill>
          <a:ln/>
        </p:spPr>
      </p:sp>
      <p:pic>
        <p:nvPicPr>
          <p:cNvPr id="5" name="Image 0" descr="/home/claude/kit/icon_route_w.png">    </p:cNvPr>
          <p:cNvPicPr>
            <a:picLocks noChangeAspect="1"/>
          </p:cNvPicPr>
          <p:nvPr/>
        </p:nvPicPr>
        <p:blipFill>
          <a:blip r:embed="rId1"/>
          <a:stretch>
            <a:fillRect/>
          </a:stretch>
        </p:blipFill>
        <p:spPr>
          <a:xfrm>
            <a:off x="961949" y="1784909"/>
            <a:ext cx="819302" cy="819302"/>
          </a:xfrm>
          <a:prstGeom prst="rect">
            <a:avLst/>
          </a:prstGeom>
        </p:spPr>
      </p:pic>
      <p:sp>
        <p:nvSpPr>
          <p:cNvPr id="6" name="Text 2"/>
          <p:cNvSpPr txBox="1"/>
          <p:nvPr/>
        </p:nvSpPr>
        <p:spPr>
          <a:xfrm>
            <a:off x="2468880" y="1463040"/>
            <a:ext cx="6217920" cy="731520"/>
          </a:xfrm>
          <a:prstGeom prst="rect">
            <a:avLst/>
          </a:prstGeom>
          <a:noFill/>
          <a:ln/>
        </p:spPr>
        <p:txBody>
          <a:bodyPr wrap="square" lIns="635" tIns="635" rIns="635" bIns="635" rtlCol="0" anchor="t"/>
          <a:lstStyle/>
          <a:p>
            <a:pPr indent="0" marL="0">
              <a:buNone/>
            </a:pPr>
            <a:r>
              <a:rPr lang="en-US" sz="3200" b="1" dirty="0">
                <a:solidFill>
                  <a:schemeClr val="bg1"/>
                </a:solidFill>
                <a:latin typeface="Arial" pitchFamily="34" charset="0"/>
                <a:ea typeface="Arial" pitchFamily="34" charset="-122"/>
                <a:cs typeface="Arial" pitchFamily="34" charset="-120"/>
              </a:rPr>
              <a:t>Plan Like a Pro</a:t>
            </a:r>
            <a:endParaRPr lang="en-US" sz="3200" dirty="0"/>
          </a:p>
        </p:txBody>
      </p:sp>
      <p:sp>
        <p:nvSpPr>
          <p:cNvPr id="7" name="Text 3"/>
          <p:cNvSpPr txBox="1"/>
          <p:nvPr/>
        </p:nvSpPr>
        <p:spPr>
          <a:xfrm>
            <a:off x="2468880" y="2240280"/>
            <a:ext cx="6217920" cy="1005840"/>
          </a:xfrm>
          <a:prstGeom prst="rect">
            <a:avLst/>
          </a:prstGeom>
          <a:noFill/>
          <a:ln/>
        </p:spPr>
        <p:txBody>
          <a:bodyPr wrap="square" lIns="635" tIns="635" rIns="635" bIns="635" rtlCol="0" anchor="t"/>
          <a:lstStyle/>
          <a:p>
            <a:pPr indent="0" marL="0">
              <a:buNone/>
            </a:pPr>
            <a:r>
              <a:rPr lang="en-US" sz="1900" i="1" dirty="0">
                <a:solidFill>
                  <a:schemeClr val="bg2"/>
                </a:solidFill>
                <a:latin typeface="Calibri" pitchFamily="34" charset="0"/>
                <a:ea typeface="Calibri" pitchFamily="34" charset="-122"/>
                <a:cs typeface="Calibri" pitchFamily="34" charset="-120"/>
              </a:rPr>
              <a:t>A survival guide for new Year 7s. Where could AI help, and where must it be me?</a:t>
            </a:r>
            <a:endParaRPr lang="en-US" sz="1900" dirty="0"/>
          </a:p>
        </p:txBody>
      </p:sp>
      <p:sp>
        <p:nvSpPr>
          <p:cNvPr id="8" name="Text 4"/>
          <p:cNvSpPr txBox="1"/>
          <p:nvPr/>
        </p:nvSpPr>
        <p:spPr>
          <a:xfrm>
            <a:off x="2468880" y="4069080"/>
            <a:ext cx="6217920" cy="365760"/>
          </a:xfrm>
          <a:prstGeom prst="rect">
            <a:avLst/>
          </a:prstGeom>
          <a:noFill/>
          <a:ln/>
        </p:spPr>
        <p:txBody>
          <a:bodyPr wrap="square" lIns="635" tIns="635" rIns="635" bIns="635" rtlCol="0" anchor="t"/>
          <a:lstStyle/>
          <a:p>
            <a:pPr indent="0" marL="0">
              <a:buNone/>
            </a:pPr>
            <a:r>
              <a:rPr lang="en-US" sz="1400" b="1" dirty="0">
                <a:solidFill>
                  <a:schemeClr val="accent1"/>
                </a:solidFill>
                <a:latin typeface="Calibri" pitchFamily="34" charset="0"/>
                <a:ea typeface="Calibri" pitchFamily="34" charset="-122"/>
                <a:cs typeface="Calibri" pitchFamily="34" charset="-120"/>
              </a:rPr>
              <a:t>www.thegentechacademy.co.uk</a:t>
            </a:r>
            <a:endParaRPr lang="en-US" sz="14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bg2"/>
                </a:solidFill>
              </a:defRPr>
            </a:lvl1pPr>
          </a:lstStyle>
          <a:p>
            <a:pPr algn="l"/>
            <a:fld id="{F7021451-1387-4CA6-816F-3879F97B5CBC}" type="slidenum">
              <a:rPr b="0" lang="en-US"/>
              <a:t>16</a:t>
            </a:fld>
            <a:endParaRPr lang="en-US"/>
          </a:p>
        </p:txBody>
      </p:sp>
    </p:spTree>
  </p:cSld>
  <p:clrMapOvr>
    <a:masterClrMapping/>
  </p:clrMapOvr>
</p:sld>
</file>

<file path=ppt/theme/theme1.xml><?xml version="1.0" encoding="utf-8"?>
<a:theme xmlns:a="http://schemas.openxmlformats.org/drawingml/2006/main" name="GenTech">
  <a:themeElements>
    <a:clrScheme name="GenTech">
      <a:dk1>
        <a:srgbClr val="222026"/>
      </a:dk1>
      <a:lt1>
        <a:srgbClr val="FFFFFF"/>
      </a:lt1>
      <a:dk2>
        <a:srgbClr val="1C1A22"/>
      </a:dk2>
      <a:lt2>
        <a:srgbClr val="F2F1F5"/>
      </a:lt2>
      <a:accent1>
        <a:srgbClr val="E0219B"/>
      </a:accent1>
      <a:accent2>
        <a:srgbClr val="6B4FA0"/>
      </a:accent2>
      <a:accent3>
        <a:srgbClr val="E76F51"/>
      </a:accent3>
      <a:accent4>
        <a:srgbClr val="9C1C74"/>
      </a:accent4>
      <a:accent5>
        <a:srgbClr val="8AB17D"/>
      </a:accent5>
      <a:accent6>
        <a:srgbClr val="9B5DE5"/>
      </a:accent6>
      <a:hlink>
        <a:srgbClr val="2A6FDB"/>
      </a:hlink>
      <a:folHlink>
        <a:srgbClr val="7A4FB5"/>
      </a:folHlink>
    </a:clrScheme>
    <a:fontScheme name="GenTech">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Y6 L4 – Waypoint 4: Credit Where It's Due</dc:title>
  <dc:subject>PptxGenJS Presentation</dc:subject>
  <dc:creator>The GenTech Academy</dc:creator>
  <cp:lastModifiedBy>The GenTech Academy</cp:lastModifiedBy>
  <cp:revision>1</cp:revision>
  <dcterms:created xsi:type="dcterms:W3CDTF">2026-10-06T20:03:25Z</dcterms:created>
  <dcterms:modified xsi:type="dcterms:W3CDTF">2026-10-06T20:03:25Z</dcterms:modified>
</cp:coreProperties>
</file>