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c26fa1c9-26c3-5c76-3e3e-67e092cefb11}">
          <p14:sldIdLst>
            <p14:sldId id="256"/>
            <p14:sldId id="257"/>
          </p14:sldIdLst>
        </p14:section>
        <p14:section name="Learn" id="{58d87a6e-a721-68aa-2c97-3a0e065ff39e}">
          <p14:sldIdLst>
            <p14:sldId id="258"/>
            <p14:sldId id="259"/>
            <p14:sldId id="260"/>
            <p14:sldId id="261"/>
            <p14:sldId id="262"/>
          </p14:sldIdLst>
        </p14:section>
        <p14:section name="Verify" id="{03a24230-f89f-050a-d3ce-8da9a5f5339d}">
          <p14:sldIdLst>
            <p14:sldId id="263"/>
            <p14:sldId id="264"/>
            <p14:sldId id="265"/>
          </p14:sldIdLst>
        </p14:section>
        <p14:section name="Envoys" id="{b9364e6a-42f7-0660-0d56-15cb5277fe1d}">
          <p14:sldIdLst>
            <p14:sldId id="266"/>
            <p14:sldId id="267"/>
          </p14:sldIdLst>
        </p14:section>
        <p14:section name="Images" id="{b0be181c-e8f9-28fc-d3d1-3573276dd202}">
          <p14:sldIdLst>
            <p14:sldId id="268"/>
            <p14:sldId id="269"/>
          </p14:sldIdLst>
        </p14:section>
        <p14:section name="Log" id="{4efac9c7-2b36-8b51-0e0a-c8cba1099d43}">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TEACHING: notify your DSL (this lesson covers AI-made images). Choose 3–4 pre-vetted, published real-or-AI images with NO people and paste them into slide 13, or use the description cards (Appendix F).
Print the TripBot answer, the four source sheets, verification sheets, verdict cards and Envoy 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 asked an AI chatbot called TripBot to plan our trip to the Riverside Science Museum. Here's part of its answer."
Point to the label: this is an example AI answer prepared for this lesson (the museum is made up, so we can check everything).
ASK: "Hands up if you'd print this and send it home to your families." Then: "Would you bet our trip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it's LINGUISTIC. Precise evidence words: "According to…", "The evidence suggests…".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rule: CLAIM, EVIDENCE, REASON (count 1, 2, 3 on your fingers).
SCRIPT: "Today every verdict needs evidence. Not 'I think', but 'According to the leaflet…'."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 chatbot doesn't look things up like we do. It predicts likely words from patterns in its training data. So it can sound completely sure and still be wrong."
Three kinds of mistake:
INVENTED (hallucination): makes up a person or detail.
OUT OF DATE: trained on older information.
MIXED UP: right idea, wrong details (right bus, wrong times).
Gestures: hallucination = cloud by your head; out of date = tap your wrist.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claim we give one of three verdicts (true traffic-light colours):
VERIFIED: a trusted source agrees.
NOT SURE YET: we can't find it, or sources disagree. That's an honest answer.
FALSE: a trusted source shows it's wrong.
Trusted sources: official (the museum's own leaflet, the bus company's timetable), reliable reference books, and trusted adults. Two sources that agree are even stronger.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pointing to each part:
"I checked the opening time using the museum leaflet. According to the leaflet, the museum opens at 10:00 and is closed on Mondays. The evidence suggests TripBot's claim is false, probably because it made up a likely-sounding time."
Pupils repeat it with a partner, swapping in the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teams (one section each). Every team gets TripBot's answer and all four source sheets.
Getting there: claims 3–4. The museum: claims 1, 2, 5, 8. The day plan: claims 6–7. Fun facts: claims 9–12.
Support: Getting there (two claims, one source). Stretch: Fun facts or The museum.
For each claim: find the evidence, write the source, place a verdict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four source sheets (Appendix B). Point out who made each one: the museum, the bus company, the museum's own website, a reference book.
ASK: "Why is the museum's own leaflet more trustworthy than TripBot about opening times?" (It's official, it comes from the people who run it, and it's up to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core frame with the Dinosaur Hall claim. Keep this slide up while teams verify.
Insist on precise words: "According to the ___" (name the source), "verified", "out of date",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PRESENT: each team sends an Envoy to the next team: "Our team checked ___. The evidence suggests ___."
2 CHALLENGE: the host team MUST ask "What's your evidence? Which source?" before accepting.
3 RETURN: the Envoy goes home and reports any challenges.
4 UPDATE: the team changes any verdicts if needed.
This is different from Year 5: the challenge step is compulsory.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claim. Teams hold up verdict cards; agree the verdict and name the source.
Answers: 1 False · 2 Verified · 3 False (half right) · 4 Verified · 5 False (out of date) · 6 Not sure yet · 7 False (close but wrong) · 8 Not sure yet (year right, Queen invented?) · 9 Verified · 10 Verified · 11 False · 12 False (hallucination).
Score: 4 verified, 2 not sure yet, 6 false. ASK: "Would you send TripBot's plan home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DSL-NOTIFIED SECTION. Paste 3–4 PRE-VETTED, PUBLISHED real-or-AI images from a reputable media-literacy provider into the boxes (landscapes, animals, food or objects; NO people, NO children, nothing upsetting). Preview each one. Never generate fakes of real people.
Show one at a time. Pupils vote REAL (thumbs up) or AI-MADE (thumbs down) and give a reason. Reveal using the provider's answers.
ASK: "Could we tell just by looking?" Usually not reliably. That's why we check the source.
No images? Use the description cards (Appendix 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"You can't always tell by looking, so here's what Navigators do instead."
STOP: don't share it yet (hand up).
SOURCE: who posted it? Are they trusted?
SECOND SOURCE: do trusted sources show the same thing?
SAY: tell a trusted adult if you're unsure or it upsets you.
"You are never in trouble for telling a trusted adult about something you saw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H). Stamp 3: Fact Checker in the Navigator's Log.
Oracy self-check: thumbs up if you used "According to…" or "The evidence suggests…" today.
After the lesson: let your DSL know if anything was disclosed.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exit tickets and verification sheets. Keep the verdict board for the working wall.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3</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3</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2.pn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3.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3.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3.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2.png"/><Relationship Id="rId5" Type="http://schemas.openxmlformats.org/officeDocument/2006/relationships/image" Target="../media/image-11-5.png"/><Relationship Id="rId6" Type="http://schemas.openxmlformats.org/officeDocument/2006/relationships/image" Target="../media/image-11-2.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3.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1.png"/><Relationship Id="rId4" Type="http://schemas.openxmlformats.org/officeDocument/2006/relationships/image" Target="../media/image-13-1.png"/><Relationship Id="rId5" Type="http://schemas.openxmlformats.org/officeDocument/2006/relationships/image" Target="../media/image-13-1.png"/><Relationship Id="rId6" Type="http://schemas.openxmlformats.org/officeDocument/2006/relationships/slideLayout" Target="../slideLayouts/slideLayout3.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3.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search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6 · SMART CHOICES WITH AI · LESSON 3</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Waypoint 3: Fact or Fake?</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How do I check AI information and images?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TripBot planned our trip!</a:t>
            </a:r>
            <a:endParaRPr lang="en-US" sz="3000" dirty="0"/>
          </a:p>
        </p:txBody>
      </p:sp>
      <p:sp>
        <p:nvSpPr>
          <p:cNvPr id="4" name="Shape 1"/>
          <p:cNvSpPr/>
          <p:nvPr/>
        </p:nvSpPr>
        <p:spPr>
          <a:xfrm>
            <a:off x="457200" y="1280160"/>
            <a:ext cx="3291840" cy="365760"/>
          </a:xfrm>
          <a:prstGeom prst="roundRect">
            <a:avLst>
              <a:gd name="adj" fmla="val 30000"/>
            </a:avLst>
          </a:prstGeom>
          <a:solidFill>
            <a:schemeClr val="accent3"/>
          </a:solidFill>
          <a:ln/>
        </p:spPr>
      </p:sp>
      <p:sp>
        <p:nvSpPr>
          <p:cNvPr id="5" name="Text 2"/>
          <p:cNvSpPr txBox="1"/>
          <p:nvPr/>
        </p:nvSpPr>
        <p:spPr>
          <a:xfrm>
            <a:off x="457200" y="1280160"/>
            <a:ext cx="3291840" cy="365760"/>
          </a:xfrm>
          <a:prstGeom prst="rect">
            <a:avLst/>
          </a:prstGeom>
          <a:noFill/>
          <a:ln/>
        </p:spPr>
        <p:txBody>
          <a:bodyPr wrap="square" lIns="635" tIns="635" rIns="635" bIns="635" rtlCol="0" anchor="ctr"/>
          <a:lstStyle/>
          <a:p>
            <a:pPr algn="ctr" indent="0" marL="0">
              <a:buNone/>
            </a:pPr>
            <a:r>
              <a:rPr lang="en-US" sz="1200" b="1" dirty="0">
                <a:solidFill>
                  <a:schemeClr val="bg1"/>
                </a:solidFill>
                <a:latin typeface="Calibri" pitchFamily="34" charset="0"/>
                <a:ea typeface="Calibri" pitchFamily="34" charset="-122"/>
                <a:cs typeface="Calibri" pitchFamily="34" charset="-120"/>
              </a:rPr>
              <a:t>EXAMPLE AI ANSWER (prepared for this lesson)</a:t>
            </a:r>
            <a:endParaRPr lang="en-US" sz="1200" dirty="0"/>
          </a:p>
        </p:txBody>
      </p:sp>
      <p:sp>
        <p:nvSpPr>
          <p:cNvPr id="6" name="Shape 3"/>
          <p:cNvSpPr/>
          <p:nvPr/>
        </p:nvSpPr>
        <p:spPr>
          <a:xfrm>
            <a:off x="457200" y="1737360"/>
            <a:ext cx="8229600" cy="2057400"/>
          </a:xfrm>
          <a:prstGeom prst="roundRect">
            <a:avLst>
              <a:gd name="adj" fmla="val 5333"/>
            </a:avLst>
          </a:prstGeom>
          <a:solidFill>
            <a:schemeClr val="bg2"/>
          </a:solidFill>
          <a:ln/>
        </p:spPr>
      </p:sp>
      <p:sp>
        <p:nvSpPr>
          <p:cNvPr id="7" name="Shape 4"/>
          <p:cNvSpPr/>
          <p:nvPr/>
        </p:nvSpPr>
        <p:spPr>
          <a:xfrm>
            <a:off x="594360" y="1874520"/>
            <a:ext cx="548640" cy="548640"/>
          </a:xfrm>
          <a:prstGeom prst="ellipse">
            <a:avLst/>
          </a:prstGeom>
          <a:solidFill>
            <a:schemeClr val="tx2"/>
          </a:solidFill>
          <a:ln/>
        </p:spPr>
      </p:sp>
      <p:pic>
        <p:nvPicPr>
          <p:cNvPr id="8" name="Image 0" descr="/home/claude/kit/icon_robot_w.png">    </p:cNvPr>
          <p:cNvPicPr>
            <a:picLocks noChangeAspect="1"/>
          </p:cNvPicPr>
          <p:nvPr/>
        </p:nvPicPr>
        <p:blipFill>
          <a:blip r:embed="rId1"/>
          <a:stretch>
            <a:fillRect/>
          </a:stretch>
        </p:blipFill>
        <p:spPr>
          <a:xfrm>
            <a:off x="715061" y="1995221"/>
            <a:ext cx="307238" cy="307238"/>
          </a:xfrm>
          <a:prstGeom prst="rect">
            <a:avLst/>
          </a:prstGeom>
        </p:spPr>
      </p:pic>
      <p:sp>
        <p:nvSpPr>
          <p:cNvPr id="9" name="Text 5"/>
          <p:cNvSpPr txBox="1"/>
          <p:nvPr/>
        </p:nvSpPr>
        <p:spPr>
          <a:xfrm>
            <a:off x="1280160" y="1828800"/>
            <a:ext cx="7223760" cy="1920240"/>
          </a:xfrm>
          <a:prstGeom prst="rect">
            <a:avLst/>
          </a:prstGeom>
          <a:noFill/>
          <a:ln/>
        </p:spPr>
        <p:txBody>
          <a:bodyPr wrap="square" lIns="635" tIns="635" rIns="635" bIns="635" rtlCol="0" anchor="t"/>
          <a:lstStyle/>
          <a:p>
            <a:pPr indent="0" marL="0">
              <a:buNone/>
            </a:pPr>
            <a:r>
              <a:rPr lang="en-US" sz="1600" b="1" dirty="0">
                <a:solidFill>
                  <a:schemeClr val="tx1"/>
                </a:solidFill>
                <a:latin typeface="Calibri" pitchFamily="34" charset="0"/>
                <a:ea typeface="Calibri" pitchFamily="34" charset="-122"/>
                <a:cs typeface="Calibri" pitchFamily="34" charset="-120"/>
              </a:rPr>
              <a:t>Great idea! Here's your perfect trip:
</a:t>
            </a:r>
            <a:pPr indent="0" marL="0">
              <a:buNone/>
            </a:pPr>
            <a:r>
              <a:rPr lang="en-US" sz="1600" dirty="0">
                <a:solidFill>
                  <a:schemeClr val="tx1"/>
                </a:solidFill>
                <a:latin typeface="Calibri" pitchFamily="34" charset="0"/>
                <a:ea typeface="Calibri" pitchFamily="34" charset="-122"/>
                <a:cs typeface="Calibri" pitchFamily="34" charset="-120"/>
              </a:rPr>
              <a:t>• The museum opens at 9:00 am every day.</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The number 42 bus goes every 15 minutes.</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Don't miss the Dinosaur Hall with its giant T. rex!</a:t>
            </a:r>
            <a:endParaRPr lang="en-US" sz="1600" dirty="0"/>
          </a:p>
          <a:p>
            <a:pPr indent="0" marL="0">
              <a:buNone/>
            </a:pPr>
            <a:r>
              <a:rPr lang="en-US" sz="1600" dirty="0">
                <a:solidFill>
                  <a:schemeClr val="tx1"/>
                </a:solidFill>
                <a:latin typeface="Calibri" pitchFamily="34" charset="0"/>
                <a:ea typeface="Calibri" pitchFamily="34" charset="-122"/>
                <a:cs typeface="Calibri" pitchFamily="34" charset="-120"/>
              </a:rPr>
              <a:t>• Dr Amelia Hart, who invented the telescope, works there.</a:t>
            </a:r>
            <a:endParaRPr lang="en-US" sz="1600" dirty="0"/>
          </a:p>
        </p:txBody>
      </p:sp>
      <p:sp>
        <p:nvSpPr>
          <p:cNvPr id="10" name="Shape 6"/>
          <p:cNvSpPr/>
          <p:nvPr/>
        </p:nvSpPr>
        <p:spPr>
          <a:xfrm>
            <a:off x="457200" y="3931920"/>
            <a:ext cx="8229600" cy="685800"/>
          </a:xfrm>
          <a:prstGeom prst="roundRect">
            <a:avLst>
              <a:gd name="adj" fmla="val 16000"/>
            </a:avLst>
          </a:prstGeom>
          <a:solidFill>
            <a:schemeClr val="accent2"/>
          </a:solidFill>
          <a:ln/>
        </p:spPr>
      </p:sp>
      <p:sp>
        <p:nvSpPr>
          <p:cNvPr id="11" name="Shape 7"/>
          <p:cNvSpPr/>
          <p:nvPr/>
        </p:nvSpPr>
        <p:spPr>
          <a:xfrm>
            <a:off x="566928" y="4023360"/>
            <a:ext cx="502920" cy="502920"/>
          </a:xfrm>
          <a:prstGeom prst="ellipse">
            <a:avLst/>
          </a:prstGeom>
          <a:solidFill>
            <a:schemeClr val="bg1"/>
          </a:solidFill>
          <a:ln/>
        </p:spPr>
      </p:sp>
      <p:pic>
        <p:nvPicPr>
          <p:cNvPr id="12" name="Image 1" descr="/home/claude/kit/icon_question.png">    </p:cNvPr>
          <p:cNvPicPr>
            <a:picLocks noChangeAspect="1"/>
          </p:cNvPicPr>
          <p:nvPr/>
        </p:nvPicPr>
        <p:blipFill>
          <a:blip r:embed="rId2"/>
          <a:stretch>
            <a:fillRect/>
          </a:stretch>
        </p:blipFill>
        <p:spPr>
          <a:xfrm>
            <a:off x="667512" y="4123944"/>
            <a:ext cx="301752" cy="301752"/>
          </a:xfrm>
          <a:prstGeom prst="rect">
            <a:avLst/>
          </a:prstGeom>
        </p:spPr>
      </p:pic>
      <p:sp>
        <p:nvSpPr>
          <p:cNvPr id="13" name="Text 8"/>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I would / wouldn't trust it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earch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check AI information against trusted sources, spot errors and hallucinations, and know what to do about images.</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check each AI claim against a trusted source and give a verdict.</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why AI gets things wrong: invented, out-of-date or mixed-up facts.</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what to do if I'm not sure whether a picture is real or AI-made.</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use precise evidence language, e.g. "According to…".</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Talk Agreement</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Lead the talk</a:t>
            </a:r>
            <a:endParaRPr lang="en-US" sz="1500" dirty="0"/>
          </a:p>
        </p:txBody>
      </p:sp>
      <p:sp>
        <p:nvSpPr>
          <p:cNvPr id="8" name="Text 4"/>
          <p:cNvSpPr txBox="1"/>
          <p:nvPr/>
        </p:nvSpPr>
        <p:spPr>
          <a:xfrm>
            <a:off x="530352"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round the group</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build</a:t>
            </a:r>
            <a:endParaRPr lang="en-US" sz="1500" dirty="0"/>
          </a:p>
        </p:txBody>
      </p:sp>
      <p:sp>
        <p:nvSpPr>
          <p:cNvPr id="13" name="Text 8"/>
          <p:cNvSpPr txBox="1"/>
          <p:nvPr/>
        </p:nvSpPr>
        <p:spPr>
          <a:xfrm>
            <a:off x="2203704"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rgbClr val="FCE4F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Claim, evidence, reason</a:t>
            </a:r>
            <a:endParaRPr lang="en-US" sz="1500" dirty="0"/>
          </a:p>
        </p:txBody>
      </p:sp>
      <p:sp>
        <p:nvSpPr>
          <p:cNvPr id="18" name="Text 12"/>
          <p:cNvSpPr txBox="1"/>
          <p:nvPr/>
        </p:nvSpPr>
        <p:spPr>
          <a:xfrm>
            <a:off x="3877056"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Count 1, 2, 3 on your fingers</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and change</a:t>
            </a:r>
            <a:endParaRPr lang="en-US" sz="1500" dirty="0"/>
          </a:p>
        </p:txBody>
      </p:sp>
      <p:sp>
        <p:nvSpPr>
          <p:cNvPr id="23" name="Text 16"/>
          <p:cNvSpPr txBox="1"/>
          <p:nvPr/>
        </p:nvSpPr>
        <p:spPr>
          <a:xfrm>
            <a:off x="5550408"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then turn it over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bullhorn.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Win your audience</a:t>
            </a:r>
            <a:endParaRPr lang="en-US" sz="1500" dirty="0"/>
          </a:p>
        </p:txBody>
      </p:sp>
      <p:sp>
        <p:nvSpPr>
          <p:cNvPr id="28" name="Text 20"/>
          <p:cNvSpPr txBox="1"/>
          <p:nvPr/>
        </p:nvSpPr>
        <p:spPr>
          <a:xfrm>
            <a:off x="7223760"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both hands towards the audience</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clipcheck.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Claim, evidence, reason (count 1, 2, 3 on your fingers)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Why does AI get facts wrong?</a:t>
            </a:r>
            <a:endParaRPr lang="en-US" sz="3000" dirty="0"/>
          </a:p>
        </p:txBody>
      </p:sp>
      <p:sp>
        <p:nvSpPr>
          <p:cNvPr id="4" name="Shape 1"/>
          <p:cNvSpPr/>
          <p:nvPr/>
        </p:nvSpPr>
        <p:spPr>
          <a:xfrm>
            <a:off x="457200" y="1325880"/>
            <a:ext cx="2651760" cy="1920240"/>
          </a:xfrm>
          <a:prstGeom prst="roundRect">
            <a:avLst>
              <a:gd name="adj" fmla="val 5714"/>
            </a:avLst>
          </a:prstGeom>
          <a:solidFill>
            <a:srgbClr val="FCE4F2"/>
          </a:solidFill>
          <a:ln/>
        </p:spPr>
      </p:sp>
      <p:sp>
        <p:nvSpPr>
          <p:cNvPr id="5" name="Shape 2"/>
          <p:cNvSpPr/>
          <p:nvPr/>
        </p:nvSpPr>
        <p:spPr>
          <a:xfrm>
            <a:off x="1463040" y="1435608"/>
            <a:ext cx="640080" cy="640080"/>
          </a:xfrm>
          <a:prstGeom prst="ellipse">
            <a:avLst/>
          </a:prstGeom>
          <a:solidFill>
            <a:schemeClr val="bg1"/>
          </a:solidFill>
          <a:ln/>
        </p:spPr>
      </p:sp>
      <p:pic>
        <p:nvPicPr>
          <p:cNvPr id="6" name="Image 0" descr="/home/claude/kit/icon_lightbulb.png">    </p:cNvPr>
          <p:cNvPicPr>
            <a:picLocks noChangeAspect="1"/>
          </p:cNvPicPr>
          <p:nvPr/>
        </p:nvPicPr>
        <p:blipFill>
          <a:blip r:embed="rId1"/>
          <a:stretch>
            <a:fillRect/>
          </a:stretch>
        </p:blipFill>
        <p:spPr>
          <a:xfrm>
            <a:off x="1591056" y="1563624"/>
            <a:ext cx="384048" cy="384048"/>
          </a:xfrm>
          <a:prstGeom prst="rect">
            <a:avLst/>
          </a:prstGeom>
        </p:spPr>
      </p:pic>
      <p:sp>
        <p:nvSpPr>
          <p:cNvPr id="7" name="Text 3"/>
          <p:cNvSpPr txBox="1"/>
          <p:nvPr/>
        </p:nvSpPr>
        <p:spPr>
          <a:xfrm>
            <a:off x="512064" y="2130552"/>
            <a:ext cx="2542032" cy="50292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Arial" pitchFamily="34" charset="0"/>
                <a:ea typeface="Arial" pitchFamily="34" charset="-122"/>
                <a:cs typeface="Arial" pitchFamily="34" charset="-120"/>
              </a:rPr>
              <a:t>INVENTED</a:t>
            </a:r>
            <a:endParaRPr lang="en-US" sz="1700" dirty="0"/>
          </a:p>
        </p:txBody>
      </p:sp>
      <p:sp>
        <p:nvSpPr>
          <p:cNvPr id="8" name="Text 4"/>
          <p:cNvSpPr txBox="1"/>
          <p:nvPr/>
        </p:nvSpPr>
        <p:spPr>
          <a:xfrm>
            <a:off x="530352" y="2651760"/>
            <a:ext cx="2505456" cy="5486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Makes up details that sound true (a "hallucination")</a:t>
            </a:r>
            <a:endParaRPr lang="en-US" sz="1400" dirty="0"/>
          </a:p>
        </p:txBody>
      </p:sp>
      <p:sp>
        <p:nvSpPr>
          <p:cNvPr id="9" name="Shape 5"/>
          <p:cNvSpPr/>
          <p:nvPr/>
        </p:nvSpPr>
        <p:spPr>
          <a:xfrm>
            <a:off x="3246120" y="1325880"/>
            <a:ext cx="2651760" cy="1920240"/>
          </a:xfrm>
          <a:prstGeom prst="roundRect">
            <a:avLst>
              <a:gd name="adj" fmla="val 5714"/>
            </a:avLst>
          </a:prstGeom>
          <a:solidFill>
            <a:srgbClr val="EEE9F7"/>
          </a:solidFill>
          <a:ln/>
        </p:spPr>
      </p:sp>
      <p:sp>
        <p:nvSpPr>
          <p:cNvPr id="10" name="Shape 6"/>
          <p:cNvSpPr/>
          <p:nvPr/>
        </p:nvSpPr>
        <p:spPr>
          <a:xfrm>
            <a:off x="4251960" y="1435608"/>
            <a:ext cx="640080" cy="640080"/>
          </a:xfrm>
          <a:prstGeom prst="ellipse">
            <a:avLst/>
          </a:prstGeom>
          <a:solidFill>
            <a:schemeClr val="bg1"/>
          </a:solidFill>
          <a:ln/>
        </p:spPr>
      </p:sp>
      <p:pic>
        <p:nvPicPr>
          <p:cNvPr id="11" name="Image 1" descr="/home/claude/kit/icon_history.png">    </p:cNvPr>
          <p:cNvPicPr>
            <a:picLocks noChangeAspect="1"/>
          </p:cNvPicPr>
          <p:nvPr/>
        </p:nvPicPr>
        <p:blipFill>
          <a:blip r:embed="rId2"/>
          <a:stretch>
            <a:fillRect/>
          </a:stretch>
        </p:blipFill>
        <p:spPr>
          <a:xfrm>
            <a:off x="4379976" y="1563624"/>
            <a:ext cx="384048" cy="384048"/>
          </a:xfrm>
          <a:prstGeom prst="rect">
            <a:avLst/>
          </a:prstGeom>
        </p:spPr>
      </p:pic>
      <p:sp>
        <p:nvSpPr>
          <p:cNvPr id="12" name="Text 7"/>
          <p:cNvSpPr txBox="1"/>
          <p:nvPr/>
        </p:nvSpPr>
        <p:spPr>
          <a:xfrm>
            <a:off x="3300984" y="2130552"/>
            <a:ext cx="2542032" cy="50292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Arial" pitchFamily="34" charset="0"/>
                <a:ea typeface="Arial" pitchFamily="34" charset="-122"/>
                <a:cs typeface="Arial" pitchFamily="34" charset="-120"/>
              </a:rPr>
              <a:t>OUT OF DATE</a:t>
            </a:r>
            <a:endParaRPr lang="en-US" sz="1700" dirty="0"/>
          </a:p>
        </p:txBody>
      </p:sp>
      <p:sp>
        <p:nvSpPr>
          <p:cNvPr id="13" name="Text 8"/>
          <p:cNvSpPr txBox="1"/>
          <p:nvPr/>
        </p:nvSpPr>
        <p:spPr>
          <a:xfrm>
            <a:off x="3319272" y="2651760"/>
            <a:ext cx="2505456" cy="5486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Trained on older information</a:t>
            </a:r>
            <a:endParaRPr lang="en-US" sz="1400" dirty="0"/>
          </a:p>
        </p:txBody>
      </p:sp>
      <p:sp>
        <p:nvSpPr>
          <p:cNvPr id="14" name="Shape 9"/>
          <p:cNvSpPr/>
          <p:nvPr/>
        </p:nvSpPr>
        <p:spPr>
          <a:xfrm>
            <a:off x="6035040" y="1325880"/>
            <a:ext cx="2651760" cy="1920240"/>
          </a:xfrm>
          <a:prstGeom prst="roundRect">
            <a:avLst>
              <a:gd name="adj" fmla="val 5714"/>
            </a:avLst>
          </a:prstGeom>
          <a:solidFill>
            <a:schemeClr val="bg2"/>
          </a:solidFill>
          <a:ln/>
        </p:spPr>
      </p:sp>
      <p:sp>
        <p:nvSpPr>
          <p:cNvPr id="15" name="Shape 10"/>
          <p:cNvSpPr/>
          <p:nvPr/>
        </p:nvSpPr>
        <p:spPr>
          <a:xfrm>
            <a:off x="7040880" y="1435608"/>
            <a:ext cx="640080" cy="640080"/>
          </a:xfrm>
          <a:prstGeom prst="ellipse">
            <a:avLst/>
          </a:prstGeom>
          <a:solidFill>
            <a:schemeClr val="bg1"/>
          </a:solidFill>
          <a:ln/>
        </p:spPr>
      </p:sp>
      <p:pic>
        <p:nvPicPr>
          <p:cNvPr id="16" name="Image 2" descr="/home/claude/kit/icon_shuffle.png">    </p:cNvPr>
          <p:cNvPicPr>
            <a:picLocks noChangeAspect="1"/>
          </p:cNvPicPr>
          <p:nvPr/>
        </p:nvPicPr>
        <p:blipFill>
          <a:blip r:embed="rId3"/>
          <a:stretch>
            <a:fillRect/>
          </a:stretch>
        </p:blipFill>
        <p:spPr>
          <a:xfrm>
            <a:off x="7168896" y="1563624"/>
            <a:ext cx="384048" cy="384048"/>
          </a:xfrm>
          <a:prstGeom prst="rect">
            <a:avLst/>
          </a:prstGeom>
        </p:spPr>
      </p:pic>
      <p:sp>
        <p:nvSpPr>
          <p:cNvPr id="17" name="Text 11"/>
          <p:cNvSpPr txBox="1"/>
          <p:nvPr/>
        </p:nvSpPr>
        <p:spPr>
          <a:xfrm>
            <a:off x="6089904" y="2130552"/>
            <a:ext cx="2542032" cy="50292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Arial" pitchFamily="34" charset="0"/>
                <a:ea typeface="Arial" pitchFamily="34" charset="-122"/>
                <a:cs typeface="Arial" pitchFamily="34" charset="-120"/>
              </a:rPr>
              <a:t>MIXED UP</a:t>
            </a:r>
            <a:endParaRPr lang="en-US" sz="1700" dirty="0"/>
          </a:p>
        </p:txBody>
      </p:sp>
      <p:sp>
        <p:nvSpPr>
          <p:cNvPr id="18" name="Text 12"/>
          <p:cNvSpPr txBox="1"/>
          <p:nvPr/>
        </p:nvSpPr>
        <p:spPr>
          <a:xfrm>
            <a:off x="6108192" y="2651760"/>
            <a:ext cx="2505456" cy="5486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Right idea, wrong details</a:t>
            </a:r>
            <a:endParaRPr lang="en-US" sz="1400" dirty="0"/>
          </a:p>
        </p:txBody>
      </p:sp>
      <p:sp>
        <p:nvSpPr>
          <p:cNvPr id="19" name="Shape 13"/>
          <p:cNvSpPr/>
          <p:nvPr/>
        </p:nvSpPr>
        <p:spPr>
          <a:xfrm>
            <a:off x="457200" y="3474720"/>
            <a:ext cx="8229600" cy="685800"/>
          </a:xfrm>
          <a:prstGeom prst="roundRect">
            <a:avLst>
              <a:gd name="adj" fmla="val 16000"/>
            </a:avLst>
          </a:prstGeom>
          <a:solidFill>
            <a:schemeClr val="tx2"/>
          </a:solidFill>
          <a:ln/>
        </p:spPr>
      </p:sp>
      <p:sp>
        <p:nvSpPr>
          <p:cNvPr id="20" name="Shape 14"/>
          <p:cNvSpPr/>
          <p:nvPr/>
        </p:nvSpPr>
        <p:spPr>
          <a:xfrm>
            <a:off x="566928" y="3566160"/>
            <a:ext cx="502920" cy="502920"/>
          </a:xfrm>
          <a:prstGeom prst="ellipse">
            <a:avLst/>
          </a:prstGeom>
          <a:solidFill>
            <a:schemeClr val="bg1"/>
          </a:solidFill>
          <a:ln/>
        </p:spPr>
      </p:sp>
      <p:pic>
        <p:nvPicPr>
          <p:cNvPr id="21" name="Image 3" descr="/home/claude/kit/icon_robot.png">    </p:cNvPr>
          <p:cNvPicPr>
            <a:picLocks noChangeAspect="1"/>
          </p:cNvPicPr>
          <p:nvPr/>
        </p:nvPicPr>
        <p:blipFill>
          <a:blip r:embed="rId4"/>
          <a:stretch>
            <a:fillRect/>
          </a:stretch>
        </p:blipFill>
        <p:spPr>
          <a:xfrm>
            <a:off x="667512" y="3666744"/>
            <a:ext cx="301752" cy="301752"/>
          </a:xfrm>
          <a:prstGeom prst="rect">
            <a:avLst/>
          </a:prstGeom>
        </p:spPr>
      </p:pic>
      <p:sp>
        <p:nvSpPr>
          <p:cNvPr id="22" name="Text 15"/>
          <p:cNvSpPr txBox="1"/>
          <p:nvPr/>
        </p:nvSpPr>
        <p:spPr>
          <a:xfrm>
            <a:off x="1188720" y="34747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AI predicts likely words. It sounds just as sure when it's wrong!</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Three verdicts and trusted sources</a:t>
            </a:r>
            <a:endParaRPr lang="en-US" sz="3000" dirty="0"/>
          </a:p>
        </p:txBody>
      </p:sp>
      <p:sp>
        <p:nvSpPr>
          <p:cNvPr id="4" name="Shape 1"/>
          <p:cNvSpPr/>
          <p:nvPr/>
        </p:nvSpPr>
        <p:spPr>
          <a:xfrm>
            <a:off x="457200" y="1325880"/>
            <a:ext cx="2621280" cy="1143000"/>
          </a:xfrm>
          <a:prstGeom prst="roundRect">
            <a:avLst>
              <a:gd name="adj" fmla="val 9600"/>
            </a:avLst>
          </a:prstGeom>
          <a:solidFill>
            <a:srgbClr val="DFF3E4"/>
          </a:solidFill>
          <a:ln/>
        </p:spPr>
      </p:sp>
      <p:sp>
        <p:nvSpPr>
          <p:cNvPr id="5" name="Shape 2"/>
          <p:cNvSpPr/>
          <p:nvPr/>
        </p:nvSpPr>
        <p:spPr>
          <a:xfrm>
            <a:off x="594360" y="1463040"/>
            <a:ext cx="548640" cy="548640"/>
          </a:xfrm>
          <a:prstGeom prst="ellipse">
            <a:avLst/>
          </a:prstGeom>
          <a:solidFill>
            <a:schemeClr val="bg1"/>
          </a:solidFill>
          <a:ln/>
        </p:spPr>
      </p:sp>
      <p:pic>
        <p:nvPicPr>
          <p:cNvPr id="6" name="Image 0" descr="/home/claude/kit/icon_check.png">    </p:cNvPr>
          <p:cNvPicPr>
            <a:picLocks noChangeAspect="1"/>
          </p:cNvPicPr>
          <p:nvPr/>
        </p:nvPicPr>
        <p:blipFill>
          <a:blip r:embed="rId1"/>
          <a:stretch>
            <a:fillRect/>
          </a:stretch>
        </p:blipFill>
        <p:spPr>
          <a:xfrm>
            <a:off x="704088" y="1572768"/>
            <a:ext cx="329184" cy="329184"/>
          </a:xfrm>
          <a:prstGeom prst="rect">
            <a:avLst/>
          </a:prstGeom>
        </p:spPr>
      </p:pic>
      <p:sp>
        <p:nvSpPr>
          <p:cNvPr id="7" name="Text 3"/>
          <p:cNvSpPr txBox="1"/>
          <p:nvPr/>
        </p:nvSpPr>
        <p:spPr>
          <a:xfrm>
            <a:off x="128016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VERIFIED</a:t>
            </a:r>
            <a:endParaRPr lang="en-US" sz="1700" dirty="0"/>
          </a:p>
        </p:txBody>
      </p:sp>
      <p:sp>
        <p:nvSpPr>
          <p:cNvPr id="8" name="Text 4"/>
          <p:cNvSpPr txBox="1"/>
          <p:nvPr/>
        </p:nvSpPr>
        <p:spPr>
          <a:xfrm>
            <a:off x="1280160" y="18745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 trusted source agrees</a:t>
            </a:r>
            <a:endParaRPr lang="en-US" sz="1300" dirty="0"/>
          </a:p>
        </p:txBody>
      </p:sp>
      <p:sp>
        <p:nvSpPr>
          <p:cNvPr id="9" name="Shape 5"/>
          <p:cNvSpPr/>
          <p:nvPr/>
        </p:nvSpPr>
        <p:spPr>
          <a:xfrm>
            <a:off x="3261360" y="1325880"/>
            <a:ext cx="2621280" cy="1143000"/>
          </a:xfrm>
          <a:prstGeom prst="roundRect">
            <a:avLst>
              <a:gd name="adj" fmla="val 9600"/>
            </a:avLst>
          </a:prstGeom>
          <a:solidFill>
            <a:srgbClr val="FFF1C9"/>
          </a:solidFill>
          <a:ln/>
        </p:spPr>
      </p:sp>
      <p:sp>
        <p:nvSpPr>
          <p:cNvPr id="10" name="Shape 6"/>
          <p:cNvSpPr/>
          <p:nvPr/>
        </p:nvSpPr>
        <p:spPr>
          <a:xfrm>
            <a:off x="3398520" y="1463040"/>
            <a:ext cx="548640" cy="548640"/>
          </a:xfrm>
          <a:prstGeom prst="ellipse">
            <a:avLst/>
          </a:prstGeom>
          <a:solidFill>
            <a:schemeClr val="bg1"/>
          </a:solidFill>
          <a:ln/>
        </p:spPr>
      </p:sp>
      <p:pic>
        <p:nvPicPr>
          <p:cNvPr id="11" name="Image 1" descr="/home/claude/kit/icon_search.png">    </p:cNvPr>
          <p:cNvPicPr>
            <a:picLocks noChangeAspect="1"/>
          </p:cNvPicPr>
          <p:nvPr/>
        </p:nvPicPr>
        <p:blipFill>
          <a:blip r:embed="rId2"/>
          <a:stretch>
            <a:fillRect/>
          </a:stretch>
        </p:blipFill>
        <p:spPr>
          <a:xfrm>
            <a:off x="3508248" y="1572768"/>
            <a:ext cx="329184" cy="329184"/>
          </a:xfrm>
          <a:prstGeom prst="rect">
            <a:avLst/>
          </a:prstGeom>
        </p:spPr>
      </p:pic>
      <p:sp>
        <p:nvSpPr>
          <p:cNvPr id="12" name="Text 7"/>
          <p:cNvSpPr txBox="1"/>
          <p:nvPr/>
        </p:nvSpPr>
        <p:spPr>
          <a:xfrm>
            <a:off x="408432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NOT SURE YET</a:t>
            </a:r>
            <a:endParaRPr lang="en-US" sz="1700" dirty="0"/>
          </a:p>
        </p:txBody>
      </p:sp>
      <p:sp>
        <p:nvSpPr>
          <p:cNvPr id="13" name="Text 8"/>
          <p:cNvSpPr txBox="1"/>
          <p:nvPr/>
        </p:nvSpPr>
        <p:spPr>
          <a:xfrm>
            <a:off x="4084320" y="18745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Can't find it, or sources disagree</a:t>
            </a:r>
            <a:endParaRPr lang="en-US" sz="1300" dirty="0"/>
          </a:p>
        </p:txBody>
      </p:sp>
      <p:sp>
        <p:nvSpPr>
          <p:cNvPr id="14" name="Shape 9"/>
          <p:cNvSpPr/>
          <p:nvPr/>
        </p:nvSpPr>
        <p:spPr>
          <a:xfrm>
            <a:off x="6065520" y="1325880"/>
            <a:ext cx="2621280" cy="1143000"/>
          </a:xfrm>
          <a:prstGeom prst="roundRect">
            <a:avLst>
              <a:gd name="adj" fmla="val 9600"/>
            </a:avLst>
          </a:prstGeom>
          <a:solidFill>
            <a:srgbClr val="FBE3DC"/>
          </a:solidFill>
          <a:ln/>
        </p:spPr>
      </p:sp>
      <p:sp>
        <p:nvSpPr>
          <p:cNvPr id="15" name="Shape 10"/>
          <p:cNvSpPr/>
          <p:nvPr/>
        </p:nvSpPr>
        <p:spPr>
          <a:xfrm>
            <a:off x="6202680" y="1463040"/>
            <a:ext cx="548640" cy="548640"/>
          </a:xfrm>
          <a:prstGeom prst="ellipse">
            <a:avLst/>
          </a:prstGeom>
          <a:solidFill>
            <a:schemeClr val="bg1"/>
          </a:solidFill>
          <a:ln/>
        </p:spPr>
      </p:sp>
      <p:pic>
        <p:nvPicPr>
          <p:cNvPr id="16" name="Image 2" descr="/home/claude/kit/icon_cross.png">    </p:cNvPr>
          <p:cNvPicPr>
            <a:picLocks noChangeAspect="1"/>
          </p:cNvPicPr>
          <p:nvPr/>
        </p:nvPicPr>
        <p:blipFill>
          <a:blip r:embed="rId3"/>
          <a:stretch>
            <a:fillRect/>
          </a:stretch>
        </p:blipFill>
        <p:spPr>
          <a:xfrm>
            <a:off x="6312408" y="1572768"/>
            <a:ext cx="329184" cy="329184"/>
          </a:xfrm>
          <a:prstGeom prst="rect">
            <a:avLst/>
          </a:prstGeom>
        </p:spPr>
      </p:pic>
      <p:sp>
        <p:nvSpPr>
          <p:cNvPr id="17" name="Text 11"/>
          <p:cNvSpPr txBox="1"/>
          <p:nvPr/>
        </p:nvSpPr>
        <p:spPr>
          <a:xfrm>
            <a:off x="688848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FALSE</a:t>
            </a:r>
            <a:endParaRPr lang="en-US" sz="1700" dirty="0"/>
          </a:p>
        </p:txBody>
      </p:sp>
      <p:sp>
        <p:nvSpPr>
          <p:cNvPr id="18" name="Text 12"/>
          <p:cNvSpPr txBox="1"/>
          <p:nvPr/>
        </p:nvSpPr>
        <p:spPr>
          <a:xfrm>
            <a:off x="6888480" y="18745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 trusted source shows it's wrong</a:t>
            </a:r>
            <a:endParaRPr lang="en-US" sz="1300" dirty="0"/>
          </a:p>
        </p:txBody>
      </p:sp>
      <p:sp>
        <p:nvSpPr>
          <p:cNvPr id="19" name="Shape 13"/>
          <p:cNvSpPr/>
          <p:nvPr/>
        </p:nvSpPr>
        <p:spPr>
          <a:xfrm>
            <a:off x="457200" y="2651760"/>
            <a:ext cx="1920240" cy="1051560"/>
          </a:xfrm>
          <a:prstGeom prst="roundRect">
            <a:avLst>
              <a:gd name="adj" fmla="val 10435"/>
            </a:avLst>
          </a:prstGeom>
          <a:solidFill>
            <a:srgbClr val="EEE9F7"/>
          </a:solidFill>
          <a:ln/>
        </p:spPr>
      </p:sp>
      <p:sp>
        <p:nvSpPr>
          <p:cNvPr id="20" name="Shape 14"/>
          <p:cNvSpPr/>
          <p:nvPr/>
        </p:nvSpPr>
        <p:spPr>
          <a:xfrm>
            <a:off x="594360" y="2788920"/>
            <a:ext cx="457200" cy="457200"/>
          </a:xfrm>
          <a:prstGeom prst="ellipse">
            <a:avLst/>
          </a:prstGeom>
          <a:solidFill>
            <a:schemeClr val="bg1"/>
          </a:solidFill>
          <a:ln/>
        </p:spPr>
      </p:sp>
      <p:pic>
        <p:nvPicPr>
          <p:cNvPr id="21" name="Image 3" descr="/home/claude/kit/icon_landmark.png">    </p:cNvPr>
          <p:cNvPicPr>
            <a:picLocks noChangeAspect="1"/>
          </p:cNvPicPr>
          <p:nvPr/>
        </p:nvPicPr>
        <p:blipFill>
          <a:blip r:embed="rId4"/>
          <a:stretch>
            <a:fillRect/>
          </a:stretch>
        </p:blipFill>
        <p:spPr>
          <a:xfrm>
            <a:off x="685800" y="2880360"/>
            <a:ext cx="274320" cy="274320"/>
          </a:xfrm>
          <a:prstGeom prst="rect">
            <a:avLst/>
          </a:prstGeom>
        </p:spPr>
      </p:pic>
      <p:sp>
        <p:nvSpPr>
          <p:cNvPr id="22" name="Text 15"/>
          <p:cNvSpPr txBox="1"/>
          <p:nvPr/>
        </p:nvSpPr>
        <p:spPr>
          <a:xfrm>
            <a:off x="1188720" y="2761488"/>
            <a:ext cx="10789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Official</a:t>
            </a:r>
            <a:endParaRPr lang="en-US" sz="1500" dirty="0"/>
          </a:p>
        </p:txBody>
      </p:sp>
      <p:sp>
        <p:nvSpPr>
          <p:cNvPr id="23" name="Text 16"/>
          <p:cNvSpPr txBox="1"/>
          <p:nvPr/>
        </p:nvSpPr>
        <p:spPr>
          <a:xfrm>
            <a:off x="1188720" y="3200400"/>
            <a:ext cx="1078992" cy="45720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The museum's own leaflet</a:t>
            </a:r>
            <a:endParaRPr lang="en-US" sz="1200" dirty="0"/>
          </a:p>
        </p:txBody>
      </p:sp>
      <p:sp>
        <p:nvSpPr>
          <p:cNvPr id="24" name="Shape 17"/>
          <p:cNvSpPr/>
          <p:nvPr/>
        </p:nvSpPr>
        <p:spPr>
          <a:xfrm>
            <a:off x="2560320" y="2651760"/>
            <a:ext cx="1920240" cy="1051560"/>
          </a:xfrm>
          <a:prstGeom prst="roundRect">
            <a:avLst>
              <a:gd name="adj" fmla="val 10435"/>
            </a:avLst>
          </a:prstGeom>
          <a:solidFill>
            <a:srgbClr val="EEE9F7"/>
          </a:solidFill>
          <a:ln/>
        </p:spPr>
      </p:sp>
      <p:sp>
        <p:nvSpPr>
          <p:cNvPr id="25" name="Shape 18"/>
          <p:cNvSpPr/>
          <p:nvPr/>
        </p:nvSpPr>
        <p:spPr>
          <a:xfrm>
            <a:off x="2697480" y="2788920"/>
            <a:ext cx="457200" cy="457200"/>
          </a:xfrm>
          <a:prstGeom prst="ellipse">
            <a:avLst/>
          </a:prstGeom>
          <a:solidFill>
            <a:schemeClr val="bg1"/>
          </a:solidFill>
          <a:ln/>
        </p:spPr>
      </p:sp>
      <p:pic>
        <p:nvPicPr>
          <p:cNvPr id="26" name="Image 4" descr="/home/claude/kit/icon_bus.png">    </p:cNvPr>
          <p:cNvPicPr>
            <a:picLocks noChangeAspect="1"/>
          </p:cNvPicPr>
          <p:nvPr/>
        </p:nvPicPr>
        <p:blipFill>
          <a:blip r:embed="rId5"/>
          <a:stretch>
            <a:fillRect/>
          </a:stretch>
        </p:blipFill>
        <p:spPr>
          <a:xfrm>
            <a:off x="2788920" y="2880360"/>
            <a:ext cx="274320" cy="274320"/>
          </a:xfrm>
          <a:prstGeom prst="rect">
            <a:avLst/>
          </a:prstGeom>
        </p:spPr>
      </p:pic>
      <p:sp>
        <p:nvSpPr>
          <p:cNvPr id="27" name="Text 19"/>
          <p:cNvSpPr txBox="1"/>
          <p:nvPr/>
        </p:nvSpPr>
        <p:spPr>
          <a:xfrm>
            <a:off x="3291840" y="2761488"/>
            <a:ext cx="10789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Official</a:t>
            </a:r>
            <a:endParaRPr lang="en-US" sz="1500" dirty="0"/>
          </a:p>
        </p:txBody>
      </p:sp>
      <p:sp>
        <p:nvSpPr>
          <p:cNvPr id="28" name="Text 20"/>
          <p:cNvSpPr txBox="1"/>
          <p:nvPr/>
        </p:nvSpPr>
        <p:spPr>
          <a:xfrm>
            <a:off x="3291840" y="3200400"/>
            <a:ext cx="1078992" cy="45720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The bus company's timetable</a:t>
            </a:r>
            <a:endParaRPr lang="en-US" sz="1200" dirty="0"/>
          </a:p>
        </p:txBody>
      </p:sp>
      <p:sp>
        <p:nvSpPr>
          <p:cNvPr id="29" name="Shape 21"/>
          <p:cNvSpPr/>
          <p:nvPr/>
        </p:nvSpPr>
        <p:spPr>
          <a:xfrm>
            <a:off x="4663440" y="2651760"/>
            <a:ext cx="1920240" cy="1051560"/>
          </a:xfrm>
          <a:prstGeom prst="roundRect">
            <a:avLst>
              <a:gd name="adj" fmla="val 10435"/>
            </a:avLst>
          </a:prstGeom>
          <a:solidFill>
            <a:srgbClr val="EEE9F7"/>
          </a:solidFill>
          <a:ln/>
        </p:spPr>
      </p:sp>
      <p:sp>
        <p:nvSpPr>
          <p:cNvPr id="30" name="Shape 22"/>
          <p:cNvSpPr/>
          <p:nvPr/>
        </p:nvSpPr>
        <p:spPr>
          <a:xfrm>
            <a:off x="4800600" y="2788920"/>
            <a:ext cx="457200" cy="457200"/>
          </a:xfrm>
          <a:prstGeom prst="ellipse">
            <a:avLst/>
          </a:prstGeom>
          <a:solidFill>
            <a:schemeClr val="bg1"/>
          </a:solidFill>
          <a:ln/>
        </p:spPr>
      </p:sp>
      <p:pic>
        <p:nvPicPr>
          <p:cNvPr id="31" name="Image 5" descr="/home/claude/kit/icon_book2.png">    </p:cNvPr>
          <p:cNvPicPr>
            <a:picLocks noChangeAspect="1"/>
          </p:cNvPicPr>
          <p:nvPr/>
        </p:nvPicPr>
        <p:blipFill>
          <a:blip r:embed="rId6"/>
          <a:stretch>
            <a:fillRect/>
          </a:stretch>
        </p:blipFill>
        <p:spPr>
          <a:xfrm>
            <a:off x="4892040" y="2880360"/>
            <a:ext cx="274320" cy="274320"/>
          </a:xfrm>
          <a:prstGeom prst="rect">
            <a:avLst/>
          </a:prstGeom>
        </p:spPr>
      </p:pic>
      <p:sp>
        <p:nvSpPr>
          <p:cNvPr id="32" name="Text 23"/>
          <p:cNvSpPr txBox="1"/>
          <p:nvPr/>
        </p:nvSpPr>
        <p:spPr>
          <a:xfrm>
            <a:off x="5394960" y="2761488"/>
            <a:ext cx="10789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Reference</a:t>
            </a:r>
            <a:endParaRPr lang="en-US" sz="1500" dirty="0"/>
          </a:p>
        </p:txBody>
      </p:sp>
      <p:sp>
        <p:nvSpPr>
          <p:cNvPr id="33" name="Text 24"/>
          <p:cNvSpPr txBox="1"/>
          <p:nvPr/>
        </p:nvSpPr>
        <p:spPr>
          <a:xfrm>
            <a:off x="5394960" y="3200400"/>
            <a:ext cx="1078992" cy="45720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A reliable fact book</a:t>
            </a:r>
            <a:endParaRPr lang="en-US" sz="1200" dirty="0"/>
          </a:p>
        </p:txBody>
      </p:sp>
      <p:sp>
        <p:nvSpPr>
          <p:cNvPr id="34" name="Shape 25"/>
          <p:cNvSpPr/>
          <p:nvPr/>
        </p:nvSpPr>
        <p:spPr>
          <a:xfrm>
            <a:off x="6766560" y="2651760"/>
            <a:ext cx="1920240" cy="1051560"/>
          </a:xfrm>
          <a:prstGeom prst="roundRect">
            <a:avLst>
              <a:gd name="adj" fmla="val 10435"/>
            </a:avLst>
          </a:prstGeom>
          <a:solidFill>
            <a:srgbClr val="EEE9F7"/>
          </a:solidFill>
          <a:ln/>
        </p:spPr>
      </p:sp>
      <p:sp>
        <p:nvSpPr>
          <p:cNvPr id="35" name="Shape 26"/>
          <p:cNvSpPr/>
          <p:nvPr/>
        </p:nvSpPr>
        <p:spPr>
          <a:xfrm>
            <a:off x="6903720" y="2788920"/>
            <a:ext cx="457200" cy="457200"/>
          </a:xfrm>
          <a:prstGeom prst="ellipse">
            <a:avLst/>
          </a:prstGeom>
          <a:solidFill>
            <a:schemeClr val="bg1"/>
          </a:solidFill>
          <a:ln/>
        </p:spPr>
      </p:sp>
      <p:pic>
        <p:nvPicPr>
          <p:cNvPr id="36" name="Image 6" descr="/home/claude/kit/icon_users.png">    </p:cNvPr>
          <p:cNvPicPr>
            <a:picLocks noChangeAspect="1"/>
          </p:cNvPicPr>
          <p:nvPr/>
        </p:nvPicPr>
        <p:blipFill>
          <a:blip r:embed="rId7"/>
          <a:stretch>
            <a:fillRect/>
          </a:stretch>
        </p:blipFill>
        <p:spPr>
          <a:xfrm>
            <a:off x="6995160" y="2880360"/>
            <a:ext cx="274320" cy="274320"/>
          </a:xfrm>
          <a:prstGeom prst="rect">
            <a:avLst/>
          </a:prstGeom>
        </p:spPr>
      </p:pic>
      <p:sp>
        <p:nvSpPr>
          <p:cNvPr id="37" name="Text 27"/>
          <p:cNvSpPr txBox="1"/>
          <p:nvPr/>
        </p:nvSpPr>
        <p:spPr>
          <a:xfrm>
            <a:off x="7498080" y="2761488"/>
            <a:ext cx="10789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People</a:t>
            </a:r>
            <a:endParaRPr lang="en-US" sz="1500" dirty="0"/>
          </a:p>
        </p:txBody>
      </p:sp>
      <p:sp>
        <p:nvSpPr>
          <p:cNvPr id="38" name="Text 28"/>
          <p:cNvSpPr txBox="1"/>
          <p:nvPr/>
        </p:nvSpPr>
        <p:spPr>
          <a:xfrm>
            <a:off x="7498080" y="3200400"/>
            <a:ext cx="1078992" cy="45720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A trusted adult or expert</a:t>
            </a:r>
            <a:endParaRPr lang="en-US" sz="1200" dirty="0"/>
          </a:p>
        </p:txBody>
      </p:sp>
      <p:sp>
        <p:nvSpPr>
          <p:cNvPr id="39" name="Shape 29"/>
          <p:cNvSpPr/>
          <p:nvPr/>
        </p:nvSpPr>
        <p:spPr>
          <a:xfrm>
            <a:off x="457200" y="3886200"/>
            <a:ext cx="8229600" cy="685800"/>
          </a:xfrm>
          <a:prstGeom prst="roundRect">
            <a:avLst>
              <a:gd name="adj" fmla="val 16000"/>
            </a:avLst>
          </a:prstGeom>
          <a:solidFill>
            <a:schemeClr val="tx2"/>
          </a:solidFill>
          <a:ln/>
        </p:spPr>
      </p:sp>
      <p:sp>
        <p:nvSpPr>
          <p:cNvPr id="40" name="Shape 30"/>
          <p:cNvSpPr/>
          <p:nvPr/>
        </p:nvSpPr>
        <p:spPr>
          <a:xfrm>
            <a:off x="566928" y="3977640"/>
            <a:ext cx="502920" cy="502920"/>
          </a:xfrm>
          <a:prstGeom prst="ellipse">
            <a:avLst/>
          </a:prstGeom>
          <a:solidFill>
            <a:schemeClr val="bg1"/>
          </a:solidFill>
          <a:ln/>
        </p:spPr>
      </p:sp>
      <p:pic>
        <p:nvPicPr>
          <p:cNvPr id="41" name="Image 7" descr="/home/claude/kit/icon_checkdouble.png">    </p:cNvPr>
          <p:cNvPicPr>
            <a:picLocks noChangeAspect="1"/>
          </p:cNvPicPr>
          <p:nvPr/>
        </p:nvPicPr>
        <p:blipFill>
          <a:blip r:embed="rId8"/>
          <a:stretch>
            <a:fillRect/>
          </a:stretch>
        </p:blipFill>
        <p:spPr>
          <a:xfrm>
            <a:off x="667512" y="4078224"/>
            <a:ext cx="301752" cy="301752"/>
          </a:xfrm>
          <a:prstGeom prst="rect">
            <a:avLst/>
          </a:prstGeom>
        </p:spPr>
      </p:pic>
      <p:sp>
        <p:nvSpPr>
          <p:cNvPr id="42" name="Text 31"/>
          <p:cNvSpPr txBox="1"/>
          <p:nvPr/>
        </p:nvSpPr>
        <p:spPr>
          <a:xfrm>
            <a:off x="1188720" y="388620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Two trusted sources that agree are even stronger.</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 me verify a claim</a:t>
            </a:r>
            <a:endParaRPr lang="en-US" sz="3000" dirty="0"/>
          </a:p>
        </p:txBody>
      </p:sp>
      <p:sp>
        <p:nvSpPr>
          <p:cNvPr id="4" name="Shape 1"/>
          <p:cNvSpPr/>
          <p:nvPr/>
        </p:nvSpPr>
        <p:spPr>
          <a:xfrm>
            <a:off x="457200" y="1280160"/>
            <a:ext cx="3291840" cy="365760"/>
          </a:xfrm>
          <a:prstGeom prst="roundRect">
            <a:avLst>
              <a:gd name="adj" fmla="val 30000"/>
            </a:avLst>
          </a:prstGeom>
          <a:solidFill>
            <a:schemeClr val="accent3"/>
          </a:solidFill>
          <a:ln/>
        </p:spPr>
      </p:sp>
      <p:sp>
        <p:nvSpPr>
          <p:cNvPr id="5" name="Text 2"/>
          <p:cNvSpPr txBox="1"/>
          <p:nvPr/>
        </p:nvSpPr>
        <p:spPr>
          <a:xfrm>
            <a:off x="457200" y="1280160"/>
            <a:ext cx="3291840" cy="365760"/>
          </a:xfrm>
          <a:prstGeom prst="rect">
            <a:avLst/>
          </a:prstGeom>
          <a:noFill/>
          <a:ln/>
        </p:spPr>
        <p:txBody>
          <a:bodyPr wrap="square" lIns="635" tIns="635" rIns="635" bIns="635" rtlCol="0" anchor="ctr"/>
          <a:lstStyle/>
          <a:p>
            <a:pPr algn="ctr" indent="0" marL="0">
              <a:buNone/>
            </a:pPr>
            <a:r>
              <a:rPr lang="en-US" sz="1200" b="1" dirty="0">
                <a:solidFill>
                  <a:schemeClr val="bg1"/>
                </a:solidFill>
                <a:latin typeface="Calibri" pitchFamily="34" charset="0"/>
                <a:ea typeface="Calibri" pitchFamily="34" charset="-122"/>
                <a:cs typeface="Calibri" pitchFamily="34" charset="-120"/>
              </a:rPr>
              <a:t>EXAMPLE AI ANSWER (prepared for this lesson)</a:t>
            </a:r>
            <a:endParaRPr lang="en-US" sz="1200" dirty="0"/>
          </a:p>
        </p:txBody>
      </p:sp>
      <p:sp>
        <p:nvSpPr>
          <p:cNvPr id="6" name="Shape 3"/>
          <p:cNvSpPr/>
          <p:nvPr/>
        </p:nvSpPr>
        <p:spPr>
          <a:xfrm>
            <a:off x="457200" y="1737360"/>
            <a:ext cx="4023360" cy="1234440"/>
          </a:xfrm>
          <a:prstGeom prst="roundRect">
            <a:avLst>
              <a:gd name="adj" fmla="val 8889"/>
            </a:avLst>
          </a:prstGeom>
          <a:solidFill>
            <a:schemeClr val="bg2"/>
          </a:solidFill>
          <a:ln/>
        </p:spPr>
      </p:sp>
      <p:sp>
        <p:nvSpPr>
          <p:cNvPr id="7" name="Shape 4"/>
          <p:cNvSpPr/>
          <p:nvPr/>
        </p:nvSpPr>
        <p:spPr>
          <a:xfrm>
            <a:off x="594360" y="1874520"/>
            <a:ext cx="548640" cy="548640"/>
          </a:xfrm>
          <a:prstGeom prst="ellipse">
            <a:avLst/>
          </a:prstGeom>
          <a:solidFill>
            <a:schemeClr val="bg1"/>
          </a:solidFill>
          <a:ln/>
        </p:spPr>
      </p:sp>
      <p:pic>
        <p:nvPicPr>
          <p:cNvPr id="8" name="Image 0" descr="/home/claude/kit/icon_robot.png">    </p:cNvPr>
          <p:cNvPicPr>
            <a:picLocks noChangeAspect="1"/>
          </p:cNvPicPr>
          <p:nvPr/>
        </p:nvPicPr>
        <p:blipFill>
          <a:blip r:embed="rId1"/>
          <a:stretch>
            <a:fillRect/>
          </a:stretch>
        </p:blipFill>
        <p:spPr>
          <a:xfrm>
            <a:off x="704088" y="1984248"/>
            <a:ext cx="329184" cy="329184"/>
          </a:xfrm>
          <a:prstGeom prst="rect">
            <a:avLst/>
          </a:prstGeom>
        </p:spPr>
      </p:pic>
      <p:sp>
        <p:nvSpPr>
          <p:cNvPr id="9" name="Text 5"/>
          <p:cNvSpPr txBox="1"/>
          <p:nvPr/>
        </p:nvSpPr>
        <p:spPr>
          <a:xfrm>
            <a:off x="1280160" y="184708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TripBot's claim</a:t>
            </a:r>
            <a:endParaRPr lang="en-US" sz="1600" dirty="0"/>
          </a:p>
        </p:txBody>
      </p:sp>
      <p:sp>
        <p:nvSpPr>
          <p:cNvPr id="10" name="Text 6"/>
          <p:cNvSpPr txBox="1"/>
          <p:nvPr/>
        </p:nvSpPr>
        <p:spPr>
          <a:xfrm>
            <a:off x="1280160" y="2286000"/>
            <a:ext cx="309067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museum opens at 9:00 am every day."</a:t>
            </a:r>
            <a:endParaRPr lang="en-US" sz="1400" dirty="0"/>
          </a:p>
        </p:txBody>
      </p:sp>
      <p:sp>
        <p:nvSpPr>
          <p:cNvPr id="11" name="Shape 7"/>
          <p:cNvSpPr/>
          <p:nvPr/>
        </p:nvSpPr>
        <p:spPr>
          <a:xfrm>
            <a:off x="4663440" y="1737360"/>
            <a:ext cx="4023360" cy="1234440"/>
          </a:xfrm>
          <a:prstGeom prst="roundRect">
            <a:avLst>
              <a:gd name="adj" fmla="val 8889"/>
            </a:avLst>
          </a:prstGeom>
          <a:solidFill>
            <a:srgbClr val="EEE9F7"/>
          </a:solidFill>
          <a:ln/>
        </p:spPr>
      </p:sp>
      <p:sp>
        <p:nvSpPr>
          <p:cNvPr id="12" name="Shape 8"/>
          <p:cNvSpPr/>
          <p:nvPr/>
        </p:nvSpPr>
        <p:spPr>
          <a:xfrm>
            <a:off x="4800600" y="1874520"/>
            <a:ext cx="548640" cy="548640"/>
          </a:xfrm>
          <a:prstGeom prst="ellipse">
            <a:avLst/>
          </a:prstGeom>
          <a:solidFill>
            <a:schemeClr val="bg1"/>
          </a:solidFill>
          <a:ln/>
        </p:spPr>
      </p:sp>
      <p:pic>
        <p:nvPicPr>
          <p:cNvPr id="13" name="Image 1" descr="/home/claude/kit/icon_landmark.png">    </p:cNvPr>
          <p:cNvPicPr>
            <a:picLocks noChangeAspect="1"/>
          </p:cNvPicPr>
          <p:nvPr/>
        </p:nvPicPr>
        <p:blipFill>
          <a:blip r:embed="rId2"/>
          <a:stretch>
            <a:fillRect/>
          </a:stretch>
        </p:blipFill>
        <p:spPr>
          <a:xfrm>
            <a:off x="4910328" y="1984248"/>
            <a:ext cx="329184" cy="329184"/>
          </a:xfrm>
          <a:prstGeom prst="rect">
            <a:avLst/>
          </a:prstGeom>
        </p:spPr>
      </p:pic>
      <p:sp>
        <p:nvSpPr>
          <p:cNvPr id="14" name="Text 9"/>
          <p:cNvSpPr txBox="1"/>
          <p:nvPr/>
        </p:nvSpPr>
        <p:spPr>
          <a:xfrm>
            <a:off x="5486400" y="184708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The leaflet says</a:t>
            </a:r>
            <a:endParaRPr lang="en-US" sz="1600" dirty="0"/>
          </a:p>
        </p:txBody>
      </p:sp>
      <p:sp>
        <p:nvSpPr>
          <p:cNvPr id="15" name="Text 10"/>
          <p:cNvSpPr txBox="1"/>
          <p:nvPr/>
        </p:nvSpPr>
        <p:spPr>
          <a:xfrm>
            <a:off x="5486400" y="2286000"/>
            <a:ext cx="309067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"Tuesday to Sunday, 10:00–17:00. Closed on Mondays."</a:t>
            </a:r>
            <a:endParaRPr lang="en-US" sz="1400" dirty="0"/>
          </a:p>
        </p:txBody>
      </p:sp>
      <p:sp>
        <p:nvSpPr>
          <p:cNvPr id="16" name="Shape 11"/>
          <p:cNvSpPr/>
          <p:nvPr/>
        </p:nvSpPr>
        <p:spPr>
          <a:xfrm>
            <a:off x="457200" y="3108960"/>
            <a:ext cx="8229600" cy="594360"/>
          </a:xfrm>
          <a:prstGeom prst="roundRect">
            <a:avLst>
              <a:gd name="adj" fmla="val 18462"/>
            </a:avLst>
          </a:prstGeom>
          <a:solidFill>
            <a:srgbClr val="FBE3DC"/>
          </a:solidFill>
          <a:ln/>
        </p:spPr>
      </p:sp>
      <p:sp>
        <p:nvSpPr>
          <p:cNvPr id="17" name="Shape 12"/>
          <p:cNvSpPr/>
          <p:nvPr/>
        </p:nvSpPr>
        <p:spPr>
          <a:xfrm>
            <a:off x="594360" y="3246120"/>
            <a:ext cx="411480" cy="411480"/>
          </a:xfrm>
          <a:prstGeom prst="ellipse">
            <a:avLst/>
          </a:prstGeom>
          <a:solidFill>
            <a:schemeClr val="bg1"/>
          </a:solidFill>
          <a:ln/>
        </p:spPr>
      </p:sp>
      <p:pic>
        <p:nvPicPr>
          <p:cNvPr id="18" name="Image 2" descr="/home/claude/kit/icon_cross.png">    </p:cNvPr>
          <p:cNvPicPr>
            <a:picLocks noChangeAspect="1"/>
          </p:cNvPicPr>
          <p:nvPr/>
        </p:nvPicPr>
        <p:blipFill>
          <a:blip r:embed="rId3"/>
          <a:stretch>
            <a:fillRect/>
          </a:stretch>
        </p:blipFill>
        <p:spPr>
          <a:xfrm>
            <a:off x="676656" y="3328416"/>
            <a:ext cx="246888" cy="246888"/>
          </a:xfrm>
          <a:prstGeom prst="rect">
            <a:avLst/>
          </a:prstGeom>
        </p:spPr>
      </p:pic>
      <p:sp>
        <p:nvSpPr>
          <p:cNvPr id="19" name="Text 13"/>
          <p:cNvSpPr txBox="1"/>
          <p:nvPr/>
        </p:nvSpPr>
        <p:spPr>
          <a:xfrm>
            <a:off x="1143000" y="3218688"/>
            <a:ext cx="74340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Verdict: FALSE</a:t>
            </a:r>
            <a:endParaRPr lang="en-US" sz="1600" dirty="0"/>
          </a:p>
        </p:txBody>
      </p:sp>
      <p:sp>
        <p:nvSpPr>
          <p:cNvPr id="20" name="Shape 14"/>
          <p:cNvSpPr/>
          <p:nvPr/>
        </p:nvSpPr>
        <p:spPr>
          <a:xfrm>
            <a:off x="457200" y="3840480"/>
            <a:ext cx="8229600" cy="685800"/>
          </a:xfrm>
          <a:prstGeom prst="roundRect">
            <a:avLst>
              <a:gd name="adj" fmla="val 16000"/>
            </a:avLst>
          </a:prstGeom>
          <a:solidFill>
            <a:schemeClr val="accent2"/>
          </a:solidFill>
          <a:ln/>
        </p:spPr>
      </p:sp>
      <p:sp>
        <p:nvSpPr>
          <p:cNvPr id="21" name="Shape 15"/>
          <p:cNvSpPr/>
          <p:nvPr/>
        </p:nvSpPr>
        <p:spPr>
          <a:xfrm>
            <a:off x="566928" y="3931920"/>
            <a:ext cx="502920" cy="502920"/>
          </a:xfrm>
          <a:prstGeom prst="ellipse">
            <a:avLst/>
          </a:prstGeom>
          <a:solidFill>
            <a:schemeClr val="bg1"/>
          </a:solidFill>
          <a:ln/>
        </p:spPr>
      </p:sp>
      <p:pic>
        <p:nvPicPr>
          <p:cNvPr id="22" name="Image 3" descr="/home/claude/kit/icon_mic.png">    </p:cNvPr>
          <p:cNvPicPr>
            <a:picLocks noChangeAspect="1"/>
          </p:cNvPicPr>
          <p:nvPr/>
        </p:nvPicPr>
        <p:blipFill>
          <a:blip r:embed="rId4"/>
          <a:stretch>
            <a:fillRect/>
          </a:stretch>
        </p:blipFill>
        <p:spPr>
          <a:xfrm>
            <a:off x="667512" y="4032504"/>
            <a:ext cx="301752" cy="301752"/>
          </a:xfrm>
          <a:prstGeom prst="rect">
            <a:avLst/>
          </a:prstGeom>
        </p:spPr>
      </p:pic>
      <p:sp>
        <p:nvSpPr>
          <p:cNvPr id="23" name="Text 16"/>
          <p:cNvSpPr txBox="1"/>
          <p:nvPr/>
        </p:nvSpPr>
        <p:spPr>
          <a:xfrm>
            <a:off x="1188720" y="384048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I checked ___ using ___. According to ___, ___. The evidence suggests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Your verification mission</a:t>
            </a:r>
            <a:endParaRPr lang="en-US" sz="3000" dirty="0"/>
          </a:p>
        </p:txBody>
      </p:sp>
      <p:sp>
        <p:nvSpPr>
          <p:cNvPr id="4" name="Shape 1"/>
          <p:cNvSpPr/>
          <p:nvPr/>
        </p:nvSpPr>
        <p:spPr>
          <a:xfrm>
            <a:off x="457200" y="1325880"/>
            <a:ext cx="1954530" cy="1783080"/>
          </a:xfrm>
          <a:prstGeom prst="roundRect">
            <a:avLst>
              <a:gd name="adj" fmla="val 6154"/>
            </a:avLst>
          </a:prstGeom>
          <a:solidFill>
            <a:srgbClr val="FCE4F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bus.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Getting there</a:t>
            </a:r>
            <a:endParaRPr lang="en-US" sz="1600" dirty="0"/>
          </a:p>
        </p:txBody>
      </p:sp>
      <p:sp>
        <p:nvSpPr>
          <p:cNvPr id="8" name="Text 4"/>
          <p:cNvSpPr txBox="1"/>
          <p:nvPr/>
        </p:nvSpPr>
        <p:spPr>
          <a:xfrm>
            <a:off x="53035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Claims 3, 4</a:t>
            </a:r>
            <a:endParaRPr lang="en-US" sz="1400" dirty="0"/>
          </a:p>
        </p:txBody>
      </p:sp>
      <p:sp>
        <p:nvSpPr>
          <p:cNvPr id="9" name="Shape 5"/>
          <p:cNvSpPr/>
          <p:nvPr/>
        </p:nvSpPr>
        <p:spPr>
          <a:xfrm>
            <a:off x="2548890" y="1325880"/>
            <a:ext cx="1954530" cy="1783080"/>
          </a:xfrm>
          <a:prstGeom prst="roundRect">
            <a:avLst>
              <a:gd name="adj" fmla="val 6154"/>
            </a:avLst>
          </a:prstGeom>
          <a:solidFill>
            <a:schemeClr val="bg2"/>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landmark.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The museum</a:t>
            </a:r>
            <a:endParaRPr lang="en-US" sz="1600" dirty="0"/>
          </a:p>
        </p:txBody>
      </p:sp>
      <p:sp>
        <p:nvSpPr>
          <p:cNvPr id="13" name="Text 8"/>
          <p:cNvSpPr txBox="1"/>
          <p:nvPr/>
        </p:nvSpPr>
        <p:spPr>
          <a:xfrm>
            <a:off x="262204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Claims 1, 2, 5, 8</a:t>
            </a:r>
            <a:endParaRPr lang="en-US" sz="1400" dirty="0"/>
          </a:p>
        </p:txBody>
      </p:sp>
      <p:sp>
        <p:nvSpPr>
          <p:cNvPr id="14" name="Shape 9"/>
          <p:cNvSpPr/>
          <p:nvPr/>
        </p:nvSpPr>
        <p:spPr>
          <a:xfrm>
            <a:off x="4640580" y="1325880"/>
            <a:ext cx="1954530" cy="1783080"/>
          </a:xfrm>
          <a:prstGeom prst="roundRect">
            <a:avLst>
              <a:gd name="adj" fmla="val 6154"/>
            </a:avLst>
          </a:prstGeom>
          <a:solidFill>
            <a:srgbClr val="EEE9F7"/>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eat.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The day plan</a:t>
            </a:r>
            <a:endParaRPr lang="en-US" sz="1600" dirty="0"/>
          </a:p>
        </p:txBody>
      </p:sp>
      <p:sp>
        <p:nvSpPr>
          <p:cNvPr id="18" name="Text 12"/>
          <p:cNvSpPr txBox="1"/>
          <p:nvPr/>
        </p:nvSpPr>
        <p:spPr>
          <a:xfrm>
            <a:off x="471373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Claims 6, 7</a:t>
            </a:r>
            <a:endParaRPr lang="en-US" sz="1400" dirty="0"/>
          </a:p>
        </p:txBody>
      </p:sp>
      <p:sp>
        <p:nvSpPr>
          <p:cNvPr id="19" name="Shape 13"/>
          <p:cNvSpPr/>
          <p:nvPr/>
        </p:nvSpPr>
        <p:spPr>
          <a:xfrm>
            <a:off x="6732270" y="1325880"/>
            <a:ext cx="1954530" cy="1783080"/>
          </a:xfrm>
          <a:prstGeom prst="roundRect">
            <a:avLst>
              <a:gd name="adj" fmla="val 6154"/>
            </a:avLst>
          </a:prstGeom>
          <a:solidFill>
            <a:schemeClr val="bg2"/>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rocket.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Fun facts</a:t>
            </a:r>
            <a:endParaRPr lang="en-US" sz="1600" dirty="0"/>
          </a:p>
        </p:txBody>
      </p:sp>
      <p:sp>
        <p:nvSpPr>
          <p:cNvPr id="23" name="Text 16"/>
          <p:cNvSpPr txBox="1"/>
          <p:nvPr/>
        </p:nvSpPr>
        <p:spPr>
          <a:xfrm>
            <a:off x="680542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Claims 9, 10, 11, 12</a:t>
            </a:r>
            <a:endParaRPr lang="en-US" sz="1400" dirty="0"/>
          </a:p>
        </p:txBody>
      </p:sp>
      <p:sp>
        <p:nvSpPr>
          <p:cNvPr id="24" name="Shape 17"/>
          <p:cNvSpPr/>
          <p:nvPr/>
        </p:nvSpPr>
        <p:spPr>
          <a:xfrm>
            <a:off x="457200" y="3337560"/>
            <a:ext cx="8229600" cy="685800"/>
          </a:xfrm>
          <a:prstGeom prst="roundRect">
            <a:avLst>
              <a:gd name="adj" fmla="val 16000"/>
            </a:avLst>
          </a:prstGeom>
          <a:solidFill>
            <a:schemeClr val="tx2"/>
          </a:solidFill>
          <a:ln/>
        </p:spPr>
      </p:sp>
      <p:sp>
        <p:nvSpPr>
          <p:cNvPr id="25" name="Shape 18"/>
          <p:cNvSpPr/>
          <p:nvPr/>
        </p:nvSpPr>
        <p:spPr>
          <a:xfrm>
            <a:off x="566928" y="3429000"/>
            <a:ext cx="502920" cy="502920"/>
          </a:xfrm>
          <a:prstGeom prst="ellipse">
            <a:avLst/>
          </a:prstGeom>
          <a:solidFill>
            <a:schemeClr val="bg1"/>
          </a:solidFill>
          <a:ln/>
        </p:spPr>
      </p:sp>
      <p:pic>
        <p:nvPicPr>
          <p:cNvPr id="26" name="Image 4" descr="/home/claude/kit/icon_clipcheck.png">    </p:cNvPr>
          <p:cNvPicPr>
            <a:picLocks noChangeAspect="1"/>
          </p:cNvPicPr>
          <p:nvPr/>
        </p:nvPicPr>
        <p:blipFill>
          <a:blip r:embed="rId5"/>
          <a:stretch>
            <a:fillRect/>
          </a:stretch>
        </p:blipFill>
        <p:spPr>
          <a:xfrm>
            <a:off x="667512" y="3529584"/>
            <a:ext cx="301752" cy="301752"/>
          </a:xfrm>
          <a:prstGeom prst="rect">
            <a:avLst/>
          </a:prstGeom>
        </p:spPr>
      </p:pic>
      <p:sp>
        <p:nvSpPr>
          <p:cNvPr id="27" name="Text 19"/>
          <p:cNvSpPr txBox="1"/>
          <p:nvPr/>
        </p:nvSpPr>
        <p:spPr>
          <a:xfrm>
            <a:off x="1188720" y="33375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For each claim: READ the claim → FIND the evidence → DECIDE the verdict</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trusted sources</a:t>
            </a:r>
            <a:endParaRPr lang="en-US" sz="3000" dirty="0"/>
          </a:p>
        </p:txBody>
      </p:sp>
      <p:sp>
        <p:nvSpPr>
          <p:cNvPr id="4" name="Shape 1"/>
          <p:cNvSpPr/>
          <p:nvPr/>
        </p:nvSpPr>
        <p:spPr>
          <a:xfrm>
            <a:off x="457200" y="1371600"/>
            <a:ext cx="4023360" cy="1143000"/>
          </a:xfrm>
          <a:prstGeom prst="roundRect">
            <a:avLst>
              <a:gd name="adj" fmla="val 9600"/>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landmark.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Museum leaflet</a:t>
            </a:r>
            <a:endParaRPr lang="en-US" sz="1700" dirty="0"/>
          </a:p>
        </p:txBody>
      </p:sp>
      <p:sp>
        <p:nvSpPr>
          <p:cNvPr id="8" name="Text 4"/>
          <p:cNvSpPr txBox="1"/>
          <p:nvPr/>
        </p:nvSpPr>
        <p:spPr>
          <a:xfrm>
            <a:off x="1280160" y="1920240"/>
            <a:ext cx="3090672"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Opening times, entry, shows, food, history</a:t>
            </a:r>
            <a:endParaRPr lang="en-US" sz="1400" dirty="0"/>
          </a:p>
        </p:txBody>
      </p:sp>
      <p:sp>
        <p:nvSpPr>
          <p:cNvPr id="9" name="Shape 5"/>
          <p:cNvSpPr/>
          <p:nvPr/>
        </p:nvSpPr>
        <p:spPr>
          <a:xfrm>
            <a:off x="4663440" y="1371600"/>
            <a:ext cx="4023360" cy="1143000"/>
          </a:xfrm>
          <a:prstGeom prst="roundRect">
            <a:avLst>
              <a:gd name="adj" fmla="val 9600"/>
            </a:avLst>
          </a:prstGeom>
          <a:solidFill>
            <a:schemeClr val="bg2"/>
          </a:solidFill>
          <a:ln/>
        </p:spPr>
      </p:sp>
      <p:sp>
        <p:nvSpPr>
          <p:cNvPr id="10" name="Shape 6"/>
          <p:cNvSpPr/>
          <p:nvPr/>
        </p:nvSpPr>
        <p:spPr>
          <a:xfrm>
            <a:off x="4800600" y="1508760"/>
            <a:ext cx="548640" cy="548640"/>
          </a:xfrm>
          <a:prstGeom prst="ellipse">
            <a:avLst/>
          </a:prstGeom>
          <a:solidFill>
            <a:schemeClr val="bg1"/>
          </a:solidFill>
          <a:ln/>
        </p:spPr>
      </p:sp>
      <p:pic>
        <p:nvPicPr>
          <p:cNvPr id="11" name="Image 1" descr="/home/claude/kit/icon_bus.png">    </p:cNvPr>
          <p:cNvPicPr>
            <a:picLocks noChangeAspect="1"/>
          </p:cNvPicPr>
          <p:nvPr/>
        </p:nvPicPr>
        <p:blipFill>
          <a:blip r:embed="rId2"/>
          <a:stretch>
            <a:fillRect/>
          </a:stretch>
        </p:blipFill>
        <p:spPr>
          <a:xfrm>
            <a:off x="4910328" y="1618488"/>
            <a:ext cx="329184" cy="329184"/>
          </a:xfrm>
          <a:prstGeom prst="rect">
            <a:avLst/>
          </a:prstGeom>
        </p:spPr>
      </p:pic>
      <p:sp>
        <p:nvSpPr>
          <p:cNvPr id="12" name="Text 7"/>
          <p:cNvSpPr txBox="1"/>
          <p:nvPr/>
        </p:nvSpPr>
        <p:spPr>
          <a:xfrm>
            <a:off x="5486400" y="148132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Bus timetable</a:t>
            </a:r>
            <a:endParaRPr lang="en-US" sz="1700" dirty="0"/>
          </a:p>
        </p:txBody>
      </p:sp>
      <p:sp>
        <p:nvSpPr>
          <p:cNvPr id="13" name="Text 8"/>
          <p:cNvSpPr txBox="1"/>
          <p:nvPr/>
        </p:nvSpPr>
        <p:spPr>
          <a:xfrm>
            <a:off x="5486400" y="1920240"/>
            <a:ext cx="3090672"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Route 42 times and journey length</a:t>
            </a:r>
            <a:endParaRPr lang="en-US" sz="1400" dirty="0"/>
          </a:p>
        </p:txBody>
      </p:sp>
      <p:sp>
        <p:nvSpPr>
          <p:cNvPr id="14" name="Shape 9"/>
          <p:cNvSpPr/>
          <p:nvPr/>
        </p:nvSpPr>
        <p:spPr>
          <a:xfrm>
            <a:off x="457200" y="2697480"/>
            <a:ext cx="4023360" cy="1143000"/>
          </a:xfrm>
          <a:prstGeom prst="roundRect">
            <a:avLst>
              <a:gd name="adj" fmla="val 9600"/>
            </a:avLst>
          </a:prstGeom>
          <a:solidFill>
            <a:schemeClr val="bg2"/>
          </a:solidFill>
          <a:ln/>
        </p:spPr>
      </p:sp>
      <p:sp>
        <p:nvSpPr>
          <p:cNvPr id="15" name="Shape 10"/>
          <p:cNvSpPr/>
          <p:nvPr/>
        </p:nvSpPr>
        <p:spPr>
          <a:xfrm>
            <a:off x="594360" y="2834640"/>
            <a:ext cx="548640" cy="548640"/>
          </a:xfrm>
          <a:prstGeom prst="ellipse">
            <a:avLst/>
          </a:prstGeom>
          <a:solidFill>
            <a:schemeClr val="bg1"/>
          </a:solidFill>
          <a:ln/>
        </p:spPr>
      </p:sp>
      <p:pic>
        <p:nvPicPr>
          <p:cNvPr id="16" name="Image 2" descr="/home/claude/kit/icon_news2.png">    </p:cNvPr>
          <p:cNvPicPr>
            <a:picLocks noChangeAspect="1"/>
          </p:cNvPicPr>
          <p:nvPr/>
        </p:nvPicPr>
        <p:blipFill>
          <a:blip r:embed="rId3"/>
          <a:stretch>
            <a:fillRect/>
          </a:stretch>
        </p:blipFill>
        <p:spPr>
          <a:xfrm>
            <a:off x="704088" y="2944368"/>
            <a:ext cx="329184" cy="329184"/>
          </a:xfrm>
          <a:prstGeom prst="rect">
            <a:avLst/>
          </a:prstGeom>
        </p:spPr>
      </p:pic>
      <p:sp>
        <p:nvSpPr>
          <p:cNvPr id="17" name="Text 11"/>
          <p:cNvSpPr txBox="1"/>
          <p:nvPr/>
        </p:nvSpPr>
        <p:spPr>
          <a:xfrm>
            <a:off x="1280160" y="280720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Museum news page</a:t>
            </a:r>
            <a:endParaRPr lang="en-US" sz="1700" dirty="0"/>
          </a:p>
        </p:txBody>
      </p:sp>
      <p:sp>
        <p:nvSpPr>
          <p:cNvPr id="18" name="Text 12"/>
          <p:cNvSpPr txBox="1"/>
          <p:nvPr/>
        </p:nvSpPr>
        <p:spPr>
          <a:xfrm>
            <a:off x="1280160" y="3246120"/>
            <a:ext cx="3090672"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March 2024: what's new and what's closed</a:t>
            </a:r>
            <a:endParaRPr lang="en-US" sz="1400" dirty="0"/>
          </a:p>
        </p:txBody>
      </p:sp>
      <p:sp>
        <p:nvSpPr>
          <p:cNvPr id="19" name="Shape 13"/>
          <p:cNvSpPr/>
          <p:nvPr/>
        </p:nvSpPr>
        <p:spPr>
          <a:xfrm>
            <a:off x="4663440" y="2697480"/>
            <a:ext cx="4023360" cy="1143000"/>
          </a:xfrm>
          <a:prstGeom prst="roundRect">
            <a:avLst>
              <a:gd name="adj" fmla="val 9600"/>
            </a:avLst>
          </a:prstGeom>
          <a:solidFill>
            <a:schemeClr val="bg2"/>
          </a:solidFill>
          <a:ln/>
        </p:spPr>
      </p:sp>
      <p:sp>
        <p:nvSpPr>
          <p:cNvPr id="20" name="Shape 14"/>
          <p:cNvSpPr/>
          <p:nvPr/>
        </p:nvSpPr>
        <p:spPr>
          <a:xfrm>
            <a:off x="4800600" y="2834640"/>
            <a:ext cx="548640" cy="548640"/>
          </a:xfrm>
          <a:prstGeom prst="ellipse">
            <a:avLst/>
          </a:prstGeom>
          <a:solidFill>
            <a:schemeClr val="bg1"/>
          </a:solidFill>
          <a:ln/>
        </p:spPr>
      </p:sp>
      <p:pic>
        <p:nvPicPr>
          <p:cNvPr id="21" name="Image 3" descr="/home/claude/kit/icon_book2.png">    </p:cNvPr>
          <p:cNvPicPr>
            <a:picLocks noChangeAspect="1"/>
          </p:cNvPicPr>
          <p:nvPr/>
        </p:nvPicPr>
        <p:blipFill>
          <a:blip r:embed="rId4"/>
          <a:stretch>
            <a:fillRect/>
          </a:stretch>
        </p:blipFill>
        <p:spPr>
          <a:xfrm>
            <a:off x="4910328" y="2944368"/>
            <a:ext cx="329184" cy="329184"/>
          </a:xfrm>
          <a:prstGeom prst="rect">
            <a:avLst/>
          </a:prstGeom>
        </p:spPr>
      </p:pic>
      <p:sp>
        <p:nvSpPr>
          <p:cNvPr id="22" name="Text 15"/>
          <p:cNvSpPr txBox="1"/>
          <p:nvPr/>
        </p:nvSpPr>
        <p:spPr>
          <a:xfrm>
            <a:off x="5486400" y="2807208"/>
            <a:ext cx="30906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Space fact book</a:t>
            </a:r>
            <a:endParaRPr lang="en-US" sz="1700" dirty="0"/>
          </a:p>
        </p:txBody>
      </p:sp>
      <p:sp>
        <p:nvSpPr>
          <p:cNvPr id="23" name="Text 16"/>
          <p:cNvSpPr txBox="1"/>
          <p:nvPr/>
        </p:nvSpPr>
        <p:spPr>
          <a:xfrm>
            <a:off x="5486400" y="3246120"/>
            <a:ext cx="3090672" cy="5486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Moon, Mars, the Sun, telescopes</a:t>
            </a:r>
            <a:endParaRPr lang="en-US" sz="1400" dirty="0"/>
          </a:p>
        </p:txBody>
      </p:sp>
      <p:sp>
        <p:nvSpPr>
          <p:cNvPr id="24" name="Shape 17"/>
          <p:cNvSpPr/>
          <p:nvPr/>
        </p:nvSpPr>
        <p:spPr>
          <a:xfrm>
            <a:off x="457200" y="3886200"/>
            <a:ext cx="8229600" cy="685800"/>
          </a:xfrm>
          <a:prstGeom prst="roundRect">
            <a:avLst>
              <a:gd name="adj" fmla="val 16000"/>
            </a:avLst>
          </a:prstGeom>
          <a:solidFill>
            <a:schemeClr val="tx2"/>
          </a:solidFill>
          <a:ln/>
        </p:spPr>
      </p:sp>
      <p:sp>
        <p:nvSpPr>
          <p:cNvPr id="25" name="Shape 18"/>
          <p:cNvSpPr/>
          <p:nvPr/>
        </p:nvSpPr>
        <p:spPr>
          <a:xfrm>
            <a:off x="566928" y="3977640"/>
            <a:ext cx="502920" cy="502920"/>
          </a:xfrm>
          <a:prstGeom prst="ellipse">
            <a:avLst/>
          </a:prstGeom>
          <a:solidFill>
            <a:schemeClr val="bg1"/>
          </a:solidFill>
          <a:ln/>
        </p:spPr>
      </p:sp>
      <p:pic>
        <p:nvPicPr>
          <p:cNvPr id="26" name="Image 4" descr="/home/claude/kit/icon_usercheck.png">    </p:cNvPr>
          <p:cNvPicPr>
            <a:picLocks noChangeAspect="1"/>
          </p:cNvPicPr>
          <p:nvPr/>
        </p:nvPicPr>
        <p:blipFill>
          <a:blip r:embed="rId5"/>
          <a:stretch>
            <a:fillRect/>
          </a:stretch>
        </p:blipFill>
        <p:spPr>
          <a:xfrm>
            <a:off x="667512" y="4078224"/>
            <a:ext cx="301752" cy="301752"/>
          </a:xfrm>
          <a:prstGeom prst="rect">
            <a:avLst/>
          </a:prstGeom>
        </p:spPr>
      </p:pic>
      <p:sp>
        <p:nvSpPr>
          <p:cNvPr id="27" name="Text 19"/>
          <p:cNvSpPr txBox="1"/>
          <p:nvPr/>
        </p:nvSpPr>
        <p:spPr>
          <a:xfrm>
            <a:off x="1188720" y="388620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Official + up to date + from people who know = trusted</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Evidence language</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"According to the museum's news page, the Dinosaur Hall closed in March 2024. The evidence suggests TripBot's claim is out of date."</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I checked ___ using the ___. It said ___, so the claim is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leaflet · timetable · news page · fact book · verified · false · not sure yet · out of date · invented · source</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I checked ___ using ___, and found ___. The evidence suggests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According to ___, ___. This suggests the AI ___, probably because ___. To be sure, we could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Envoys: share and challenge</a:t>
            </a:r>
            <a:endParaRPr lang="en-US" sz="3000" dirty="0"/>
          </a:p>
        </p:txBody>
      </p:sp>
      <p:sp>
        <p:nvSpPr>
          <p:cNvPr id="4" name="Shape 1"/>
          <p:cNvSpPr/>
          <p:nvPr/>
        </p:nvSpPr>
        <p:spPr>
          <a:xfrm>
            <a:off x="457200" y="1325880"/>
            <a:ext cx="1851660" cy="2011680"/>
          </a:xfrm>
          <a:prstGeom prst="roundRect">
            <a:avLst>
              <a:gd name="adj" fmla="val 5926"/>
            </a:avLst>
          </a:prstGeom>
          <a:solidFill>
            <a:srgbClr val="FCE4F2"/>
          </a:solidFill>
          <a:ln/>
        </p:spPr>
      </p:sp>
      <p:sp>
        <p:nvSpPr>
          <p:cNvPr id="5" name="Shape 2"/>
          <p:cNvSpPr/>
          <p:nvPr/>
        </p:nvSpPr>
        <p:spPr>
          <a:xfrm>
            <a:off x="971550" y="1490472"/>
            <a:ext cx="822960" cy="822960"/>
          </a:xfrm>
          <a:prstGeom prst="ellipse">
            <a:avLst/>
          </a:prstGeom>
          <a:solidFill>
            <a:schemeClr val="bg1"/>
          </a:solidFill>
          <a:ln/>
        </p:spPr>
      </p:sp>
      <p:pic>
        <p:nvPicPr>
          <p:cNvPr id="6" name="Image 0" descr="/home/claude/kit/icon_walk.png">    </p:cNvPr>
          <p:cNvPicPr>
            <a:picLocks noChangeAspect="1"/>
          </p:cNvPicPr>
          <p:nvPr/>
        </p:nvPicPr>
        <p:blipFill>
          <a:blip r:embed="rId1"/>
          <a:stretch>
            <a:fillRect/>
          </a:stretch>
        </p:blipFill>
        <p:spPr>
          <a:xfrm>
            <a:off x="1152601" y="1671523"/>
            <a:ext cx="460858" cy="460858"/>
          </a:xfrm>
          <a:prstGeom prst="rect">
            <a:avLst/>
          </a:prstGeom>
        </p:spPr>
      </p:pic>
      <p:sp>
        <p:nvSpPr>
          <p:cNvPr id="7" name="Text 3"/>
          <p:cNvSpPr txBox="1"/>
          <p:nvPr/>
        </p:nvSpPr>
        <p:spPr>
          <a:xfrm>
            <a:off x="54864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PRESENT</a:t>
            </a:r>
            <a:endParaRPr lang="en-US" sz="1300" dirty="0"/>
          </a:p>
        </p:txBody>
      </p:sp>
      <p:sp>
        <p:nvSpPr>
          <p:cNvPr id="8" name="Text 4"/>
          <p:cNvSpPr txBox="1"/>
          <p:nvPr/>
        </p:nvSpPr>
        <p:spPr>
          <a:xfrm>
            <a:off x="56692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Envoy shares the verdicts</a:t>
            </a:r>
            <a:endParaRPr lang="en-US" sz="1400" dirty="0"/>
          </a:p>
        </p:txBody>
      </p:sp>
      <p:pic>
        <p:nvPicPr>
          <p:cNvPr id="9" name="Image 1" descr="/home/claude/kit/icon_arrow_a.png">    </p:cNvPr>
          <p:cNvPicPr>
            <a:picLocks noChangeAspect="1"/>
          </p:cNvPicPr>
          <p:nvPr/>
        </p:nvPicPr>
        <p:blipFill>
          <a:blip r:embed="rId2"/>
          <a:stretch>
            <a:fillRect/>
          </a:stretch>
        </p:blipFill>
        <p:spPr>
          <a:xfrm>
            <a:off x="2336292" y="2194560"/>
            <a:ext cx="219456" cy="219456"/>
          </a:xfrm>
          <a:prstGeom prst="rect">
            <a:avLst/>
          </a:prstGeom>
        </p:spPr>
      </p:pic>
      <p:sp>
        <p:nvSpPr>
          <p:cNvPr id="10" name="Shape 5"/>
          <p:cNvSpPr/>
          <p:nvPr/>
        </p:nvSpPr>
        <p:spPr>
          <a:xfrm>
            <a:off x="2583180" y="1325880"/>
            <a:ext cx="1851660" cy="2011680"/>
          </a:xfrm>
          <a:prstGeom prst="roundRect">
            <a:avLst>
              <a:gd name="adj" fmla="val 5926"/>
            </a:avLst>
          </a:prstGeom>
          <a:solidFill>
            <a:schemeClr val="bg2"/>
          </a:solidFill>
          <a:ln/>
        </p:spPr>
      </p:sp>
      <p:sp>
        <p:nvSpPr>
          <p:cNvPr id="11" name="Shape 6"/>
          <p:cNvSpPr/>
          <p:nvPr/>
        </p:nvSpPr>
        <p:spPr>
          <a:xfrm>
            <a:off x="3097530" y="1490472"/>
            <a:ext cx="822960" cy="822960"/>
          </a:xfrm>
          <a:prstGeom prst="ellipse">
            <a:avLst/>
          </a:prstGeom>
          <a:solidFill>
            <a:schemeClr val="bg1"/>
          </a:solidFill>
          <a:ln/>
        </p:spPr>
      </p:sp>
      <p:pic>
        <p:nvPicPr>
          <p:cNvPr id="12" name="Image 2" descr="/home/claude/kit/icon_scale.png">    </p:cNvPr>
          <p:cNvPicPr>
            <a:picLocks noChangeAspect="1"/>
          </p:cNvPicPr>
          <p:nvPr/>
        </p:nvPicPr>
        <p:blipFill>
          <a:blip r:embed="rId3"/>
          <a:stretch>
            <a:fillRect/>
          </a:stretch>
        </p:blipFill>
        <p:spPr>
          <a:xfrm>
            <a:off x="3278581" y="1671523"/>
            <a:ext cx="460858" cy="460858"/>
          </a:xfrm>
          <a:prstGeom prst="rect">
            <a:avLst/>
          </a:prstGeom>
        </p:spPr>
      </p:pic>
      <p:sp>
        <p:nvSpPr>
          <p:cNvPr id="13" name="Text 7"/>
          <p:cNvSpPr txBox="1"/>
          <p:nvPr/>
        </p:nvSpPr>
        <p:spPr>
          <a:xfrm>
            <a:off x="267462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CHALLENGE</a:t>
            </a:r>
            <a:endParaRPr lang="en-US" sz="1300" dirty="0"/>
          </a:p>
        </p:txBody>
      </p:sp>
      <p:sp>
        <p:nvSpPr>
          <p:cNvPr id="14" name="Text 8"/>
          <p:cNvSpPr txBox="1"/>
          <p:nvPr/>
        </p:nvSpPr>
        <p:spPr>
          <a:xfrm>
            <a:off x="269290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Hosts: "Which source?"</a:t>
            </a:r>
            <a:endParaRPr lang="en-US" sz="1400" dirty="0"/>
          </a:p>
        </p:txBody>
      </p:sp>
      <p:pic>
        <p:nvPicPr>
          <p:cNvPr id="15" name="Image 3" descr="/home/claude/kit/icon_arrow_a.png">    </p:cNvPr>
          <p:cNvPicPr>
            <a:picLocks noChangeAspect="1"/>
          </p:cNvPicPr>
          <p:nvPr/>
        </p:nvPicPr>
        <p:blipFill>
          <a:blip r:embed="rId4"/>
          <a:stretch>
            <a:fillRect/>
          </a:stretch>
        </p:blipFill>
        <p:spPr>
          <a:xfrm>
            <a:off x="4462272" y="2194560"/>
            <a:ext cx="219456" cy="219456"/>
          </a:xfrm>
          <a:prstGeom prst="rect">
            <a:avLst/>
          </a:prstGeom>
        </p:spPr>
      </p:pic>
      <p:sp>
        <p:nvSpPr>
          <p:cNvPr id="16" name="Shape 9"/>
          <p:cNvSpPr/>
          <p:nvPr/>
        </p:nvSpPr>
        <p:spPr>
          <a:xfrm>
            <a:off x="4709160" y="1325880"/>
            <a:ext cx="1851660" cy="2011680"/>
          </a:xfrm>
          <a:prstGeom prst="roundRect">
            <a:avLst>
              <a:gd name="adj" fmla="val 5926"/>
            </a:avLst>
          </a:prstGeom>
          <a:solidFill>
            <a:srgbClr val="FCE4F2"/>
          </a:solidFill>
          <a:ln/>
        </p:spPr>
      </p:sp>
      <p:sp>
        <p:nvSpPr>
          <p:cNvPr id="17" name="Shape 10"/>
          <p:cNvSpPr/>
          <p:nvPr/>
        </p:nvSpPr>
        <p:spPr>
          <a:xfrm>
            <a:off x="5223510" y="1490472"/>
            <a:ext cx="822960" cy="822960"/>
          </a:xfrm>
          <a:prstGeom prst="ellipse">
            <a:avLst/>
          </a:prstGeom>
          <a:solidFill>
            <a:schemeClr val="bg1"/>
          </a:solidFill>
          <a:ln/>
        </p:spPr>
      </p:sp>
      <p:pic>
        <p:nvPicPr>
          <p:cNvPr id="18" name="Image 4" descr="/home/claude/kit/icon_sync.png">    </p:cNvPr>
          <p:cNvPicPr>
            <a:picLocks noChangeAspect="1"/>
          </p:cNvPicPr>
          <p:nvPr/>
        </p:nvPicPr>
        <p:blipFill>
          <a:blip r:embed="rId5"/>
          <a:stretch>
            <a:fillRect/>
          </a:stretch>
        </p:blipFill>
        <p:spPr>
          <a:xfrm>
            <a:off x="5404561" y="1671523"/>
            <a:ext cx="460858" cy="460858"/>
          </a:xfrm>
          <a:prstGeom prst="rect">
            <a:avLst/>
          </a:prstGeom>
        </p:spPr>
      </p:pic>
      <p:sp>
        <p:nvSpPr>
          <p:cNvPr id="19" name="Text 11"/>
          <p:cNvSpPr txBox="1"/>
          <p:nvPr/>
        </p:nvSpPr>
        <p:spPr>
          <a:xfrm>
            <a:off x="480060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RETURN</a:t>
            </a:r>
            <a:endParaRPr lang="en-US" sz="1300" dirty="0"/>
          </a:p>
        </p:txBody>
      </p:sp>
      <p:sp>
        <p:nvSpPr>
          <p:cNvPr id="20" name="Text 12"/>
          <p:cNvSpPr txBox="1"/>
          <p:nvPr/>
        </p:nvSpPr>
        <p:spPr>
          <a:xfrm>
            <a:off x="481888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Report the challenges</a:t>
            </a:r>
            <a:endParaRPr lang="en-US" sz="1400" dirty="0"/>
          </a:p>
        </p:txBody>
      </p:sp>
      <p:pic>
        <p:nvPicPr>
          <p:cNvPr id="21" name="Image 5" descr="/home/claude/kit/icon_arrow_a.png">    </p:cNvPr>
          <p:cNvPicPr>
            <a:picLocks noChangeAspect="1"/>
          </p:cNvPicPr>
          <p:nvPr/>
        </p:nvPicPr>
        <p:blipFill>
          <a:blip r:embed="rId6"/>
          <a:stretch>
            <a:fillRect/>
          </a:stretch>
        </p:blipFill>
        <p:spPr>
          <a:xfrm>
            <a:off x="6588252" y="2194560"/>
            <a:ext cx="219456" cy="219456"/>
          </a:xfrm>
          <a:prstGeom prst="rect">
            <a:avLst/>
          </a:prstGeom>
        </p:spPr>
      </p:pic>
      <p:sp>
        <p:nvSpPr>
          <p:cNvPr id="22" name="Shape 13"/>
          <p:cNvSpPr/>
          <p:nvPr/>
        </p:nvSpPr>
        <p:spPr>
          <a:xfrm>
            <a:off x="6835140" y="1325880"/>
            <a:ext cx="1851660" cy="2011680"/>
          </a:xfrm>
          <a:prstGeom prst="roundRect">
            <a:avLst>
              <a:gd name="adj" fmla="val 5926"/>
            </a:avLst>
          </a:prstGeom>
          <a:solidFill>
            <a:schemeClr val="bg2"/>
          </a:solidFill>
          <a:ln/>
        </p:spPr>
      </p:sp>
      <p:sp>
        <p:nvSpPr>
          <p:cNvPr id="23" name="Shape 14"/>
          <p:cNvSpPr/>
          <p:nvPr/>
        </p:nvSpPr>
        <p:spPr>
          <a:xfrm>
            <a:off x="7349490" y="1490472"/>
            <a:ext cx="822960" cy="822960"/>
          </a:xfrm>
          <a:prstGeom prst="ellipse">
            <a:avLst/>
          </a:prstGeom>
          <a:solidFill>
            <a:schemeClr val="bg1"/>
          </a:solidFill>
          <a:ln/>
        </p:spPr>
      </p:sp>
      <p:pic>
        <p:nvPicPr>
          <p:cNvPr id="24" name="Image 6" descr="/home/claude/kit/icon_pencil.png">    </p:cNvPr>
          <p:cNvPicPr>
            <a:picLocks noChangeAspect="1"/>
          </p:cNvPicPr>
          <p:nvPr/>
        </p:nvPicPr>
        <p:blipFill>
          <a:blip r:embed="rId7"/>
          <a:stretch>
            <a:fillRect/>
          </a:stretch>
        </p:blipFill>
        <p:spPr>
          <a:xfrm>
            <a:off x="7530541" y="1671523"/>
            <a:ext cx="460858" cy="460858"/>
          </a:xfrm>
          <a:prstGeom prst="rect">
            <a:avLst/>
          </a:prstGeom>
        </p:spPr>
      </p:pic>
      <p:sp>
        <p:nvSpPr>
          <p:cNvPr id="25" name="Text 15"/>
          <p:cNvSpPr txBox="1"/>
          <p:nvPr/>
        </p:nvSpPr>
        <p:spPr>
          <a:xfrm>
            <a:off x="692658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4. UPDATE</a:t>
            </a:r>
            <a:endParaRPr lang="en-US" sz="1300" dirty="0"/>
          </a:p>
        </p:txBody>
      </p:sp>
      <p:sp>
        <p:nvSpPr>
          <p:cNvPr id="26" name="Text 16"/>
          <p:cNvSpPr txBox="1"/>
          <p:nvPr/>
        </p:nvSpPr>
        <p:spPr>
          <a:xfrm>
            <a:off x="694486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Change verdicts if needed</a:t>
            </a:r>
            <a:endParaRPr lang="en-US" sz="1400" dirty="0"/>
          </a:p>
        </p:txBody>
      </p:sp>
      <p:sp>
        <p:nvSpPr>
          <p:cNvPr id="27" name="Shape 17"/>
          <p:cNvSpPr/>
          <p:nvPr/>
        </p:nvSpPr>
        <p:spPr>
          <a:xfrm>
            <a:off x="457200" y="3566160"/>
            <a:ext cx="8229600" cy="685800"/>
          </a:xfrm>
          <a:prstGeom prst="roundRect">
            <a:avLst>
              <a:gd name="adj" fmla="val 16000"/>
            </a:avLst>
          </a:prstGeom>
          <a:solidFill>
            <a:schemeClr val="tx2"/>
          </a:solidFill>
          <a:ln/>
        </p:spPr>
      </p:sp>
      <p:sp>
        <p:nvSpPr>
          <p:cNvPr id="28" name="Shape 18"/>
          <p:cNvSpPr/>
          <p:nvPr/>
        </p:nvSpPr>
        <p:spPr>
          <a:xfrm>
            <a:off x="566928" y="3657600"/>
            <a:ext cx="502920" cy="502920"/>
          </a:xfrm>
          <a:prstGeom prst="ellipse">
            <a:avLst/>
          </a:prstGeom>
          <a:solidFill>
            <a:schemeClr val="bg1"/>
          </a:solidFill>
          <a:ln/>
        </p:spPr>
      </p:sp>
      <p:pic>
        <p:nvPicPr>
          <p:cNvPr id="29" name="Image 7" descr="/home/claude/kit/icon_question.png">    </p:cNvPr>
          <p:cNvPicPr>
            <a:picLocks noChangeAspect="1"/>
          </p:cNvPicPr>
          <p:nvPr/>
        </p:nvPicPr>
        <p:blipFill>
          <a:blip r:embed="rId8"/>
          <a:stretch>
            <a:fillRect/>
          </a:stretch>
        </p:blipFill>
        <p:spPr>
          <a:xfrm>
            <a:off x="667512" y="3758184"/>
            <a:ext cx="301752" cy="301752"/>
          </a:xfrm>
          <a:prstGeom prst="rect">
            <a:avLst/>
          </a:prstGeom>
        </p:spPr>
      </p:pic>
      <p:sp>
        <p:nvSpPr>
          <p:cNvPr id="30" name="Text 19"/>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Hosts: "What's your evidence for that? Which source did you use?"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Class verdict board</a:t>
            </a:r>
            <a:endParaRPr lang="en-US" sz="3000" dirty="0"/>
          </a:p>
        </p:txBody>
      </p:sp>
      <p:sp>
        <p:nvSpPr>
          <p:cNvPr id="4" name="Shape 1"/>
          <p:cNvSpPr/>
          <p:nvPr/>
        </p:nvSpPr>
        <p:spPr>
          <a:xfrm>
            <a:off x="457200" y="1371600"/>
            <a:ext cx="1975104" cy="658368"/>
          </a:xfrm>
          <a:prstGeom prst="roundRect">
            <a:avLst>
              <a:gd name="adj" fmla="val 16667"/>
            </a:avLst>
          </a:prstGeom>
          <a:solidFill>
            <a:srgbClr val="FBE3DC"/>
          </a:solidFill>
          <a:ln/>
        </p:spPr>
      </p:sp>
      <p:sp>
        <p:nvSpPr>
          <p:cNvPr id="5" name="Text 2"/>
          <p:cNvSpPr txBox="1"/>
          <p:nvPr/>
        </p:nvSpPr>
        <p:spPr>
          <a:xfrm>
            <a:off x="594360" y="1481328"/>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1. Opens 9:00 every day</a:t>
            </a:r>
            <a:endParaRPr lang="en-US" sz="1300" dirty="0"/>
          </a:p>
        </p:txBody>
      </p:sp>
      <p:sp>
        <p:nvSpPr>
          <p:cNvPr id="6" name="Text 3"/>
          <p:cNvSpPr txBox="1"/>
          <p:nvPr/>
        </p:nvSpPr>
        <p:spPr>
          <a:xfrm>
            <a:off x="594360" y="1938528"/>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FALSE</a:t>
            </a:r>
            <a:endParaRPr lang="en-US" sz="1200" dirty="0"/>
          </a:p>
        </p:txBody>
      </p:sp>
      <p:sp>
        <p:nvSpPr>
          <p:cNvPr id="7" name="Shape 4"/>
          <p:cNvSpPr/>
          <p:nvPr/>
        </p:nvSpPr>
        <p:spPr>
          <a:xfrm>
            <a:off x="2542032" y="1371600"/>
            <a:ext cx="1975104" cy="658368"/>
          </a:xfrm>
          <a:prstGeom prst="roundRect">
            <a:avLst>
              <a:gd name="adj" fmla="val 16667"/>
            </a:avLst>
          </a:prstGeom>
          <a:solidFill>
            <a:srgbClr val="DFF3E4"/>
          </a:solidFill>
          <a:ln/>
        </p:spPr>
      </p:sp>
      <p:sp>
        <p:nvSpPr>
          <p:cNvPr id="8" name="Text 5"/>
          <p:cNvSpPr txBox="1"/>
          <p:nvPr/>
        </p:nvSpPr>
        <p:spPr>
          <a:xfrm>
            <a:off x="2679192" y="1481328"/>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2. Free for schools</a:t>
            </a:r>
            <a:endParaRPr lang="en-US" sz="1300" dirty="0"/>
          </a:p>
        </p:txBody>
      </p:sp>
      <p:sp>
        <p:nvSpPr>
          <p:cNvPr id="9" name="Text 6"/>
          <p:cNvSpPr txBox="1"/>
          <p:nvPr/>
        </p:nvSpPr>
        <p:spPr>
          <a:xfrm>
            <a:off x="2679192" y="1938528"/>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VERIFIED</a:t>
            </a:r>
            <a:endParaRPr lang="en-US" sz="1200" dirty="0"/>
          </a:p>
        </p:txBody>
      </p:sp>
      <p:sp>
        <p:nvSpPr>
          <p:cNvPr id="10" name="Shape 7"/>
          <p:cNvSpPr/>
          <p:nvPr/>
        </p:nvSpPr>
        <p:spPr>
          <a:xfrm>
            <a:off x="4626864" y="1371600"/>
            <a:ext cx="1975104" cy="658368"/>
          </a:xfrm>
          <a:prstGeom prst="roundRect">
            <a:avLst>
              <a:gd name="adj" fmla="val 16667"/>
            </a:avLst>
          </a:prstGeom>
          <a:solidFill>
            <a:srgbClr val="FBE3DC"/>
          </a:solidFill>
          <a:ln/>
        </p:spPr>
      </p:sp>
      <p:sp>
        <p:nvSpPr>
          <p:cNvPr id="11" name="Text 8"/>
          <p:cNvSpPr txBox="1"/>
          <p:nvPr/>
        </p:nvSpPr>
        <p:spPr>
          <a:xfrm>
            <a:off x="4764024" y="1481328"/>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3. Bus every 15 min</a:t>
            </a:r>
            <a:endParaRPr lang="en-US" sz="1300" dirty="0"/>
          </a:p>
        </p:txBody>
      </p:sp>
      <p:sp>
        <p:nvSpPr>
          <p:cNvPr id="12" name="Text 9"/>
          <p:cNvSpPr txBox="1"/>
          <p:nvPr/>
        </p:nvSpPr>
        <p:spPr>
          <a:xfrm>
            <a:off x="4764024" y="1938528"/>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FALSE</a:t>
            </a:r>
            <a:endParaRPr lang="en-US" sz="1200" dirty="0"/>
          </a:p>
        </p:txBody>
      </p:sp>
      <p:sp>
        <p:nvSpPr>
          <p:cNvPr id="13" name="Shape 10"/>
          <p:cNvSpPr/>
          <p:nvPr/>
        </p:nvSpPr>
        <p:spPr>
          <a:xfrm>
            <a:off x="6711696" y="1371600"/>
            <a:ext cx="1975104" cy="658368"/>
          </a:xfrm>
          <a:prstGeom prst="roundRect">
            <a:avLst>
              <a:gd name="adj" fmla="val 16667"/>
            </a:avLst>
          </a:prstGeom>
          <a:solidFill>
            <a:srgbClr val="DFF3E4"/>
          </a:solidFill>
          <a:ln/>
        </p:spPr>
      </p:sp>
      <p:sp>
        <p:nvSpPr>
          <p:cNvPr id="14" name="Text 11"/>
          <p:cNvSpPr txBox="1"/>
          <p:nvPr/>
        </p:nvSpPr>
        <p:spPr>
          <a:xfrm>
            <a:off x="6848856" y="1481328"/>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4. Journey 25 min</a:t>
            </a:r>
            <a:endParaRPr lang="en-US" sz="1300" dirty="0"/>
          </a:p>
        </p:txBody>
      </p:sp>
      <p:sp>
        <p:nvSpPr>
          <p:cNvPr id="15" name="Text 12"/>
          <p:cNvSpPr txBox="1"/>
          <p:nvPr/>
        </p:nvSpPr>
        <p:spPr>
          <a:xfrm>
            <a:off x="6848856" y="1938528"/>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VERIFIED</a:t>
            </a:r>
            <a:endParaRPr lang="en-US" sz="1200" dirty="0"/>
          </a:p>
        </p:txBody>
      </p:sp>
      <p:sp>
        <p:nvSpPr>
          <p:cNvPr id="16" name="Shape 13"/>
          <p:cNvSpPr/>
          <p:nvPr/>
        </p:nvSpPr>
        <p:spPr>
          <a:xfrm>
            <a:off x="457200" y="2139696"/>
            <a:ext cx="1975104" cy="658368"/>
          </a:xfrm>
          <a:prstGeom prst="roundRect">
            <a:avLst>
              <a:gd name="adj" fmla="val 16667"/>
            </a:avLst>
          </a:prstGeom>
          <a:solidFill>
            <a:srgbClr val="FBE3DC"/>
          </a:solidFill>
          <a:ln/>
        </p:spPr>
      </p:sp>
      <p:sp>
        <p:nvSpPr>
          <p:cNvPr id="17" name="Text 14"/>
          <p:cNvSpPr txBox="1"/>
          <p:nvPr/>
        </p:nvSpPr>
        <p:spPr>
          <a:xfrm>
            <a:off x="594360" y="2249424"/>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5. Dinosaur Hall</a:t>
            </a:r>
            <a:endParaRPr lang="en-US" sz="1300" dirty="0"/>
          </a:p>
        </p:txBody>
      </p:sp>
      <p:sp>
        <p:nvSpPr>
          <p:cNvPr id="18" name="Text 15"/>
          <p:cNvSpPr txBox="1"/>
          <p:nvPr/>
        </p:nvSpPr>
        <p:spPr>
          <a:xfrm>
            <a:off x="594360" y="2706624"/>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FALSE</a:t>
            </a:r>
            <a:endParaRPr lang="en-US" sz="1200" dirty="0"/>
          </a:p>
        </p:txBody>
      </p:sp>
      <p:sp>
        <p:nvSpPr>
          <p:cNvPr id="19" name="Shape 16"/>
          <p:cNvSpPr/>
          <p:nvPr/>
        </p:nvSpPr>
        <p:spPr>
          <a:xfrm>
            <a:off x="2542032" y="2139696"/>
            <a:ext cx="1975104" cy="658368"/>
          </a:xfrm>
          <a:prstGeom prst="roundRect">
            <a:avLst>
              <a:gd name="adj" fmla="val 16667"/>
            </a:avLst>
          </a:prstGeom>
          <a:solidFill>
            <a:srgbClr val="FFF1C9"/>
          </a:solidFill>
          <a:ln/>
        </p:spPr>
      </p:sp>
      <p:sp>
        <p:nvSpPr>
          <p:cNvPr id="20" name="Text 17"/>
          <p:cNvSpPr txBox="1"/>
          <p:nvPr/>
        </p:nvSpPr>
        <p:spPr>
          <a:xfrm>
            <a:off x="2679192" y="2249424"/>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6. Café lunches £3</a:t>
            </a:r>
            <a:endParaRPr lang="en-US" sz="1300" dirty="0"/>
          </a:p>
        </p:txBody>
      </p:sp>
      <p:sp>
        <p:nvSpPr>
          <p:cNvPr id="21" name="Text 18"/>
          <p:cNvSpPr txBox="1"/>
          <p:nvPr/>
        </p:nvSpPr>
        <p:spPr>
          <a:xfrm>
            <a:off x="2679192" y="2706624"/>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NOT SURE YET</a:t>
            </a:r>
            <a:endParaRPr lang="en-US" sz="1200" dirty="0"/>
          </a:p>
        </p:txBody>
      </p:sp>
      <p:sp>
        <p:nvSpPr>
          <p:cNvPr id="22" name="Shape 19"/>
          <p:cNvSpPr/>
          <p:nvPr/>
        </p:nvSpPr>
        <p:spPr>
          <a:xfrm>
            <a:off x="4626864" y="2139696"/>
            <a:ext cx="1975104" cy="658368"/>
          </a:xfrm>
          <a:prstGeom prst="roundRect">
            <a:avLst>
              <a:gd name="adj" fmla="val 16667"/>
            </a:avLst>
          </a:prstGeom>
          <a:solidFill>
            <a:srgbClr val="FBE3DC"/>
          </a:solidFill>
          <a:ln/>
        </p:spPr>
      </p:sp>
      <p:sp>
        <p:nvSpPr>
          <p:cNvPr id="23" name="Text 20"/>
          <p:cNvSpPr txBox="1"/>
          <p:nvPr/>
        </p:nvSpPr>
        <p:spPr>
          <a:xfrm>
            <a:off x="4764024" y="2249424"/>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7. Show 11:00 and 2:00</a:t>
            </a:r>
            <a:endParaRPr lang="en-US" sz="1300" dirty="0"/>
          </a:p>
        </p:txBody>
      </p:sp>
      <p:sp>
        <p:nvSpPr>
          <p:cNvPr id="24" name="Text 21"/>
          <p:cNvSpPr txBox="1"/>
          <p:nvPr/>
        </p:nvSpPr>
        <p:spPr>
          <a:xfrm>
            <a:off x="4764024" y="2706624"/>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FALSE</a:t>
            </a:r>
            <a:endParaRPr lang="en-US" sz="1200" dirty="0"/>
          </a:p>
        </p:txBody>
      </p:sp>
      <p:sp>
        <p:nvSpPr>
          <p:cNvPr id="25" name="Shape 22"/>
          <p:cNvSpPr/>
          <p:nvPr/>
        </p:nvSpPr>
        <p:spPr>
          <a:xfrm>
            <a:off x="6711696" y="2139696"/>
            <a:ext cx="1975104" cy="658368"/>
          </a:xfrm>
          <a:prstGeom prst="roundRect">
            <a:avLst>
              <a:gd name="adj" fmla="val 16667"/>
            </a:avLst>
          </a:prstGeom>
          <a:solidFill>
            <a:srgbClr val="FFF1C9"/>
          </a:solidFill>
          <a:ln/>
        </p:spPr>
      </p:sp>
      <p:sp>
        <p:nvSpPr>
          <p:cNvPr id="26" name="Text 23"/>
          <p:cNvSpPr txBox="1"/>
          <p:nvPr/>
        </p:nvSpPr>
        <p:spPr>
          <a:xfrm>
            <a:off x="6848856" y="2249424"/>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8. Opened by Queen Victoria</a:t>
            </a:r>
            <a:endParaRPr lang="en-US" sz="1300" dirty="0"/>
          </a:p>
        </p:txBody>
      </p:sp>
      <p:sp>
        <p:nvSpPr>
          <p:cNvPr id="27" name="Text 24"/>
          <p:cNvSpPr txBox="1"/>
          <p:nvPr/>
        </p:nvSpPr>
        <p:spPr>
          <a:xfrm>
            <a:off x="6848856" y="2706624"/>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NOT SURE YET</a:t>
            </a:r>
            <a:endParaRPr lang="en-US" sz="1200" dirty="0"/>
          </a:p>
        </p:txBody>
      </p:sp>
      <p:sp>
        <p:nvSpPr>
          <p:cNvPr id="28" name="Shape 25"/>
          <p:cNvSpPr/>
          <p:nvPr/>
        </p:nvSpPr>
        <p:spPr>
          <a:xfrm>
            <a:off x="457200" y="2907792"/>
            <a:ext cx="1975104" cy="658368"/>
          </a:xfrm>
          <a:prstGeom prst="roundRect">
            <a:avLst>
              <a:gd name="adj" fmla="val 16667"/>
            </a:avLst>
          </a:prstGeom>
          <a:solidFill>
            <a:srgbClr val="DFF3E4"/>
          </a:solidFill>
          <a:ln/>
        </p:spPr>
      </p:sp>
      <p:sp>
        <p:nvSpPr>
          <p:cNvPr id="29" name="Text 26"/>
          <p:cNvSpPr txBox="1"/>
          <p:nvPr/>
        </p:nvSpPr>
        <p:spPr>
          <a:xfrm>
            <a:off x="594360" y="3017520"/>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9. Moon 384,000 km</a:t>
            </a:r>
            <a:endParaRPr lang="en-US" sz="1300" dirty="0"/>
          </a:p>
        </p:txBody>
      </p:sp>
      <p:sp>
        <p:nvSpPr>
          <p:cNvPr id="30" name="Text 27"/>
          <p:cNvSpPr txBox="1"/>
          <p:nvPr/>
        </p:nvSpPr>
        <p:spPr>
          <a:xfrm>
            <a:off x="594360" y="3474720"/>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VERIFIED</a:t>
            </a:r>
            <a:endParaRPr lang="en-US" sz="1200" dirty="0"/>
          </a:p>
        </p:txBody>
      </p:sp>
      <p:sp>
        <p:nvSpPr>
          <p:cNvPr id="31" name="Shape 28"/>
          <p:cNvSpPr/>
          <p:nvPr/>
        </p:nvSpPr>
        <p:spPr>
          <a:xfrm>
            <a:off x="2542032" y="2907792"/>
            <a:ext cx="1975104" cy="658368"/>
          </a:xfrm>
          <a:prstGeom prst="roundRect">
            <a:avLst>
              <a:gd name="adj" fmla="val 16667"/>
            </a:avLst>
          </a:prstGeom>
          <a:solidFill>
            <a:srgbClr val="DFF3E4"/>
          </a:solidFill>
          <a:ln/>
        </p:spPr>
      </p:sp>
      <p:sp>
        <p:nvSpPr>
          <p:cNvPr id="32" name="Text 29"/>
          <p:cNvSpPr txBox="1"/>
          <p:nvPr/>
        </p:nvSpPr>
        <p:spPr>
          <a:xfrm>
            <a:off x="2679192" y="3017520"/>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10. Mars has two moons</a:t>
            </a:r>
            <a:endParaRPr lang="en-US" sz="1300" dirty="0"/>
          </a:p>
        </p:txBody>
      </p:sp>
      <p:sp>
        <p:nvSpPr>
          <p:cNvPr id="33" name="Text 30"/>
          <p:cNvSpPr txBox="1"/>
          <p:nvPr/>
        </p:nvSpPr>
        <p:spPr>
          <a:xfrm>
            <a:off x="2679192" y="3474720"/>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VERIFIED</a:t>
            </a:r>
            <a:endParaRPr lang="en-US" sz="1200" dirty="0"/>
          </a:p>
        </p:txBody>
      </p:sp>
      <p:sp>
        <p:nvSpPr>
          <p:cNvPr id="34" name="Shape 31"/>
          <p:cNvSpPr/>
          <p:nvPr/>
        </p:nvSpPr>
        <p:spPr>
          <a:xfrm>
            <a:off x="4626864" y="2907792"/>
            <a:ext cx="1975104" cy="658368"/>
          </a:xfrm>
          <a:prstGeom prst="roundRect">
            <a:avLst>
              <a:gd name="adj" fmla="val 16667"/>
            </a:avLst>
          </a:prstGeom>
          <a:solidFill>
            <a:srgbClr val="FBE3DC"/>
          </a:solidFill>
          <a:ln/>
        </p:spPr>
      </p:sp>
      <p:sp>
        <p:nvSpPr>
          <p:cNvPr id="35" name="Text 32"/>
          <p:cNvSpPr txBox="1"/>
          <p:nvPr/>
        </p:nvSpPr>
        <p:spPr>
          <a:xfrm>
            <a:off x="4764024" y="3017520"/>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11. The Sun is a planet</a:t>
            </a:r>
            <a:endParaRPr lang="en-US" sz="1300" dirty="0"/>
          </a:p>
        </p:txBody>
      </p:sp>
      <p:sp>
        <p:nvSpPr>
          <p:cNvPr id="36" name="Text 33"/>
          <p:cNvSpPr txBox="1"/>
          <p:nvPr/>
        </p:nvSpPr>
        <p:spPr>
          <a:xfrm>
            <a:off x="4764024" y="3474720"/>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FALSE</a:t>
            </a:r>
            <a:endParaRPr lang="en-US" sz="1200" dirty="0"/>
          </a:p>
        </p:txBody>
      </p:sp>
      <p:sp>
        <p:nvSpPr>
          <p:cNvPr id="37" name="Shape 34"/>
          <p:cNvSpPr/>
          <p:nvPr/>
        </p:nvSpPr>
        <p:spPr>
          <a:xfrm>
            <a:off x="6711696" y="2907792"/>
            <a:ext cx="1975104" cy="658368"/>
          </a:xfrm>
          <a:prstGeom prst="roundRect">
            <a:avLst>
              <a:gd name="adj" fmla="val 16667"/>
            </a:avLst>
          </a:prstGeom>
          <a:solidFill>
            <a:srgbClr val="FBE3DC"/>
          </a:solidFill>
          <a:ln/>
        </p:spPr>
      </p:sp>
      <p:sp>
        <p:nvSpPr>
          <p:cNvPr id="38" name="Text 35"/>
          <p:cNvSpPr txBox="1"/>
          <p:nvPr/>
        </p:nvSpPr>
        <p:spPr>
          <a:xfrm>
            <a:off x="6848856" y="3017520"/>
            <a:ext cx="1728216"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12. Dr Hart invented telescope</a:t>
            </a:r>
            <a:endParaRPr lang="en-US" sz="1300" dirty="0"/>
          </a:p>
        </p:txBody>
      </p:sp>
      <p:sp>
        <p:nvSpPr>
          <p:cNvPr id="39" name="Text 36"/>
          <p:cNvSpPr txBox="1"/>
          <p:nvPr/>
        </p:nvSpPr>
        <p:spPr>
          <a:xfrm>
            <a:off x="6848856" y="3474720"/>
            <a:ext cx="1728216" cy="36576"/>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FALSE</a:t>
            </a:r>
            <a:endParaRPr lang="en-US" sz="1200" dirty="0"/>
          </a:p>
        </p:txBody>
      </p:sp>
      <p:sp>
        <p:nvSpPr>
          <p:cNvPr id="40" name="Shape 37"/>
          <p:cNvSpPr/>
          <p:nvPr/>
        </p:nvSpPr>
        <p:spPr>
          <a:xfrm>
            <a:off x="457200" y="3931920"/>
            <a:ext cx="8229600" cy="685800"/>
          </a:xfrm>
          <a:prstGeom prst="roundRect">
            <a:avLst>
              <a:gd name="adj" fmla="val 16000"/>
            </a:avLst>
          </a:prstGeom>
          <a:solidFill>
            <a:schemeClr val="tx2"/>
          </a:solidFill>
          <a:ln/>
        </p:spPr>
      </p:sp>
      <p:sp>
        <p:nvSpPr>
          <p:cNvPr id="41" name="Shape 38"/>
          <p:cNvSpPr/>
          <p:nvPr/>
        </p:nvSpPr>
        <p:spPr>
          <a:xfrm>
            <a:off x="566928" y="4023360"/>
            <a:ext cx="502920" cy="502920"/>
          </a:xfrm>
          <a:prstGeom prst="ellipse">
            <a:avLst/>
          </a:prstGeom>
          <a:solidFill>
            <a:schemeClr val="bg1"/>
          </a:solidFill>
          <a:ln/>
        </p:spPr>
      </p:sp>
      <p:pic>
        <p:nvPicPr>
          <p:cNvPr id="42" name="Image 0" descr="/home/claude/kit/icon_clipcheck.png">    </p:cNvPr>
          <p:cNvPicPr>
            <a:picLocks noChangeAspect="1"/>
          </p:cNvPicPr>
          <p:nvPr/>
        </p:nvPicPr>
        <p:blipFill>
          <a:blip r:embed="rId1"/>
          <a:stretch>
            <a:fillRect/>
          </a:stretch>
        </p:blipFill>
        <p:spPr>
          <a:xfrm>
            <a:off x="667512" y="4123944"/>
            <a:ext cx="301752" cy="301752"/>
          </a:xfrm>
          <a:prstGeom prst="rect">
            <a:avLst/>
          </a:prstGeom>
        </p:spPr>
      </p:pic>
      <p:sp>
        <p:nvSpPr>
          <p:cNvPr id="43" name="Text 39"/>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4 verified · 2 not sure yet · 6 false. Would you send it home now?</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Real or AI-made?</a:t>
            </a:r>
            <a:endParaRPr lang="en-US" sz="3000" dirty="0"/>
          </a:p>
        </p:txBody>
      </p:sp>
      <p:sp>
        <p:nvSpPr>
          <p:cNvPr id="4" name="Shape 1"/>
          <p:cNvSpPr/>
          <p:nvPr/>
        </p:nvSpPr>
        <p:spPr>
          <a:xfrm>
            <a:off x="457200" y="1325880"/>
            <a:ext cx="1920240" cy="2011680"/>
          </a:xfrm>
          <a:prstGeom prst="roundRect">
            <a:avLst>
              <a:gd name="adj" fmla="val 5714"/>
            </a:avLst>
          </a:prstGeom>
          <a:solidFill>
            <a:srgbClr val="FBFAFC"/>
          </a:solidFill>
          <a:ln w="19050">
            <a:solidFill>
              <a:srgbClr val="8E8A96"/>
            </a:solidFill>
            <a:prstDash val="dash"/>
          </a:ln>
        </p:spPr>
      </p:sp>
      <p:sp>
        <p:nvSpPr>
          <p:cNvPr id="5" name="Shape 2"/>
          <p:cNvSpPr/>
          <p:nvPr/>
        </p:nvSpPr>
        <p:spPr>
          <a:xfrm>
            <a:off x="1097280" y="164592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1238098" y="1786738"/>
            <a:ext cx="358445" cy="358445"/>
          </a:xfrm>
          <a:prstGeom prst="rect">
            <a:avLst/>
          </a:prstGeom>
        </p:spPr>
      </p:pic>
      <p:sp>
        <p:nvSpPr>
          <p:cNvPr id="7" name="Text 3"/>
          <p:cNvSpPr txBox="1"/>
          <p:nvPr/>
        </p:nvSpPr>
        <p:spPr>
          <a:xfrm>
            <a:off x="594360" y="2377440"/>
            <a:ext cx="1645920" cy="86868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Image 1: insert a pre-vetted, published example (no people)</a:t>
            </a:r>
            <a:endParaRPr lang="en-US" sz="1200" dirty="0"/>
          </a:p>
        </p:txBody>
      </p:sp>
      <p:sp>
        <p:nvSpPr>
          <p:cNvPr id="8" name="Shape 4"/>
          <p:cNvSpPr/>
          <p:nvPr/>
        </p:nvSpPr>
        <p:spPr>
          <a:xfrm>
            <a:off x="2560320" y="1325880"/>
            <a:ext cx="1920240" cy="2011680"/>
          </a:xfrm>
          <a:prstGeom prst="roundRect">
            <a:avLst>
              <a:gd name="adj" fmla="val 5714"/>
            </a:avLst>
          </a:prstGeom>
          <a:solidFill>
            <a:srgbClr val="FBFAFC"/>
          </a:solidFill>
          <a:ln w="19050">
            <a:solidFill>
              <a:srgbClr val="8E8A96"/>
            </a:solidFill>
            <a:prstDash val="dash"/>
          </a:ln>
        </p:spPr>
      </p:sp>
      <p:sp>
        <p:nvSpPr>
          <p:cNvPr id="9" name="Shape 5"/>
          <p:cNvSpPr/>
          <p:nvPr/>
        </p:nvSpPr>
        <p:spPr>
          <a:xfrm>
            <a:off x="3200400" y="1645920"/>
            <a:ext cx="640080" cy="640080"/>
          </a:xfrm>
          <a:prstGeom prst="ellipse">
            <a:avLst/>
          </a:prstGeom>
          <a:solidFill>
            <a:schemeClr val="bg2"/>
          </a:solidFill>
          <a:ln/>
        </p:spPr>
      </p:sp>
      <p:pic>
        <p:nvPicPr>
          <p:cNvPr id="10" name="Image 1" descr="/home/claude/kit/icon_image.png">    </p:cNvPr>
          <p:cNvPicPr>
            <a:picLocks noChangeAspect="1"/>
          </p:cNvPicPr>
          <p:nvPr/>
        </p:nvPicPr>
        <p:blipFill>
          <a:blip r:embed="rId2"/>
          <a:stretch>
            <a:fillRect/>
          </a:stretch>
        </p:blipFill>
        <p:spPr>
          <a:xfrm>
            <a:off x="3341218" y="1786738"/>
            <a:ext cx="358445" cy="358445"/>
          </a:xfrm>
          <a:prstGeom prst="rect">
            <a:avLst/>
          </a:prstGeom>
        </p:spPr>
      </p:pic>
      <p:sp>
        <p:nvSpPr>
          <p:cNvPr id="11" name="Text 6"/>
          <p:cNvSpPr txBox="1"/>
          <p:nvPr/>
        </p:nvSpPr>
        <p:spPr>
          <a:xfrm>
            <a:off x="2697480" y="2377440"/>
            <a:ext cx="1645920" cy="86868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Image 2: insert a pre-vetted, published example (no people)</a:t>
            </a:r>
            <a:endParaRPr lang="en-US" sz="1200" dirty="0"/>
          </a:p>
        </p:txBody>
      </p:sp>
      <p:sp>
        <p:nvSpPr>
          <p:cNvPr id="12" name="Shape 7"/>
          <p:cNvSpPr/>
          <p:nvPr/>
        </p:nvSpPr>
        <p:spPr>
          <a:xfrm>
            <a:off x="4663440" y="1325880"/>
            <a:ext cx="1920240" cy="2011680"/>
          </a:xfrm>
          <a:prstGeom prst="roundRect">
            <a:avLst>
              <a:gd name="adj" fmla="val 5714"/>
            </a:avLst>
          </a:prstGeom>
          <a:solidFill>
            <a:srgbClr val="FBFAFC"/>
          </a:solidFill>
          <a:ln w="19050">
            <a:solidFill>
              <a:srgbClr val="8E8A96"/>
            </a:solidFill>
            <a:prstDash val="dash"/>
          </a:ln>
        </p:spPr>
      </p:sp>
      <p:sp>
        <p:nvSpPr>
          <p:cNvPr id="13" name="Shape 8"/>
          <p:cNvSpPr/>
          <p:nvPr/>
        </p:nvSpPr>
        <p:spPr>
          <a:xfrm>
            <a:off x="5303520" y="1645920"/>
            <a:ext cx="640080" cy="640080"/>
          </a:xfrm>
          <a:prstGeom prst="ellipse">
            <a:avLst/>
          </a:prstGeom>
          <a:solidFill>
            <a:schemeClr val="bg2"/>
          </a:solidFill>
          <a:ln/>
        </p:spPr>
      </p:sp>
      <p:pic>
        <p:nvPicPr>
          <p:cNvPr id="14" name="Image 2" descr="/home/claude/kit/icon_image.png">    </p:cNvPr>
          <p:cNvPicPr>
            <a:picLocks noChangeAspect="1"/>
          </p:cNvPicPr>
          <p:nvPr/>
        </p:nvPicPr>
        <p:blipFill>
          <a:blip r:embed="rId3"/>
          <a:stretch>
            <a:fillRect/>
          </a:stretch>
        </p:blipFill>
        <p:spPr>
          <a:xfrm>
            <a:off x="5444338" y="1786738"/>
            <a:ext cx="358445" cy="358445"/>
          </a:xfrm>
          <a:prstGeom prst="rect">
            <a:avLst/>
          </a:prstGeom>
        </p:spPr>
      </p:pic>
      <p:sp>
        <p:nvSpPr>
          <p:cNvPr id="15" name="Text 9"/>
          <p:cNvSpPr txBox="1"/>
          <p:nvPr/>
        </p:nvSpPr>
        <p:spPr>
          <a:xfrm>
            <a:off x="4800600" y="2377440"/>
            <a:ext cx="1645920" cy="86868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Image 3: insert a pre-vetted, published example (no people)</a:t>
            </a:r>
            <a:endParaRPr lang="en-US" sz="1200" dirty="0"/>
          </a:p>
        </p:txBody>
      </p:sp>
      <p:sp>
        <p:nvSpPr>
          <p:cNvPr id="16" name="Shape 10"/>
          <p:cNvSpPr/>
          <p:nvPr/>
        </p:nvSpPr>
        <p:spPr>
          <a:xfrm>
            <a:off x="6766560" y="1325880"/>
            <a:ext cx="1920240" cy="2011680"/>
          </a:xfrm>
          <a:prstGeom prst="roundRect">
            <a:avLst>
              <a:gd name="adj" fmla="val 5714"/>
            </a:avLst>
          </a:prstGeom>
          <a:solidFill>
            <a:srgbClr val="FBFAFC"/>
          </a:solidFill>
          <a:ln w="19050">
            <a:solidFill>
              <a:srgbClr val="8E8A96"/>
            </a:solidFill>
            <a:prstDash val="dash"/>
          </a:ln>
        </p:spPr>
      </p:sp>
      <p:sp>
        <p:nvSpPr>
          <p:cNvPr id="17" name="Shape 11"/>
          <p:cNvSpPr/>
          <p:nvPr/>
        </p:nvSpPr>
        <p:spPr>
          <a:xfrm>
            <a:off x="7406640" y="1645920"/>
            <a:ext cx="640080" cy="640080"/>
          </a:xfrm>
          <a:prstGeom prst="ellipse">
            <a:avLst/>
          </a:prstGeom>
          <a:solidFill>
            <a:schemeClr val="bg2"/>
          </a:solidFill>
          <a:ln/>
        </p:spPr>
      </p:sp>
      <p:pic>
        <p:nvPicPr>
          <p:cNvPr id="18" name="Image 3" descr="/home/claude/kit/icon_image.png">    </p:cNvPr>
          <p:cNvPicPr>
            <a:picLocks noChangeAspect="1"/>
          </p:cNvPicPr>
          <p:nvPr/>
        </p:nvPicPr>
        <p:blipFill>
          <a:blip r:embed="rId4"/>
          <a:stretch>
            <a:fillRect/>
          </a:stretch>
        </p:blipFill>
        <p:spPr>
          <a:xfrm>
            <a:off x="7547458" y="1786738"/>
            <a:ext cx="358445" cy="358445"/>
          </a:xfrm>
          <a:prstGeom prst="rect">
            <a:avLst/>
          </a:prstGeom>
        </p:spPr>
      </p:pic>
      <p:sp>
        <p:nvSpPr>
          <p:cNvPr id="19" name="Text 12"/>
          <p:cNvSpPr txBox="1"/>
          <p:nvPr/>
        </p:nvSpPr>
        <p:spPr>
          <a:xfrm>
            <a:off x="6903720" y="2377440"/>
            <a:ext cx="1645920" cy="86868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Image 4: insert a pre-vetted, published example (no people)</a:t>
            </a:r>
            <a:endParaRPr lang="en-US" sz="1200" dirty="0"/>
          </a:p>
        </p:txBody>
      </p:sp>
      <p:sp>
        <p:nvSpPr>
          <p:cNvPr id="20" name="Shape 13"/>
          <p:cNvSpPr/>
          <p:nvPr/>
        </p:nvSpPr>
        <p:spPr>
          <a:xfrm>
            <a:off x="457200" y="3566160"/>
            <a:ext cx="8229600" cy="685800"/>
          </a:xfrm>
          <a:prstGeom prst="roundRect">
            <a:avLst>
              <a:gd name="adj" fmla="val 16000"/>
            </a:avLst>
          </a:prstGeom>
          <a:solidFill>
            <a:schemeClr val="accent2"/>
          </a:solidFill>
          <a:ln/>
        </p:spPr>
      </p:sp>
      <p:sp>
        <p:nvSpPr>
          <p:cNvPr id="21" name="Shape 14"/>
          <p:cNvSpPr/>
          <p:nvPr/>
        </p:nvSpPr>
        <p:spPr>
          <a:xfrm>
            <a:off x="566928" y="3657600"/>
            <a:ext cx="502920" cy="502920"/>
          </a:xfrm>
          <a:prstGeom prst="ellipse">
            <a:avLst/>
          </a:prstGeom>
          <a:solidFill>
            <a:schemeClr val="bg1"/>
          </a:solidFill>
          <a:ln/>
        </p:spPr>
      </p:sp>
      <p:pic>
        <p:nvPicPr>
          <p:cNvPr id="22" name="Image 4" descr="/home/claude/kit/icon_image.png">    </p:cNvPr>
          <p:cNvPicPr>
            <a:picLocks noChangeAspect="1"/>
          </p:cNvPicPr>
          <p:nvPr/>
        </p:nvPicPr>
        <p:blipFill>
          <a:blip r:embed="rId5"/>
          <a:stretch>
            <a:fillRect/>
          </a:stretch>
        </p:blipFill>
        <p:spPr>
          <a:xfrm>
            <a:off x="667512" y="3758184"/>
            <a:ext cx="301752" cy="301752"/>
          </a:xfrm>
          <a:prstGeom prst="rect">
            <a:avLst/>
          </a:prstGeom>
        </p:spPr>
      </p:pic>
      <p:sp>
        <p:nvSpPr>
          <p:cNvPr id="23" name="Text 15"/>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I think it's real / AI-made because ___. To check, I would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image check</a:t>
            </a:r>
            <a:endParaRPr lang="en-US" sz="3000" dirty="0"/>
          </a:p>
        </p:txBody>
      </p:sp>
      <p:sp>
        <p:nvSpPr>
          <p:cNvPr id="4" name="Shape 1"/>
          <p:cNvSpPr/>
          <p:nvPr/>
        </p:nvSpPr>
        <p:spPr>
          <a:xfrm>
            <a:off x="457200" y="1325880"/>
            <a:ext cx="1954530" cy="1783080"/>
          </a:xfrm>
          <a:prstGeom prst="roundRect">
            <a:avLst>
              <a:gd name="adj" fmla="val 615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hand.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STOP</a:t>
            </a:r>
            <a:endParaRPr lang="en-US" sz="1500" dirty="0"/>
          </a:p>
        </p:txBody>
      </p:sp>
      <p:sp>
        <p:nvSpPr>
          <p:cNvPr id="8" name="Text 4"/>
          <p:cNvSpPr txBox="1"/>
          <p:nvPr/>
        </p:nvSpPr>
        <p:spPr>
          <a:xfrm>
            <a:off x="53035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Don't share it yet</a:t>
            </a:r>
            <a:endParaRPr lang="en-US" sz="1400" dirty="0"/>
          </a:p>
        </p:txBody>
      </p:sp>
      <p:sp>
        <p:nvSpPr>
          <p:cNvPr id="9" name="Shape 5"/>
          <p:cNvSpPr/>
          <p:nvPr/>
        </p:nvSpPr>
        <p:spPr>
          <a:xfrm>
            <a:off x="2548890" y="1325880"/>
            <a:ext cx="1954530" cy="1783080"/>
          </a:xfrm>
          <a:prstGeom prst="roundRect">
            <a:avLst>
              <a:gd name="adj" fmla="val 615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search.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SOURCE</a:t>
            </a:r>
            <a:endParaRPr lang="en-US" sz="1500" dirty="0"/>
          </a:p>
        </p:txBody>
      </p:sp>
      <p:sp>
        <p:nvSpPr>
          <p:cNvPr id="13" name="Text 8"/>
          <p:cNvSpPr txBox="1"/>
          <p:nvPr/>
        </p:nvSpPr>
        <p:spPr>
          <a:xfrm>
            <a:off x="262204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Who posted it? Are they trusted?</a:t>
            </a:r>
            <a:endParaRPr lang="en-US" sz="1400" dirty="0"/>
          </a:p>
        </p:txBody>
      </p:sp>
      <p:sp>
        <p:nvSpPr>
          <p:cNvPr id="14" name="Shape 9"/>
          <p:cNvSpPr/>
          <p:nvPr/>
        </p:nvSpPr>
        <p:spPr>
          <a:xfrm>
            <a:off x="4640580" y="1325880"/>
            <a:ext cx="1954530" cy="1783080"/>
          </a:xfrm>
          <a:prstGeom prst="roundRect">
            <a:avLst>
              <a:gd name="adj" fmla="val 615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layers.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SECOND SOURCE</a:t>
            </a:r>
            <a:endParaRPr lang="en-US" sz="1500" dirty="0"/>
          </a:p>
        </p:txBody>
      </p:sp>
      <p:sp>
        <p:nvSpPr>
          <p:cNvPr id="18" name="Text 12"/>
          <p:cNvSpPr txBox="1"/>
          <p:nvPr/>
        </p:nvSpPr>
        <p:spPr>
          <a:xfrm>
            <a:off x="471373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Do trusted sources show the same?</a:t>
            </a:r>
            <a:endParaRPr lang="en-US" sz="1400" dirty="0"/>
          </a:p>
        </p:txBody>
      </p:sp>
      <p:sp>
        <p:nvSpPr>
          <p:cNvPr id="19" name="Shape 13"/>
          <p:cNvSpPr/>
          <p:nvPr/>
        </p:nvSpPr>
        <p:spPr>
          <a:xfrm>
            <a:off x="6732270" y="1325880"/>
            <a:ext cx="1954530" cy="1783080"/>
          </a:xfrm>
          <a:prstGeom prst="roundRect">
            <a:avLst>
              <a:gd name="adj" fmla="val 615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usershield.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SAY</a:t>
            </a:r>
            <a:endParaRPr lang="en-US" sz="1500" dirty="0"/>
          </a:p>
        </p:txBody>
      </p:sp>
      <p:sp>
        <p:nvSpPr>
          <p:cNvPr id="23" name="Text 16"/>
          <p:cNvSpPr txBox="1"/>
          <p:nvPr/>
        </p:nvSpPr>
        <p:spPr>
          <a:xfrm>
            <a:off x="6805422" y="2651760"/>
            <a:ext cx="1808226" cy="41148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Tell a trusted adult if unsure or upset</a:t>
            </a:r>
            <a:endParaRPr lang="en-US" sz="1400" dirty="0"/>
          </a:p>
        </p:txBody>
      </p:sp>
      <p:sp>
        <p:nvSpPr>
          <p:cNvPr id="24" name="Shape 17"/>
          <p:cNvSpPr/>
          <p:nvPr/>
        </p:nvSpPr>
        <p:spPr>
          <a:xfrm>
            <a:off x="457200" y="3200400"/>
            <a:ext cx="8229600" cy="685800"/>
          </a:xfrm>
          <a:prstGeom prst="roundRect">
            <a:avLst>
              <a:gd name="adj" fmla="val 16000"/>
            </a:avLst>
          </a:prstGeom>
          <a:solidFill>
            <a:schemeClr val="tx2"/>
          </a:solidFill>
          <a:ln/>
        </p:spPr>
      </p:sp>
      <p:sp>
        <p:nvSpPr>
          <p:cNvPr id="25" name="Shape 18"/>
          <p:cNvSpPr/>
          <p:nvPr/>
        </p:nvSpPr>
        <p:spPr>
          <a:xfrm>
            <a:off x="566928" y="3291840"/>
            <a:ext cx="502920" cy="502920"/>
          </a:xfrm>
          <a:prstGeom prst="ellipse">
            <a:avLst/>
          </a:prstGeom>
          <a:solidFill>
            <a:schemeClr val="bg1"/>
          </a:solidFill>
          <a:ln/>
        </p:spPr>
      </p:sp>
      <p:pic>
        <p:nvPicPr>
          <p:cNvPr id="26" name="Image 4" descr="/home/claude/kit/icon_eye.png">    </p:cNvPr>
          <p:cNvPicPr>
            <a:picLocks noChangeAspect="1"/>
          </p:cNvPicPr>
          <p:nvPr/>
        </p:nvPicPr>
        <p:blipFill>
          <a:blip r:embed="rId5"/>
          <a:stretch>
            <a:fillRect/>
          </a:stretch>
        </p:blipFill>
        <p:spPr>
          <a:xfrm>
            <a:off x="667512" y="3392424"/>
            <a:ext cx="301752" cy="301752"/>
          </a:xfrm>
          <a:prstGeom prst="rect">
            <a:avLst/>
          </a:prstGeom>
        </p:spPr>
      </p:pic>
      <p:sp>
        <p:nvSpPr>
          <p:cNvPr id="27" name="Text 19"/>
          <p:cNvSpPr txBox="1"/>
          <p:nvPr/>
        </p:nvSpPr>
        <p:spPr>
          <a:xfrm>
            <a:off x="1188720" y="32004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You can't always tell by looking. Check the source instead.</a:t>
            </a:r>
            <a:endParaRPr lang="en-US" sz="1700" dirty="0"/>
          </a:p>
        </p:txBody>
      </p:sp>
      <p:sp>
        <p:nvSpPr>
          <p:cNvPr id="28" name="Shape 20"/>
          <p:cNvSpPr/>
          <p:nvPr/>
        </p:nvSpPr>
        <p:spPr>
          <a:xfrm>
            <a:off x="457200" y="3950208"/>
            <a:ext cx="8229600" cy="685800"/>
          </a:xfrm>
          <a:prstGeom prst="roundRect">
            <a:avLst>
              <a:gd name="adj" fmla="val 16000"/>
            </a:avLst>
          </a:prstGeom>
          <a:solidFill>
            <a:srgbClr val="FCE4F2"/>
          </a:solidFill>
          <a:ln/>
        </p:spPr>
      </p:sp>
      <p:sp>
        <p:nvSpPr>
          <p:cNvPr id="29" name="Shape 21"/>
          <p:cNvSpPr/>
          <p:nvPr/>
        </p:nvSpPr>
        <p:spPr>
          <a:xfrm>
            <a:off x="566928" y="4041648"/>
            <a:ext cx="502920" cy="502920"/>
          </a:xfrm>
          <a:prstGeom prst="ellipse">
            <a:avLst/>
          </a:prstGeom>
          <a:solidFill>
            <a:schemeClr val="bg1"/>
          </a:solidFill>
          <a:ln/>
        </p:spPr>
      </p:sp>
      <p:pic>
        <p:nvPicPr>
          <p:cNvPr id="30" name="Image 5" descr="/home/claude/kit/icon_heart.png">    </p:cNvPr>
          <p:cNvPicPr>
            <a:picLocks noChangeAspect="1"/>
          </p:cNvPicPr>
          <p:nvPr/>
        </p:nvPicPr>
        <p:blipFill>
          <a:blip r:embed="rId6"/>
          <a:stretch>
            <a:fillRect/>
          </a:stretch>
        </p:blipFill>
        <p:spPr>
          <a:xfrm>
            <a:off x="667512" y="4142232"/>
            <a:ext cx="301752" cy="301752"/>
          </a:xfrm>
          <a:prstGeom prst="rect">
            <a:avLst/>
          </a:prstGeom>
        </p:spPr>
      </p:pic>
      <p:sp>
        <p:nvSpPr>
          <p:cNvPr id="31" name="Text 22"/>
          <p:cNvSpPr txBox="1"/>
          <p:nvPr/>
        </p:nvSpPr>
        <p:spPr>
          <a:xfrm>
            <a:off x="1188720" y="3950208"/>
            <a:ext cx="7360920" cy="685800"/>
          </a:xfrm>
          <a:prstGeom prst="rect">
            <a:avLst/>
          </a:prstGeom>
          <a:noFill/>
          <a:ln/>
        </p:spPr>
        <p:txBody>
          <a:bodyPr wrap="square" lIns="635" tIns="635" rIns="635" bIns="635" rtlCol="0" anchor="ctr"/>
          <a:lstStyle/>
          <a:p>
            <a:pPr indent="0" marL="0">
              <a:buNone/>
            </a:pPr>
            <a:r>
              <a:rPr lang="en-US" sz="1500" dirty="0">
                <a:solidFill>
                  <a:schemeClr val="tx1"/>
                </a:solidFill>
                <a:latin typeface="Calibri" pitchFamily="34" charset="0"/>
                <a:ea typeface="Calibri" pitchFamily="34" charset="-122"/>
                <a:cs typeface="Calibri" pitchFamily="34" charset="-120"/>
              </a:rPr>
              <a:t>You're never in trouble for telling a trusted adult.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search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WAYPOINT 3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Fact Checker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Give a verdict on a new TripBot claim using the leaflet, and write the four image steps.</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According to ___, ___. The evidence suggests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did I say "According to…" or "The evidence suggests…"?</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Waypoint 4</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signature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Credit Where It's Due</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Should we credit AI, ask permission… or avoid it altogether?</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L3 – Waypoint 3: Fact or Fake?</dc:title>
  <dc:subject>PptxGenJS Presentation</dc:subject>
  <dc:creator>The GenTech Academy</dc:creator>
  <cp:lastModifiedBy>The GenTech Academy</cp:lastModifiedBy>
  <cp:revision>1</cp:revision>
  <dcterms:created xsi:type="dcterms:W3CDTF">2026-10-06T20:03:18Z</dcterms:created>
  <dcterms:modified xsi:type="dcterms:W3CDTF">2026-10-06T20:03:18Z</dcterms:modified>
</cp:coreProperties>
</file>