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Hook" id="{1e6d12ad-c43a-a964-8957-308c080f4e28}">
          <p14:sldIdLst>
            <p14:sldId id="256"/>
            <p14:sldId id="257"/>
            <p14:sldId id="258"/>
          </p14:sldIdLst>
        </p14:section>
        <p14:section name="Learn" id="{96bbae55-b245-fecc-1ca6-8c302ca6c1ca}">
          <p14:sldIdLst>
            <p14:sldId id="259"/>
            <p14:sldId id="260"/>
            <p14:sldId id="261"/>
            <p14:sldId id="262"/>
            <p14:sldId id="263"/>
          </p14:sldIdLst>
        </p14:section>
        <p14:section name="Round 1" id="{d4fd319b-db01-c70d-8a43-45b786b4f130}">
          <p14:sldIdLst>
            <p14:sldId id="264"/>
          </p14:sldIdLst>
        </p14:section>
        <p14:section name="Round 2" id="{be56ed24-5b5a-c0be-4a5a-8f69aef731e1}">
          <p14:sldIdLst>
            <p14:sldId id="265"/>
            <p14:sldId id="266"/>
          </p14:sldIdLst>
        </p14:section>
        <p14:section name="Round 3" id="{caff4a5e-c0f5-ee0f-7da6-012d68d75632}">
          <p14:sldIdLst>
            <p14:sldId id="267"/>
            <p14:sldId id="268"/>
          </p14:sldIdLst>
        </p14:section>
        <p14:section name="Log" id="{c6a4dc03-d6b0-244e-4658-747e4e215df5}">
          <p14:sldIdLst>
            <p14:sldId id="269"/>
            <p14:sldId id="270"/>
            <p14:sldId id="271"/>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Before the lesson: stick the four corner signs up, clear paths, print task cards, Decision Cards and Recruiter cue cards. Draw the Switch Tracker on the board.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SCRIPT (read like a TV advert): "Tired of thinking? Download the Do-It-All App! Let AI do EVERYTHING: your homework, your birthday cards, choosing your friends, even your leavers' speech!"
This is a made-up app. ASK: "Thumbs up if you'd download it. Thumbs down if not. Sideways if it depends." Take two reasons.
Listen for "it depends". That's today's thinking.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Pairs share ONE entry from their Lesson 1 influence diary, if they want to (types, not apps).
ASK: "Was anyone's influence helpful? Was anyone's not?"
Link: "Last time we noticed AI influencing us. Today WE decide: when should AI be used at all?"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objective and success criteria. Highlight the oracy criterion: today it's PHYSICAL. Stand tall, face your audience, project your voice.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Focus rule: CHALLENGE AND CHANGE (tilt a flat hand, then turn it over).
SCRIPT: "Today you'll try to change people's minds, and you might change yours. Changing your mind because of a better reason is good thinking, not losing."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Point to each corner in the room. Teach the gestures:
AI ONLY = robot arms. AI-SUPPORTED = two hands working together. HUMAN ONLY = hand on heart. NOT SURE = shrug.
Key point: "Not sure" is a thoughtful choice. If you're there, your job is to ask each corner a question.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Four questions to help decide (this is the N on our Compass: Need it?).
1 Feelings and care? Needs a person.
2 Patterns and lots of data? AI is good at this.
3 Does wrong matter? A person must check and stay responsible.
4 Is learning the point? Do it yourself.
ASK: "Which question would you ask about learning your times tables?" (4)</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MODEL aloud, counting on fingers:
"I CLAIM translating the menu is AI-supported. My EVIDENCE is that translation apps are good at patterns in language. My REASON is that if my friend has a nut allergy, a mistake could hurt her, so a person must check."
Then model a switch: "Rosa said the waiter can check for us, so you've convinced me it's still AI-supported, not human only."
Pupils count claim, evidence, reason with you.</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each card: read it, 10 seconds' silent thinking, then MOVE.
Ask one pupil per corner for a claim, evidence, reason. Not sure pupils ask a question.
Teacher notes (Appendix C):
1 Menu: AI-supported (check allergies).
2 Thank-you card: human only (feelings, honesty).
3 Spam for a whole school: AI only with checks (patterns, data).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 MOVE for the card.
2 HUDDLE for 1 minute and pick a Recruiter (cue cards, Appendix F).
3 PITCH: each Recruiter has 20 seconds. MODEL the stance first: feet planted, face them, look up, big voice. Show a bad example too (mumbling to the floor) and ask what was wrong.
4 SWITCH: anyone convinced moves and says "You've convinced me because ___." Record switches on the Switch Tracker.
Cards: 4 friends at secondary · 5 spelling · 6 weather · 7 times tables.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Keep this slide up during the pitches. MODEL a Recruiter pitch using the frame (and the stance).
Pupils who switch must use "You've convinced me because ___." Pupils who stay can challenge: "I'm staying because ___."</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Faster round with the most arguable cards. Move, one justification per corner, then "Switch!"
Notes: 8 wildlife photos: AI only or AI-supported (huge pattern task). 9 school club: human only, or AI-supported with care (fairness). 10 leavers' speech: human only or AI helper (your memories). 11 route to secondary: AI-supported (check with a trusted adult). 12 playlist: "it depends" is a great answer.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Look at the Switch Tracker together.
ASK: "Which card made most people switch? What was the argument that did it?" "Did anyone switch just because a friend moved? Is that a good reason?"
Draw out: the most persuasive arguments used EVIDENCE and one of the four questions, and were delivered confidently.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Pairs choose ONE task card and complete a Decision Card (Appendix E): our corner, claim, evidence, reason, and what would change our mind.
Share two. Push for the last line: "We'd change our mind if ___". This shows we know a task can change corner.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Exit ticket (Appendix G). Stamp 2: Choice Maker in the Navigator's Log.
Oracy self-check: thumbs up if you stood tall, faced your audience and projected your voice today.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Collect exit tickets and Decision Cards. Keep the Switch Tracker for the working wall.
Reminder: Lesson 3 needs a DSL notification before teaching.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image" Target="../media/image-1004-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DARK_TITLE">
    <p:bg>
      <p:bgPr>
        <a:solidFill>
          <a:schemeClr val="tx2"/>
        </a:solidFill>
      </p:bgPr>
    </p:bg>
    <p:spTree>
      <p:nvGrpSpPr>
        <p:cNvPr id="1" name=""/>
        <p:cNvGrpSpPr/>
        <p:nvPr/>
      </p:nvGrpSpPr>
      <p:grpSpPr>
        <a:xfrm>
          <a:off x="0" y="0"/>
          <a:ext cx="0" cy="0"/>
          <a:chOff x="0" y="0"/>
          <a:chExt cx="0" cy="0"/>
        </a:xfrm>
      </p:grpSpPr>
      <p:pic>
        <p:nvPicPr>
          <p:cNvPr id="2" name="Image 0" descr="/home/claude/kit/logo_full_dark.png">    </p:cNvPr>
          <p:cNvPicPr>
            <a:picLocks noChangeAspect="1"/>
          </p:cNvPicPr>
          <p:nvPr/>
        </p:nvPicPr>
        <p:blipFill>
          <a:blip r:embed="rId1"/>
          <a:stretch>
            <a:fillRect/>
          </a:stretch>
        </p:blipFill>
        <p:spPr>
          <a:xfrm>
            <a:off x="7543800" y="3931920"/>
            <a:ext cx="1188720" cy="99121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ONTENT">
    <p:bg>
      <p:bgPr>
        <a:solidFill>
          <a:schemeClr val="bg1"/>
        </a:solidFill>
      </p:bgPr>
    </p:bg>
    <p:spTree>
      <p:nvGrpSpPr>
        <p:cNvPr id="1" name=""/>
        <p:cNvGrpSpPr/>
        <p:nvPr/>
      </p:nvGrpSpPr>
      <p:grpSpPr>
        <a:xfrm>
          <a:off x="0" y="0"/>
          <a:ext cx="0" cy="0"/>
          <a:chOff x="0" y="0"/>
          <a:chExt cx="0" cy="0"/>
        </a:xfrm>
      </p:grpSpPr>
      <p:sp>
        <p:nvSpPr>
          <p:cNvPr id="2" name="Text 0"/>
          <p:cNvSpPr/>
          <p:nvPr/>
        </p:nvSpPr>
        <p:spPr>
          <a:xfrm>
            <a:off x="457200" y="201168"/>
            <a:ext cx="1463040" cy="274320"/>
          </a:xfrm>
          <a:prstGeom prst="roundRect">
            <a:avLst>
              <a:gd name="adj" fmla="val 26667"/>
            </a:avLst>
          </a:prstGeom>
          <a:solidFill>
            <a:schemeClr val="accent1"/>
          </a:solidFill>
          <a:ln/>
        </p:spPr>
        <p:txBody>
          <a:bodyPr wrap="square" lIns="0" tIns="0" rIns="0" bIns="0" rtlCol="0" anchor="ctr"/>
          <a:lstStyle/>
          <a:p>
            <a:pPr algn="ctr" indent="0" marL="0">
              <a:buNone/>
            </a:pPr>
            <a:r>
              <a:rPr lang="en-US" sz="1200" b="1" dirty="0">
                <a:solidFill>
                  <a:schemeClr val="bg1"/>
                </a:solidFill>
              </a:rPr>
              <a:t>WAYPOINT 2</a:t>
            </a:r>
            <a:endParaRPr lang="en-US" sz="1200" dirty="0"/>
          </a:p>
        </p:txBody>
      </p:sp>
      <p:pic>
        <p:nvPicPr>
          <p:cNvPr id="3" name="Image 0" descr="/home/claude/kit/logo_lockup_light.png">    </p:cNvPr>
          <p:cNvPicPr>
            <a:picLocks noChangeAspect="1"/>
          </p:cNvPicPr>
          <p:nvPr/>
        </p:nvPicPr>
        <p:blipFill>
          <a:blip r:embed="rId1"/>
          <a:stretch>
            <a:fillRect/>
          </a:stretch>
        </p:blipFill>
        <p:spPr>
          <a:xfrm>
            <a:off x="457200" y="4736592"/>
            <a:ext cx="1271016" cy="237744"/>
          </a:xfrm>
          <a:prstGeom prst="rect">
            <a:avLst/>
          </a:prstGeom>
        </p:spPr>
      </p:pic>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200">
                <a:solidFill>
                  <a:schemeClr val="accent4"/>
                </a:solidFill>
              </a:defRPr>
            </a:lvl1pPr>
          </a:lstStyle>
          <a:p>
            <a:pPr algn="l"/>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DARK_CONTENT">
    <p:bg>
      <p:bgPr>
        <a:solidFill>
          <a:schemeClr val="tx2"/>
        </a:solidFill>
      </p:bgPr>
    </p:bg>
    <p:spTree>
      <p:nvGrpSpPr>
        <p:cNvPr id="1" name=""/>
        <p:cNvGrpSpPr/>
        <p:nvPr/>
      </p:nvGrpSpPr>
      <p:grpSpPr>
        <a:xfrm>
          <a:off x="0" y="0"/>
          <a:ext cx="0" cy="0"/>
          <a:chOff x="0" y="0"/>
          <a:chExt cx="0" cy="0"/>
        </a:xfrm>
      </p:grpSpPr>
      <p:sp>
        <p:nvSpPr>
          <p:cNvPr id="2" name="Text 0"/>
          <p:cNvSpPr/>
          <p:nvPr/>
        </p:nvSpPr>
        <p:spPr>
          <a:xfrm>
            <a:off x="457200" y="201168"/>
            <a:ext cx="1463040" cy="274320"/>
          </a:xfrm>
          <a:prstGeom prst="roundRect">
            <a:avLst>
              <a:gd name="adj" fmla="val 26667"/>
            </a:avLst>
          </a:prstGeom>
          <a:solidFill>
            <a:schemeClr val="accent1"/>
          </a:solidFill>
          <a:ln/>
        </p:spPr>
        <p:txBody>
          <a:bodyPr wrap="square" lIns="0" tIns="0" rIns="0" bIns="0" rtlCol="0" anchor="ctr"/>
          <a:lstStyle/>
          <a:p>
            <a:pPr algn="ctr" indent="0" marL="0">
              <a:buNone/>
            </a:pPr>
            <a:r>
              <a:rPr lang="en-US" sz="1200" b="1" dirty="0">
                <a:solidFill>
                  <a:schemeClr val="bg1"/>
                </a:solidFill>
              </a:rPr>
              <a:t>WAYPOINT 2</a:t>
            </a:r>
            <a:endParaRPr lang="en-US" sz="1200" dirty="0"/>
          </a:p>
        </p:txBody>
      </p:sp>
      <p:pic>
        <p:nvPicPr>
          <p:cNvPr id="3" name="Image 0" descr="/home/claude/kit/logo_lockup_dark.png">    </p:cNvPr>
          <p:cNvPicPr>
            <a:picLocks noChangeAspect="1"/>
          </p:cNvPicPr>
          <p:nvPr/>
        </p:nvPicPr>
        <p:blipFill>
          <a:blip r:embed="rId1"/>
          <a:stretch>
            <a:fillRect/>
          </a:stretch>
        </p:blipFill>
        <p:spPr>
          <a:xfrm>
            <a:off x="457200" y="4736592"/>
            <a:ext cx="1271016" cy="237744"/>
          </a:xfrm>
          <a:prstGeom prst="rect">
            <a:avLst/>
          </a:prstGeom>
        </p:spPr>
      </p:pic>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200">
                <a:solidFill>
                  <a:schemeClr val="bg2"/>
                </a:solidFill>
              </a:defRPr>
            </a:lvl1pPr>
          </a:lstStyle>
          <a:p>
            <a:pPr algn="l"/>
            <a:fld id="{F7021451-1387-4CA6-816F-3879F97B5CBC}" type="slidenum">
              <a:rPr b="0" lang="en-US"/>
              <a:t>1004</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200">
                <a:solidFill>
                  <a:schemeClr val="accent4"/>
                </a:solidFill>
              </a:defRPr>
            </a:lvl1pPr>
          </a:lstStyle>
          <a:p>
            <a:pPr algn="l"/>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2.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image" Target="../media/image-2-2.png"/><Relationship Id="rId3" Type="http://schemas.openxmlformats.org/officeDocument/2006/relationships/image" Target="../media/image-2-3.png"/><Relationship Id="rId4" Type="http://schemas.openxmlformats.org/officeDocument/2006/relationships/image" Target="../media/image-2-4.png"/><Relationship Id="rId5" Type="http://schemas.openxmlformats.org/officeDocument/2006/relationships/slideLayout" Target="../slideLayouts/slideLayout4.xml"/><Relationship Id="rId6"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image" Target="../media/image-3-5.png"/><Relationship Id="rId6" Type="http://schemas.openxmlformats.org/officeDocument/2006/relationships/image" Target="../media/image-3-6.png"/><Relationship Id="rId7" Type="http://schemas.openxmlformats.org/officeDocument/2006/relationships/slideLayout" Target="../slideLayouts/slideLayout3.xml"/><Relationship Id="rId8"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image" Target="../media/image-4-2.png"/><Relationship Id="rId4" Type="http://schemas.openxmlformats.org/officeDocument/2006/relationships/image" Target="../media/image-4-2.png"/><Relationship Id="rId5" Type="http://schemas.openxmlformats.org/officeDocument/2006/relationships/image" Target="../media/image-4-5.png"/><Relationship Id="rId6" Type="http://schemas.openxmlformats.org/officeDocument/2006/relationships/slideLayout" Target="../slideLayouts/slideLayout3.xml"/><Relationship Id="rId7"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image" Target="../media/image-5-4.png"/><Relationship Id="rId5" Type="http://schemas.openxmlformats.org/officeDocument/2006/relationships/image" Target="../media/image-5-5.png"/><Relationship Id="rId6" Type="http://schemas.openxmlformats.org/officeDocument/2006/relationships/image" Target="../media/image-5-4.png"/><Relationship Id="rId7" Type="http://schemas.openxmlformats.org/officeDocument/2006/relationships/slideLayout" Target="../slideLayouts/slideLayout3.xml"/><Relationship Id="rId8"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image" Target="../media/image-6-3.png"/><Relationship Id="rId4" Type="http://schemas.openxmlformats.org/officeDocument/2006/relationships/image" Target="../media/image-6-4.png"/><Relationship Id="rId5" Type="http://schemas.openxmlformats.org/officeDocument/2006/relationships/image" Target="../media/image-6-4.png"/><Relationship Id="rId6" Type="http://schemas.openxmlformats.org/officeDocument/2006/relationships/slideLayout" Target="../slideLayouts/slideLayout3.xml"/><Relationship Id="rId7"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image" Target="../media/image-7-3.png"/><Relationship Id="rId4" Type="http://schemas.openxmlformats.org/officeDocument/2006/relationships/image" Target="../media/image-7-4.png"/><Relationship Id="rId5" Type="http://schemas.openxmlformats.org/officeDocument/2006/relationships/image" Target="../media/image-7-5.png"/><Relationship Id="rId6" Type="http://schemas.openxmlformats.org/officeDocument/2006/relationships/slideLayout" Target="../slideLayouts/slideLayout3.xml"/><Relationship Id="rId7"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image" Target="../media/image-8-3.png"/><Relationship Id="rId4" Type="http://schemas.openxmlformats.org/officeDocument/2006/relationships/image" Target="../media/image-8-4.png"/><Relationship Id="rId5" Type="http://schemas.openxmlformats.org/officeDocument/2006/relationships/image" Target="../media/image-8-3.png"/><Relationship Id="rId6" Type="http://schemas.openxmlformats.org/officeDocument/2006/relationships/image" Target="../media/image-8-6.png"/><Relationship Id="rId7" Type="http://schemas.openxmlformats.org/officeDocument/2006/relationships/slideLayout" Target="../slideLayouts/slideLayout3.xml"/><Relationship Id="rId8"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image" Target="../media/image-9-3.png"/><Relationship Id="rId4" Type="http://schemas.openxmlformats.org/officeDocument/2006/relationships/image" Target="../media/image-9-4.png"/><Relationship Id="rId5" Type="http://schemas.openxmlformats.org/officeDocument/2006/relationships/image" Target="../media/image-9-5.png"/><Relationship Id="rId6" Type="http://schemas.openxmlformats.org/officeDocument/2006/relationships/slideLayout" Target="../slideLayouts/slideLayout3.xml"/><Relationship Id="rId7"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image" Target="../media/image-10-3.png"/><Relationship Id="rId4" Type="http://schemas.openxmlformats.org/officeDocument/2006/relationships/image" Target="../media/image-10-2.png"/><Relationship Id="rId5" Type="http://schemas.openxmlformats.org/officeDocument/2006/relationships/image" Target="../media/image-10-5.png"/><Relationship Id="rId6" Type="http://schemas.openxmlformats.org/officeDocument/2006/relationships/image" Target="../media/image-10-2.png"/><Relationship Id="rId7" Type="http://schemas.openxmlformats.org/officeDocument/2006/relationships/image" Target="../media/image-10-7.png"/><Relationship Id="rId8" Type="http://schemas.openxmlformats.org/officeDocument/2006/relationships/image" Target="../media/image-10-8.png"/><Relationship Id="rId9" Type="http://schemas.openxmlformats.org/officeDocument/2006/relationships/slideLayout" Target="../slideLayouts/slideLayout3.xml"/><Relationship Id="rId10"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3.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png"/><Relationship Id="rId3" Type="http://schemas.openxmlformats.org/officeDocument/2006/relationships/image" Target="../media/image-12-3.png"/><Relationship Id="rId4" Type="http://schemas.openxmlformats.org/officeDocument/2006/relationships/image" Target="../media/image-12-4.png"/><Relationship Id="rId5" Type="http://schemas.openxmlformats.org/officeDocument/2006/relationships/image" Target="../media/image-12-5.png"/><Relationship Id="rId6" Type="http://schemas.openxmlformats.org/officeDocument/2006/relationships/image" Target="../media/image-12-6.png"/><Relationship Id="rId7" Type="http://schemas.openxmlformats.org/officeDocument/2006/relationships/slideLayout" Target="../slideLayouts/slideLayout3.xml"/><Relationship Id="rId8"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image" Target="../media/image-13-3.png"/><Relationship Id="rId4" Type="http://schemas.openxmlformats.org/officeDocument/2006/relationships/image" Target="../media/image-13-4.png"/><Relationship Id="rId5" Type="http://schemas.openxmlformats.org/officeDocument/2006/relationships/image" Target="../media/image-13-5.png"/><Relationship Id="rId6" Type="http://schemas.openxmlformats.org/officeDocument/2006/relationships/slideLayout" Target="../slideLayouts/slideLayout3.xml"/><Relationship Id="rId7"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png"/><Relationship Id="rId3" Type="http://schemas.openxmlformats.org/officeDocument/2006/relationships/image" Target="../media/image-14-3.png"/><Relationship Id="rId4" Type="http://schemas.openxmlformats.org/officeDocument/2006/relationships/image" Target="../media/image-14-2.png"/><Relationship Id="rId5" Type="http://schemas.openxmlformats.org/officeDocument/2006/relationships/image" Target="../media/image-14-5.png"/><Relationship Id="rId6" Type="http://schemas.openxmlformats.org/officeDocument/2006/relationships/image" Target="../media/image-14-2.png"/><Relationship Id="rId7" Type="http://schemas.openxmlformats.org/officeDocument/2006/relationships/image" Target="../media/image-14-7.png"/><Relationship Id="rId8" Type="http://schemas.openxmlformats.org/officeDocument/2006/relationships/image" Target="../media/image-14-2.png"/><Relationship Id="rId9" Type="http://schemas.openxmlformats.org/officeDocument/2006/relationships/image" Target="../media/image-14-9.png"/><Relationship Id="rId10" Type="http://schemas.openxmlformats.org/officeDocument/2006/relationships/image" Target="../media/image-14-10.png"/><Relationship Id="rId11" Type="http://schemas.openxmlformats.org/officeDocument/2006/relationships/slideLayout" Target="../slideLayouts/slideLayout3.xml"/><Relationship Id="rId1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png"/><Relationship Id="rId3" Type="http://schemas.openxmlformats.org/officeDocument/2006/relationships/image" Target="../media/image-15-3.png"/><Relationship Id="rId4" Type="http://schemas.openxmlformats.org/officeDocument/2006/relationships/slideLayout" Target="../slideLayouts/slideLayout3.xml"/><Relationship Id="rId5"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4.xml"/><Relationship Id="rId3"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3" name="Shape 0"/>
          <p:cNvSpPr/>
          <p:nvPr/>
        </p:nvSpPr>
        <p:spPr>
          <a:xfrm>
            <a:off x="640080" y="1417320"/>
            <a:ext cx="1463040" cy="1463040"/>
          </a:xfrm>
          <a:prstGeom prst="ellipse">
            <a:avLst/>
          </a:prstGeom>
          <a:solidFill>
            <a:schemeClr val="accent1"/>
          </a:solidFill>
          <a:ln/>
        </p:spPr>
      </p:sp>
      <p:pic>
        <p:nvPicPr>
          <p:cNvPr id="4" name="Image 0" descr="/home/claude/kit/icon_compass_w.png">    </p:cNvPr>
          <p:cNvPicPr>
            <a:picLocks noChangeAspect="1"/>
          </p:cNvPicPr>
          <p:nvPr/>
        </p:nvPicPr>
        <p:blipFill>
          <a:blip r:embed="rId1"/>
          <a:stretch>
            <a:fillRect/>
          </a:stretch>
        </p:blipFill>
        <p:spPr>
          <a:xfrm>
            <a:off x="991210" y="1768450"/>
            <a:ext cx="760781" cy="760781"/>
          </a:xfrm>
          <a:prstGeom prst="rect">
            <a:avLst/>
          </a:prstGeom>
        </p:spPr>
      </p:pic>
      <p:sp>
        <p:nvSpPr>
          <p:cNvPr id="5" name="Text 1"/>
          <p:cNvSpPr txBox="1"/>
          <p:nvPr/>
        </p:nvSpPr>
        <p:spPr>
          <a:xfrm>
            <a:off x="2377440" y="1325880"/>
            <a:ext cx="6400800" cy="365760"/>
          </a:xfrm>
          <a:prstGeom prst="rect">
            <a:avLst/>
          </a:prstGeom>
          <a:noFill/>
          <a:ln/>
        </p:spPr>
        <p:txBody>
          <a:bodyPr wrap="square" lIns="635" tIns="635" rIns="635" bIns="635" rtlCol="0" anchor="t"/>
          <a:lstStyle/>
          <a:p>
            <a:pPr indent="0" marL="0">
              <a:buNone/>
            </a:pPr>
            <a:r>
              <a:rPr lang="en-US" sz="1400" b="1" spc="200" kern="0" dirty="0">
                <a:solidFill>
                  <a:schemeClr val="accent1"/>
                </a:solidFill>
                <a:latin typeface="Calibri" pitchFamily="34" charset="0"/>
                <a:ea typeface="Calibri" pitchFamily="34" charset="-122"/>
                <a:cs typeface="Calibri" pitchFamily="34" charset="-120"/>
              </a:rPr>
              <a:t>YEAR 6 · SMART CHOICES WITH AI · LESSON 2</a:t>
            </a:r>
            <a:endParaRPr lang="en-US" sz="1400" dirty="0"/>
          </a:p>
        </p:txBody>
      </p:sp>
      <p:sp>
        <p:nvSpPr>
          <p:cNvPr id="6" name="Text 2"/>
          <p:cNvSpPr txBox="1"/>
          <p:nvPr/>
        </p:nvSpPr>
        <p:spPr>
          <a:xfrm>
            <a:off x="2377440" y="1691640"/>
            <a:ext cx="6400800" cy="1280160"/>
          </a:xfrm>
          <a:prstGeom prst="rect">
            <a:avLst/>
          </a:prstGeom>
          <a:noFill/>
          <a:ln/>
        </p:spPr>
        <p:txBody>
          <a:bodyPr wrap="square" lIns="635" tIns="635" rIns="635" bIns="635" rtlCol="0" anchor="t"/>
          <a:lstStyle/>
          <a:p>
            <a:pPr indent="0" marL="0">
              <a:buNone/>
            </a:pPr>
            <a:r>
              <a:rPr lang="en-US" sz="3600" b="1" dirty="0">
                <a:solidFill>
                  <a:schemeClr val="bg1"/>
                </a:solidFill>
                <a:latin typeface="Arial" pitchFamily="34" charset="0"/>
                <a:ea typeface="Arial" pitchFamily="34" charset="-122"/>
                <a:cs typeface="Arial" pitchFamily="34" charset="-120"/>
              </a:rPr>
              <a:t>Waypoint 2: Four Corners</a:t>
            </a:r>
            <a:endParaRPr lang="en-US" sz="3600" dirty="0"/>
          </a:p>
        </p:txBody>
      </p:sp>
      <p:sp>
        <p:nvSpPr>
          <p:cNvPr id="7" name="Text 3"/>
          <p:cNvSpPr txBox="1"/>
          <p:nvPr/>
        </p:nvSpPr>
        <p:spPr>
          <a:xfrm>
            <a:off x="2377440" y="3063240"/>
            <a:ext cx="6400800" cy="548640"/>
          </a:xfrm>
          <a:prstGeom prst="rect">
            <a:avLst/>
          </a:prstGeom>
          <a:noFill/>
          <a:ln/>
        </p:spPr>
        <p:txBody>
          <a:bodyPr wrap="square" lIns="635" tIns="635" rIns="635" bIns="635" rtlCol="0" anchor="t"/>
          <a:lstStyle/>
          <a:p>
            <a:pPr indent="0" marL="0">
              <a:buNone/>
            </a:pPr>
            <a:r>
              <a:rPr lang="en-US" sz="2000" i="1" dirty="0">
                <a:solidFill>
                  <a:schemeClr val="bg2"/>
                </a:solidFill>
                <a:latin typeface="Calibri" pitchFamily="34" charset="0"/>
                <a:ea typeface="Calibri" pitchFamily="34" charset="-122"/>
                <a:cs typeface="Calibri" pitchFamily="34" charset="-120"/>
              </a:rPr>
              <a:t>AI only, AI-supported, human only, or not sure?</a:t>
            </a:r>
            <a:endParaRPr lang="en-US" sz="2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t"/>
          <a:lstStyle/>
          <a:p>
            <a:pPr indent="0" marL="0">
              <a:buNone/>
            </a:pPr>
            <a:r>
              <a:rPr lang="en-US" sz="3000" b="1" dirty="0">
                <a:solidFill>
                  <a:schemeClr val="bg1"/>
                </a:solidFill>
                <a:latin typeface="Arial" pitchFamily="34" charset="0"/>
                <a:ea typeface="Arial" pitchFamily="34" charset="-122"/>
                <a:cs typeface="Arial" pitchFamily="34" charset="-120"/>
              </a:rPr>
              <a:t>Introducing… the Do-It-All App!</a:t>
            </a:r>
            <a:endParaRPr lang="en-US" sz="3000" dirty="0"/>
          </a:p>
        </p:txBody>
      </p:sp>
      <p:sp>
        <p:nvSpPr>
          <p:cNvPr id="4" name="Shape 1"/>
          <p:cNvSpPr/>
          <p:nvPr/>
        </p:nvSpPr>
        <p:spPr>
          <a:xfrm>
            <a:off x="640080" y="1417320"/>
            <a:ext cx="1463040" cy="1463040"/>
          </a:xfrm>
          <a:prstGeom prst="ellipse">
            <a:avLst/>
          </a:prstGeom>
          <a:solidFill>
            <a:schemeClr val="accent1"/>
          </a:solidFill>
          <a:ln/>
        </p:spPr>
      </p:sp>
      <p:pic>
        <p:nvPicPr>
          <p:cNvPr id="5" name="Image 0" descr="/home/claude/kit/icon_magic_w.png">    </p:cNvPr>
          <p:cNvPicPr>
            <a:picLocks noChangeAspect="1"/>
          </p:cNvPicPr>
          <p:nvPr/>
        </p:nvPicPr>
        <p:blipFill>
          <a:blip r:embed="rId1"/>
          <a:stretch>
            <a:fillRect/>
          </a:stretch>
        </p:blipFill>
        <p:spPr>
          <a:xfrm>
            <a:off x="991210" y="1768450"/>
            <a:ext cx="760781" cy="760781"/>
          </a:xfrm>
          <a:prstGeom prst="rect">
            <a:avLst/>
          </a:prstGeom>
        </p:spPr>
      </p:pic>
      <p:sp>
        <p:nvSpPr>
          <p:cNvPr id="6" name="Text 2"/>
          <p:cNvSpPr txBox="1"/>
          <p:nvPr/>
        </p:nvSpPr>
        <p:spPr>
          <a:xfrm>
            <a:off x="2377440" y="1371600"/>
            <a:ext cx="6309360" cy="548640"/>
          </a:xfrm>
          <a:prstGeom prst="rect">
            <a:avLst/>
          </a:prstGeom>
          <a:noFill/>
          <a:ln/>
        </p:spPr>
        <p:txBody>
          <a:bodyPr wrap="square" lIns="635" tIns="635" rIns="635" bIns="635" rtlCol="0" anchor="t"/>
          <a:lstStyle/>
          <a:p>
            <a:pPr indent="0" marL="0">
              <a:buNone/>
            </a:pPr>
            <a:r>
              <a:rPr lang="en-US" sz="2600" b="1" dirty="0">
                <a:solidFill>
                  <a:schemeClr val="bg1"/>
                </a:solidFill>
                <a:latin typeface="Arial" pitchFamily="34" charset="0"/>
                <a:ea typeface="Arial" pitchFamily="34" charset="-122"/>
                <a:cs typeface="Arial" pitchFamily="34" charset="-120"/>
              </a:rPr>
              <a:t>Let AI do EVERYTHING for you!</a:t>
            </a:r>
            <a:endParaRPr lang="en-US" sz="2600" dirty="0"/>
          </a:p>
        </p:txBody>
      </p:sp>
      <p:sp>
        <p:nvSpPr>
          <p:cNvPr id="7" name="Text 3"/>
          <p:cNvSpPr txBox="1"/>
          <p:nvPr/>
        </p:nvSpPr>
        <p:spPr>
          <a:xfrm>
            <a:off x="2377440" y="1965960"/>
            <a:ext cx="6309360" cy="731520"/>
          </a:xfrm>
          <a:prstGeom prst="rect">
            <a:avLst/>
          </a:prstGeom>
          <a:noFill/>
          <a:ln/>
        </p:spPr>
        <p:txBody>
          <a:bodyPr wrap="square" lIns="635" tIns="635" rIns="635" bIns="635" rtlCol="0" anchor="t"/>
          <a:lstStyle/>
          <a:p>
            <a:pPr indent="0" marL="0">
              <a:buNone/>
            </a:pPr>
            <a:r>
              <a:rPr lang="en-US" sz="1900" i="1" dirty="0">
                <a:solidFill>
                  <a:schemeClr val="bg2"/>
                </a:solidFill>
                <a:latin typeface="Calibri" pitchFamily="34" charset="0"/>
                <a:ea typeface="Calibri" pitchFamily="34" charset="-122"/>
                <a:cs typeface="Calibri" pitchFamily="34" charset="-120"/>
              </a:rPr>
              <a:t>Homework · birthday cards · choosing your friends · your leavers' speech…</a:t>
            </a:r>
            <a:endParaRPr lang="en-US" sz="1900" dirty="0"/>
          </a:p>
        </p:txBody>
      </p:sp>
      <p:sp>
        <p:nvSpPr>
          <p:cNvPr id="8" name="Text 4"/>
          <p:cNvSpPr txBox="1"/>
          <p:nvPr/>
        </p:nvSpPr>
        <p:spPr>
          <a:xfrm>
            <a:off x="2377440" y="2697480"/>
            <a:ext cx="6309360" cy="365760"/>
          </a:xfrm>
          <a:prstGeom prst="rect">
            <a:avLst/>
          </a:prstGeom>
          <a:noFill/>
          <a:ln/>
        </p:spPr>
        <p:txBody>
          <a:bodyPr wrap="square" lIns="635" tIns="635" rIns="635" bIns="635" rtlCol="0" anchor="t"/>
          <a:lstStyle/>
          <a:p>
            <a:pPr indent="0" marL="0">
              <a:buNone/>
            </a:pPr>
            <a:r>
              <a:rPr lang="en-US" sz="1400" dirty="0">
                <a:solidFill>
                  <a:schemeClr val="bg2"/>
                </a:solidFill>
                <a:latin typeface="Calibri" pitchFamily="34" charset="0"/>
                <a:ea typeface="Calibri" pitchFamily="34" charset="-122"/>
                <a:cs typeface="Calibri" pitchFamily="34" charset="-120"/>
              </a:rPr>
              <a:t>(A made-up app)</a:t>
            </a:r>
            <a:endParaRPr lang="en-US" sz="1400" dirty="0"/>
          </a:p>
        </p:txBody>
      </p:sp>
      <p:sp>
        <p:nvSpPr>
          <p:cNvPr id="9" name="Shape 5"/>
          <p:cNvSpPr/>
          <p:nvPr/>
        </p:nvSpPr>
        <p:spPr>
          <a:xfrm>
            <a:off x="457200" y="3291840"/>
            <a:ext cx="2621280" cy="731520"/>
          </a:xfrm>
          <a:prstGeom prst="roundRect">
            <a:avLst>
              <a:gd name="adj" fmla="val 15000"/>
            </a:avLst>
          </a:prstGeom>
          <a:solidFill>
            <a:schemeClr val="bg2"/>
          </a:solidFill>
          <a:ln/>
        </p:spPr>
      </p:sp>
      <p:sp>
        <p:nvSpPr>
          <p:cNvPr id="10" name="Shape 6"/>
          <p:cNvSpPr/>
          <p:nvPr/>
        </p:nvSpPr>
        <p:spPr>
          <a:xfrm>
            <a:off x="594360" y="3429000"/>
            <a:ext cx="502920" cy="502920"/>
          </a:xfrm>
          <a:prstGeom prst="ellipse">
            <a:avLst/>
          </a:prstGeom>
          <a:solidFill>
            <a:schemeClr val="bg1"/>
          </a:solidFill>
          <a:ln/>
        </p:spPr>
      </p:sp>
      <p:pic>
        <p:nvPicPr>
          <p:cNvPr id="11" name="Image 1" descr="/home/claude/kit/icon_thumbsup.png">    </p:cNvPr>
          <p:cNvPicPr>
            <a:picLocks noChangeAspect="1"/>
          </p:cNvPicPr>
          <p:nvPr/>
        </p:nvPicPr>
        <p:blipFill>
          <a:blip r:embed="rId2"/>
          <a:stretch>
            <a:fillRect/>
          </a:stretch>
        </p:blipFill>
        <p:spPr>
          <a:xfrm>
            <a:off x="694944" y="3529584"/>
            <a:ext cx="301752" cy="301752"/>
          </a:xfrm>
          <a:prstGeom prst="rect">
            <a:avLst/>
          </a:prstGeom>
        </p:spPr>
      </p:pic>
      <p:sp>
        <p:nvSpPr>
          <p:cNvPr id="12" name="Text 7"/>
          <p:cNvSpPr txBox="1"/>
          <p:nvPr/>
        </p:nvSpPr>
        <p:spPr>
          <a:xfrm>
            <a:off x="1234440" y="3401568"/>
            <a:ext cx="1734312" cy="457200"/>
          </a:xfrm>
          <a:prstGeom prst="rect">
            <a:avLst/>
          </a:prstGeom>
          <a:noFill/>
          <a:ln/>
        </p:spPr>
        <p:txBody>
          <a:bodyPr wrap="square" lIns="635" tIns="635" rIns="635" bIns="635" rtlCol="0" anchor="ctr"/>
          <a:lstStyle/>
          <a:p>
            <a:pPr indent="0" marL="0">
              <a:buNone/>
            </a:pPr>
            <a:r>
              <a:rPr lang="en-US" sz="1600" b="1" dirty="0">
                <a:solidFill>
                  <a:schemeClr val="tx2"/>
                </a:solidFill>
                <a:latin typeface="Arial" pitchFamily="34" charset="0"/>
                <a:ea typeface="Arial" pitchFamily="34" charset="-122"/>
                <a:cs typeface="Arial" pitchFamily="34" charset="-120"/>
              </a:rPr>
              <a:t>I'd download it</a:t>
            </a:r>
            <a:endParaRPr lang="en-US" sz="1600" dirty="0"/>
          </a:p>
        </p:txBody>
      </p:sp>
      <p:sp>
        <p:nvSpPr>
          <p:cNvPr id="13" name="Shape 8"/>
          <p:cNvSpPr/>
          <p:nvPr/>
        </p:nvSpPr>
        <p:spPr>
          <a:xfrm>
            <a:off x="3261360" y="3291840"/>
            <a:ext cx="2621280" cy="731520"/>
          </a:xfrm>
          <a:prstGeom prst="roundRect">
            <a:avLst>
              <a:gd name="adj" fmla="val 15000"/>
            </a:avLst>
          </a:prstGeom>
          <a:solidFill>
            <a:srgbClr val="EEE9F7"/>
          </a:solidFill>
          <a:ln/>
        </p:spPr>
      </p:sp>
      <p:sp>
        <p:nvSpPr>
          <p:cNvPr id="14" name="Shape 9"/>
          <p:cNvSpPr/>
          <p:nvPr/>
        </p:nvSpPr>
        <p:spPr>
          <a:xfrm>
            <a:off x="3398520" y="3429000"/>
            <a:ext cx="502920" cy="502920"/>
          </a:xfrm>
          <a:prstGeom prst="ellipse">
            <a:avLst/>
          </a:prstGeom>
          <a:solidFill>
            <a:schemeClr val="bg1"/>
          </a:solidFill>
          <a:ln/>
        </p:spPr>
      </p:sp>
      <p:pic>
        <p:nvPicPr>
          <p:cNvPr id="15" name="Image 2" descr="/home/claude/kit/icon_thumbsdown.png">    </p:cNvPr>
          <p:cNvPicPr>
            <a:picLocks noChangeAspect="1"/>
          </p:cNvPicPr>
          <p:nvPr/>
        </p:nvPicPr>
        <p:blipFill>
          <a:blip r:embed="rId3"/>
          <a:stretch>
            <a:fillRect/>
          </a:stretch>
        </p:blipFill>
        <p:spPr>
          <a:xfrm>
            <a:off x="3499104" y="3529584"/>
            <a:ext cx="301752" cy="301752"/>
          </a:xfrm>
          <a:prstGeom prst="rect">
            <a:avLst/>
          </a:prstGeom>
        </p:spPr>
      </p:pic>
      <p:sp>
        <p:nvSpPr>
          <p:cNvPr id="16" name="Text 10"/>
          <p:cNvSpPr txBox="1"/>
          <p:nvPr/>
        </p:nvSpPr>
        <p:spPr>
          <a:xfrm>
            <a:off x="4038600" y="3401568"/>
            <a:ext cx="1734312" cy="457200"/>
          </a:xfrm>
          <a:prstGeom prst="rect">
            <a:avLst/>
          </a:prstGeom>
          <a:noFill/>
          <a:ln/>
        </p:spPr>
        <p:txBody>
          <a:bodyPr wrap="square" lIns="635" tIns="635" rIns="635" bIns="635" rtlCol="0" anchor="ctr"/>
          <a:lstStyle/>
          <a:p>
            <a:pPr indent="0" marL="0">
              <a:buNone/>
            </a:pPr>
            <a:r>
              <a:rPr lang="en-US" sz="1600" b="1" dirty="0">
                <a:solidFill>
                  <a:schemeClr val="tx2"/>
                </a:solidFill>
                <a:latin typeface="Arial" pitchFamily="34" charset="0"/>
                <a:ea typeface="Arial" pitchFamily="34" charset="-122"/>
                <a:cs typeface="Arial" pitchFamily="34" charset="-120"/>
              </a:rPr>
              <a:t>No way</a:t>
            </a:r>
            <a:endParaRPr lang="en-US" sz="1600" dirty="0"/>
          </a:p>
        </p:txBody>
      </p:sp>
      <p:sp>
        <p:nvSpPr>
          <p:cNvPr id="17" name="Shape 11"/>
          <p:cNvSpPr/>
          <p:nvPr/>
        </p:nvSpPr>
        <p:spPr>
          <a:xfrm>
            <a:off x="6065520" y="3291840"/>
            <a:ext cx="2621280" cy="731520"/>
          </a:xfrm>
          <a:prstGeom prst="roundRect">
            <a:avLst>
              <a:gd name="adj" fmla="val 15000"/>
            </a:avLst>
          </a:prstGeom>
          <a:solidFill>
            <a:srgbClr val="FCE4F2"/>
          </a:solidFill>
          <a:ln/>
        </p:spPr>
      </p:sp>
      <p:sp>
        <p:nvSpPr>
          <p:cNvPr id="18" name="Shape 12"/>
          <p:cNvSpPr/>
          <p:nvPr/>
        </p:nvSpPr>
        <p:spPr>
          <a:xfrm>
            <a:off x="6202680" y="3429000"/>
            <a:ext cx="502920" cy="502920"/>
          </a:xfrm>
          <a:prstGeom prst="ellipse">
            <a:avLst/>
          </a:prstGeom>
          <a:solidFill>
            <a:schemeClr val="bg1"/>
          </a:solidFill>
          <a:ln/>
        </p:spPr>
      </p:sp>
      <p:pic>
        <p:nvPicPr>
          <p:cNvPr id="19" name="Image 3" descr="/home/claude/kit/icon_hand.png">    </p:cNvPr>
          <p:cNvPicPr>
            <a:picLocks noChangeAspect="1"/>
          </p:cNvPicPr>
          <p:nvPr/>
        </p:nvPicPr>
        <p:blipFill>
          <a:blip r:embed="rId4"/>
          <a:stretch>
            <a:fillRect/>
          </a:stretch>
        </p:blipFill>
        <p:spPr>
          <a:xfrm>
            <a:off x="6303264" y="3529584"/>
            <a:ext cx="301752" cy="301752"/>
          </a:xfrm>
          <a:prstGeom prst="rect">
            <a:avLst/>
          </a:prstGeom>
        </p:spPr>
      </p:pic>
      <p:sp>
        <p:nvSpPr>
          <p:cNvPr id="20" name="Text 13"/>
          <p:cNvSpPr txBox="1"/>
          <p:nvPr/>
        </p:nvSpPr>
        <p:spPr>
          <a:xfrm>
            <a:off x="6842760" y="3401568"/>
            <a:ext cx="1734312" cy="457200"/>
          </a:xfrm>
          <a:prstGeom prst="rect">
            <a:avLst/>
          </a:prstGeom>
          <a:noFill/>
          <a:ln/>
        </p:spPr>
        <p:txBody>
          <a:bodyPr wrap="square" lIns="635" tIns="635" rIns="635" bIns="635" rtlCol="0" anchor="ctr"/>
          <a:lstStyle/>
          <a:p>
            <a:pPr indent="0" marL="0">
              <a:buNone/>
            </a:pPr>
            <a:r>
              <a:rPr lang="en-US" sz="1600" b="1" dirty="0">
                <a:solidFill>
                  <a:schemeClr val="tx2"/>
                </a:solidFill>
                <a:latin typeface="Arial" pitchFamily="34" charset="0"/>
                <a:ea typeface="Arial" pitchFamily="34" charset="-122"/>
                <a:cs typeface="Arial" pitchFamily="34" charset="-120"/>
              </a:rPr>
              <a:t>It depends…</a:t>
            </a:r>
            <a:endParaRPr lang="en-US" sz="16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200">
                <a:solidFill>
                  <a:schemeClr val="bg2"/>
                </a:solidFill>
              </a:defRPr>
            </a:lvl1pPr>
          </a:lstStyle>
          <a:p>
            <a:pPr algn="l"/>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t"/>
          <a:lstStyle/>
          <a:p>
            <a:pPr indent="0" marL="0">
              <a:buNone/>
            </a:pPr>
            <a:r>
              <a:rPr lang="en-US" sz="3000" b="1" dirty="0">
                <a:solidFill>
                  <a:schemeClr val="tx2"/>
                </a:solidFill>
                <a:latin typeface="Arial" pitchFamily="34" charset="0"/>
                <a:ea typeface="Arial" pitchFamily="34" charset="-122"/>
                <a:cs typeface="Arial" pitchFamily="34" charset="-120"/>
              </a:rPr>
              <a:t>From your influence diary</a:t>
            </a:r>
            <a:endParaRPr lang="en-US" sz="3000" dirty="0"/>
          </a:p>
        </p:txBody>
      </p:sp>
      <p:sp>
        <p:nvSpPr>
          <p:cNvPr id="4" name="Shape 1"/>
          <p:cNvSpPr/>
          <p:nvPr/>
        </p:nvSpPr>
        <p:spPr>
          <a:xfrm>
            <a:off x="457200" y="1371600"/>
            <a:ext cx="1920240" cy="822960"/>
          </a:xfrm>
          <a:prstGeom prst="roundRect">
            <a:avLst>
              <a:gd name="adj" fmla="val 13333"/>
            </a:avLst>
          </a:prstGeom>
          <a:solidFill>
            <a:schemeClr val="bg2"/>
          </a:solidFill>
          <a:ln/>
        </p:spPr>
      </p:sp>
      <p:sp>
        <p:nvSpPr>
          <p:cNvPr id="5" name="Shape 2"/>
          <p:cNvSpPr/>
          <p:nvPr/>
        </p:nvSpPr>
        <p:spPr>
          <a:xfrm>
            <a:off x="594360" y="1508760"/>
            <a:ext cx="411480" cy="411480"/>
          </a:xfrm>
          <a:prstGeom prst="ellipse">
            <a:avLst/>
          </a:prstGeom>
          <a:solidFill>
            <a:schemeClr val="bg1"/>
          </a:solidFill>
          <a:ln/>
        </p:spPr>
      </p:sp>
      <p:pic>
        <p:nvPicPr>
          <p:cNvPr id="6" name="Image 0" descr="/home/claude/kit/icon_thumbsup.png">    </p:cNvPr>
          <p:cNvPicPr>
            <a:picLocks noChangeAspect="1"/>
          </p:cNvPicPr>
          <p:nvPr/>
        </p:nvPicPr>
        <p:blipFill>
          <a:blip r:embed="rId1"/>
          <a:stretch>
            <a:fillRect/>
          </a:stretch>
        </p:blipFill>
        <p:spPr>
          <a:xfrm>
            <a:off x="676656" y="1591056"/>
            <a:ext cx="246888" cy="246888"/>
          </a:xfrm>
          <a:prstGeom prst="rect">
            <a:avLst/>
          </a:prstGeom>
        </p:spPr>
      </p:pic>
      <p:sp>
        <p:nvSpPr>
          <p:cNvPr id="7" name="Text 3"/>
          <p:cNvSpPr txBox="1"/>
          <p:nvPr/>
        </p:nvSpPr>
        <p:spPr>
          <a:xfrm>
            <a:off x="1143000" y="1481328"/>
            <a:ext cx="1124712" cy="457200"/>
          </a:xfrm>
          <a:prstGeom prst="rect">
            <a:avLst/>
          </a:prstGeom>
          <a:noFill/>
          <a:ln/>
        </p:spPr>
        <p:txBody>
          <a:bodyPr wrap="square" lIns="635" tIns="635" rIns="635" bIns="635" rtlCol="0" anchor="ctr"/>
          <a:lstStyle/>
          <a:p>
            <a:pPr indent="0" marL="0">
              <a:buNone/>
            </a:pPr>
            <a:r>
              <a:rPr lang="en-US" sz="1500" b="1" dirty="0">
                <a:solidFill>
                  <a:schemeClr val="tx2"/>
                </a:solidFill>
                <a:latin typeface="Arial" pitchFamily="34" charset="0"/>
                <a:ea typeface="Arial" pitchFamily="34" charset="-122"/>
                <a:cs typeface="Arial" pitchFamily="34" charset="-120"/>
              </a:rPr>
              <a:t>Suggests</a:t>
            </a:r>
            <a:endParaRPr lang="en-US" sz="1500" dirty="0"/>
          </a:p>
        </p:txBody>
      </p:sp>
      <p:sp>
        <p:nvSpPr>
          <p:cNvPr id="8" name="Shape 4"/>
          <p:cNvSpPr/>
          <p:nvPr/>
        </p:nvSpPr>
        <p:spPr>
          <a:xfrm>
            <a:off x="2560320" y="1371600"/>
            <a:ext cx="1920240" cy="822960"/>
          </a:xfrm>
          <a:prstGeom prst="roundRect">
            <a:avLst>
              <a:gd name="adj" fmla="val 13333"/>
            </a:avLst>
          </a:prstGeom>
          <a:solidFill>
            <a:schemeClr val="bg2"/>
          </a:solidFill>
          <a:ln/>
        </p:spPr>
      </p:sp>
      <p:sp>
        <p:nvSpPr>
          <p:cNvPr id="9" name="Shape 5"/>
          <p:cNvSpPr/>
          <p:nvPr/>
        </p:nvSpPr>
        <p:spPr>
          <a:xfrm>
            <a:off x="2697480" y="1508760"/>
            <a:ext cx="411480" cy="411480"/>
          </a:xfrm>
          <a:prstGeom prst="ellipse">
            <a:avLst/>
          </a:prstGeom>
          <a:solidFill>
            <a:schemeClr val="bg1"/>
          </a:solidFill>
          <a:ln/>
        </p:spPr>
      </p:sp>
      <p:pic>
        <p:nvPicPr>
          <p:cNvPr id="10" name="Image 1" descr="/home/claude/kit/icon_keyboard.png">    </p:cNvPr>
          <p:cNvPicPr>
            <a:picLocks noChangeAspect="1"/>
          </p:cNvPicPr>
          <p:nvPr/>
        </p:nvPicPr>
        <p:blipFill>
          <a:blip r:embed="rId2"/>
          <a:stretch>
            <a:fillRect/>
          </a:stretch>
        </p:blipFill>
        <p:spPr>
          <a:xfrm>
            <a:off x="2779776" y="1591056"/>
            <a:ext cx="246888" cy="246888"/>
          </a:xfrm>
          <a:prstGeom prst="rect">
            <a:avLst/>
          </a:prstGeom>
        </p:spPr>
      </p:pic>
      <p:sp>
        <p:nvSpPr>
          <p:cNvPr id="11" name="Text 6"/>
          <p:cNvSpPr txBox="1"/>
          <p:nvPr/>
        </p:nvSpPr>
        <p:spPr>
          <a:xfrm>
            <a:off x="3246120" y="1481328"/>
            <a:ext cx="1124712" cy="457200"/>
          </a:xfrm>
          <a:prstGeom prst="rect">
            <a:avLst/>
          </a:prstGeom>
          <a:noFill/>
          <a:ln/>
        </p:spPr>
        <p:txBody>
          <a:bodyPr wrap="square" lIns="635" tIns="635" rIns="635" bIns="635" rtlCol="0" anchor="ctr"/>
          <a:lstStyle/>
          <a:p>
            <a:pPr indent="0" marL="0">
              <a:buNone/>
            </a:pPr>
            <a:r>
              <a:rPr lang="en-US" sz="1500" b="1" dirty="0">
                <a:solidFill>
                  <a:schemeClr val="tx2"/>
                </a:solidFill>
                <a:latin typeface="Arial" pitchFamily="34" charset="0"/>
                <a:ea typeface="Arial" pitchFamily="34" charset="-122"/>
                <a:cs typeface="Arial" pitchFamily="34" charset="-120"/>
              </a:rPr>
              <a:t>Completes</a:t>
            </a:r>
            <a:endParaRPr lang="en-US" sz="1500" dirty="0"/>
          </a:p>
        </p:txBody>
      </p:sp>
      <p:sp>
        <p:nvSpPr>
          <p:cNvPr id="12" name="Shape 7"/>
          <p:cNvSpPr/>
          <p:nvPr/>
        </p:nvSpPr>
        <p:spPr>
          <a:xfrm>
            <a:off x="4663440" y="1371600"/>
            <a:ext cx="1920240" cy="822960"/>
          </a:xfrm>
          <a:prstGeom prst="roundRect">
            <a:avLst>
              <a:gd name="adj" fmla="val 13333"/>
            </a:avLst>
          </a:prstGeom>
          <a:solidFill>
            <a:schemeClr val="bg2"/>
          </a:solidFill>
          <a:ln/>
        </p:spPr>
      </p:sp>
      <p:sp>
        <p:nvSpPr>
          <p:cNvPr id="13" name="Shape 8"/>
          <p:cNvSpPr/>
          <p:nvPr/>
        </p:nvSpPr>
        <p:spPr>
          <a:xfrm>
            <a:off x="4800600" y="1508760"/>
            <a:ext cx="411480" cy="411480"/>
          </a:xfrm>
          <a:prstGeom prst="ellipse">
            <a:avLst/>
          </a:prstGeom>
          <a:solidFill>
            <a:schemeClr val="bg1"/>
          </a:solidFill>
          <a:ln/>
        </p:spPr>
      </p:sp>
      <p:pic>
        <p:nvPicPr>
          <p:cNvPr id="14" name="Image 2" descr="/home/claude/kit/icon_route.png">    </p:cNvPr>
          <p:cNvPicPr>
            <a:picLocks noChangeAspect="1"/>
          </p:cNvPicPr>
          <p:nvPr/>
        </p:nvPicPr>
        <p:blipFill>
          <a:blip r:embed="rId3"/>
          <a:stretch>
            <a:fillRect/>
          </a:stretch>
        </p:blipFill>
        <p:spPr>
          <a:xfrm>
            <a:off x="4882896" y="1591056"/>
            <a:ext cx="246888" cy="246888"/>
          </a:xfrm>
          <a:prstGeom prst="rect">
            <a:avLst/>
          </a:prstGeom>
        </p:spPr>
      </p:pic>
      <p:sp>
        <p:nvSpPr>
          <p:cNvPr id="15" name="Text 9"/>
          <p:cNvSpPr txBox="1"/>
          <p:nvPr/>
        </p:nvSpPr>
        <p:spPr>
          <a:xfrm>
            <a:off x="5349240" y="1481328"/>
            <a:ext cx="1124712" cy="457200"/>
          </a:xfrm>
          <a:prstGeom prst="rect">
            <a:avLst/>
          </a:prstGeom>
          <a:noFill/>
          <a:ln/>
        </p:spPr>
        <p:txBody>
          <a:bodyPr wrap="square" lIns="635" tIns="635" rIns="635" bIns="635" rtlCol="0" anchor="ctr"/>
          <a:lstStyle/>
          <a:p>
            <a:pPr indent="0" marL="0">
              <a:buNone/>
            </a:pPr>
            <a:r>
              <a:rPr lang="en-US" sz="1500" b="1" dirty="0">
                <a:solidFill>
                  <a:schemeClr val="tx2"/>
                </a:solidFill>
                <a:latin typeface="Arial" pitchFamily="34" charset="0"/>
                <a:ea typeface="Arial" pitchFamily="34" charset="-122"/>
                <a:cs typeface="Arial" pitchFamily="34" charset="-120"/>
              </a:rPr>
              <a:t>Steers</a:t>
            </a:r>
            <a:endParaRPr lang="en-US" sz="1500" dirty="0"/>
          </a:p>
        </p:txBody>
      </p:sp>
      <p:sp>
        <p:nvSpPr>
          <p:cNvPr id="16" name="Shape 10"/>
          <p:cNvSpPr/>
          <p:nvPr/>
        </p:nvSpPr>
        <p:spPr>
          <a:xfrm>
            <a:off x="6766560" y="1371600"/>
            <a:ext cx="1920240" cy="822960"/>
          </a:xfrm>
          <a:prstGeom prst="roundRect">
            <a:avLst>
              <a:gd name="adj" fmla="val 13333"/>
            </a:avLst>
          </a:prstGeom>
          <a:solidFill>
            <a:schemeClr val="bg2"/>
          </a:solidFill>
          <a:ln/>
        </p:spPr>
      </p:sp>
      <p:sp>
        <p:nvSpPr>
          <p:cNvPr id="17" name="Shape 11"/>
          <p:cNvSpPr/>
          <p:nvPr/>
        </p:nvSpPr>
        <p:spPr>
          <a:xfrm>
            <a:off x="6903720" y="1508760"/>
            <a:ext cx="411480" cy="411480"/>
          </a:xfrm>
          <a:prstGeom prst="ellipse">
            <a:avLst/>
          </a:prstGeom>
          <a:solidFill>
            <a:schemeClr val="bg1"/>
          </a:solidFill>
          <a:ln/>
        </p:spPr>
      </p:sp>
      <p:pic>
        <p:nvPicPr>
          <p:cNvPr id="18" name="Image 3" descr="/home/claude/kit/icon_bell.png">    </p:cNvPr>
          <p:cNvPicPr>
            <a:picLocks noChangeAspect="1"/>
          </p:cNvPicPr>
          <p:nvPr/>
        </p:nvPicPr>
        <p:blipFill>
          <a:blip r:embed="rId4"/>
          <a:stretch>
            <a:fillRect/>
          </a:stretch>
        </p:blipFill>
        <p:spPr>
          <a:xfrm>
            <a:off x="6986016" y="1591056"/>
            <a:ext cx="246888" cy="246888"/>
          </a:xfrm>
          <a:prstGeom prst="rect">
            <a:avLst/>
          </a:prstGeom>
        </p:spPr>
      </p:pic>
      <p:sp>
        <p:nvSpPr>
          <p:cNvPr id="19" name="Text 12"/>
          <p:cNvSpPr txBox="1"/>
          <p:nvPr/>
        </p:nvSpPr>
        <p:spPr>
          <a:xfrm>
            <a:off x="7452360" y="1481328"/>
            <a:ext cx="1124712" cy="457200"/>
          </a:xfrm>
          <a:prstGeom prst="rect">
            <a:avLst/>
          </a:prstGeom>
          <a:noFill/>
          <a:ln/>
        </p:spPr>
        <p:txBody>
          <a:bodyPr wrap="square" lIns="635" tIns="635" rIns="635" bIns="635" rtlCol="0" anchor="ctr"/>
          <a:lstStyle/>
          <a:p>
            <a:pPr indent="0" marL="0">
              <a:buNone/>
            </a:pPr>
            <a:r>
              <a:rPr lang="en-US" sz="1500" b="1" dirty="0">
                <a:solidFill>
                  <a:schemeClr val="tx2"/>
                </a:solidFill>
                <a:latin typeface="Arial" pitchFamily="34" charset="0"/>
                <a:ea typeface="Arial" pitchFamily="34" charset="-122"/>
                <a:cs typeface="Arial" pitchFamily="34" charset="-120"/>
              </a:rPr>
              <a:t>Nudges</a:t>
            </a:r>
            <a:endParaRPr lang="en-US" sz="1500" dirty="0"/>
          </a:p>
        </p:txBody>
      </p:sp>
      <p:sp>
        <p:nvSpPr>
          <p:cNvPr id="20" name="Shape 13"/>
          <p:cNvSpPr/>
          <p:nvPr/>
        </p:nvSpPr>
        <p:spPr>
          <a:xfrm>
            <a:off x="457200" y="2423160"/>
            <a:ext cx="8229600" cy="685800"/>
          </a:xfrm>
          <a:prstGeom prst="roundRect">
            <a:avLst>
              <a:gd name="adj" fmla="val 16000"/>
            </a:avLst>
          </a:prstGeom>
          <a:solidFill>
            <a:schemeClr val="accent2"/>
          </a:solidFill>
          <a:ln/>
        </p:spPr>
      </p:sp>
      <p:sp>
        <p:nvSpPr>
          <p:cNvPr id="21" name="Shape 14"/>
          <p:cNvSpPr/>
          <p:nvPr/>
        </p:nvSpPr>
        <p:spPr>
          <a:xfrm>
            <a:off x="566928" y="2514600"/>
            <a:ext cx="502920" cy="502920"/>
          </a:xfrm>
          <a:prstGeom prst="ellipse">
            <a:avLst/>
          </a:prstGeom>
          <a:solidFill>
            <a:schemeClr val="bg1"/>
          </a:solidFill>
          <a:ln/>
        </p:spPr>
      </p:sp>
      <p:pic>
        <p:nvPicPr>
          <p:cNvPr id="22" name="Image 4" descr="/home/claude/kit/icon_eye.png">    </p:cNvPr>
          <p:cNvPicPr>
            <a:picLocks noChangeAspect="1"/>
          </p:cNvPicPr>
          <p:nvPr/>
        </p:nvPicPr>
        <p:blipFill>
          <a:blip r:embed="rId5"/>
          <a:stretch>
            <a:fillRect/>
          </a:stretch>
        </p:blipFill>
        <p:spPr>
          <a:xfrm>
            <a:off x="667512" y="2615184"/>
            <a:ext cx="301752" cy="301752"/>
          </a:xfrm>
          <a:prstGeom prst="rect">
            <a:avLst/>
          </a:prstGeom>
        </p:spPr>
      </p:pic>
      <p:sp>
        <p:nvSpPr>
          <p:cNvPr id="23" name="Text 15"/>
          <p:cNvSpPr txBox="1"/>
          <p:nvPr/>
        </p:nvSpPr>
        <p:spPr>
          <a:xfrm>
            <a:off x="1188720" y="2423160"/>
            <a:ext cx="7360920" cy="685800"/>
          </a:xfrm>
          <a:prstGeom prst="rect">
            <a:avLst/>
          </a:prstGeom>
          <a:noFill/>
          <a:ln/>
        </p:spPr>
        <p:txBody>
          <a:bodyPr wrap="square" lIns="635" tIns="635" rIns="635" bIns="635" rtlCol="0" anchor="ctr"/>
          <a:lstStyle/>
          <a:p>
            <a:pPr indent="0" marL="0">
              <a:buNone/>
            </a:pPr>
            <a:r>
              <a:rPr lang="en-US" sz="1700" dirty="0">
                <a:solidFill>
                  <a:schemeClr val="bg1"/>
                </a:solidFill>
                <a:latin typeface="Calibri" pitchFamily="34" charset="0"/>
                <a:ea typeface="Calibri" pitchFamily="34" charset="-122"/>
                <a:cs typeface="Calibri" pitchFamily="34" charset="-120"/>
              </a:rPr>
              <a:t>One influence I noticed was ___. It was helpful / unhelpful because ___.</a:t>
            </a:r>
            <a:endParaRPr lang="en-US" sz="1700" dirty="0"/>
          </a:p>
        </p:txBody>
      </p:sp>
      <p:sp>
        <p:nvSpPr>
          <p:cNvPr id="24" name="Shape 16"/>
          <p:cNvSpPr/>
          <p:nvPr/>
        </p:nvSpPr>
        <p:spPr>
          <a:xfrm>
            <a:off x="457200" y="3291840"/>
            <a:ext cx="8229600" cy="685800"/>
          </a:xfrm>
          <a:prstGeom prst="roundRect">
            <a:avLst>
              <a:gd name="adj" fmla="val 16000"/>
            </a:avLst>
          </a:prstGeom>
          <a:solidFill>
            <a:schemeClr val="tx2"/>
          </a:solidFill>
          <a:ln/>
        </p:spPr>
      </p:sp>
      <p:sp>
        <p:nvSpPr>
          <p:cNvPr id="25" name="Shape 17"/>
          <p:cNvSpPr/>
          <p:nvPr/>
        </p:nvSpPr>
        <p:spPr>
          <a:xfrm>
            <a:off x="566928" y="3383280"/>
            <a:ext cx="502920" cy="502920"/>
          </a:xfrm>
          <a:prstGeom prst="ellipse">
            <a:avLst/>
          </a:prstGeom>
          <a:solidFill>
            <a:schemeClr val="bg1"/>
          </a:solidFill>
          <a:ln/>
        </p:spPr>
      </p:sp>
      <p:pic>
        <p:nvPicPr>
          <p:cNvPr id="26" name="Image 5" descr="/home/claude/kit/icon_compass.png">    </p:cNvPr>
          <p:cNvPicPr>
            <a:picLocks noChangeAspect="1"/>
          </p:cNvPicPr>
          <p:nvPr/>
        </p:nvPicPr>
        <p:blipFill>
          <a:blip r:embed="rId6"/>
          <a:stretch>
            <a:fillRect/>
          </a:stretch>
        </p:blipFill>
        <p:spPr>
          <a:xfrm>
            <a:off x="667512" y="3483864"/>
            <a:ext cx="301752" cy="301752"/>
          </a:xfrm>
          <a:prstGeom prst="rect">
            <a:avLst/>
          </a:prstGeom>
        </p:spPr>
      </p:pic>
      <p:sp>
        <p:nvSpPr>
          <p:cNvPr id="27" name="Text 18"/>
          <p:cNvSpPr txBox="1"/>
          <p:nvPr/>
        </p:nvSpPr>
        <p:spPr>
          <a:xfrm>
            <a:off x="1188720" y="3291840"/>
            <a:ext cx="7360920" cy="685800"/>
          </a:xfrm>
          <a:prstGeom prst="rect">
            <a:avLst/>
          </a:prstGeom>
          <a:noFill/>
          <a:ln/>
        </p:spPr>
        <p:txBody>
          <a:bodyPr wrap="square" lIns="635" tIns="635" rIns="635" bIns="635" rtlCol="0" anchor="ctr"/>
          <a:lstStyle/>
          <a:p>
            <a:pPr indent="0" marL="0">
              <a:buNone/>
            </a:pPr>
            <a:r>
              <a:rPr lang="en-US" sz="1800" dirty="0">
                <a:solidFill>
                  <a:schemeClr val="bg1"/>
                </a:solidFill>
                <a:latin typeface="Calibri" pitchFamily="34" charset="0"/>
                <a:ea typeface="Calibri" pitchFamily="34" charset="-122"/>
                <a:cs typeface="Calibri" pitchFamily="34" charset="-120"/>
              </a:rPr>
              <a:t>Today WE decide: when should AI be used at all?</a:t>
            </a:r>
            <a:endParaRPr lang="en-US" sz="18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200">
                <a:solidFill>
                  <a:schemeClr val="accent4"/>
                </a:solidFill>
              </a:defRPr>
            </a:lvl1pPr>
          </a:lstStyle>
          <a:p>
            <a:pPr algn="l"/>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t"/>
          <a:lstStyle/>
          <a:p>
            <a:pPr indent="0" marL="0">
              <a:buNone/>
            </a:pPr>
            <a:r>
              <a:rPr lang="en-US" sz="3000" b="1" dirty="0">
                <a:solidFill>
                  <a:schemeClr val="tx2"/>
                </a:solidFill>
                <a:latin typeface="Arial" pitchFamily="34" charset="0"/>
                <a:ea typeface="Arial" pitchFamily="34" charset="-122"/>
                <a:cs typeface="Arial" pitchFamily="34" charset="-120"/>
              </a:rPr>
              <a:t>Today's mission</a:t>
            </a:r>
            <a:endParaRPr lang="en-US" sz="3000" dirty="0"/>
          </a:p>
        </p:txBody>
      </p:sp>
      <p:sp>
        <p:nvSpPr>
          <p:cNvPr id="4" name="Shape 1"/>
          <p:cNvSpPr/>
          <p:nvPr/>
        </p:nvSpPr>
        <p:spPr>
          <a:xfrm>
            <a:off x="457200" y="1371600"/>
            <a:ext cx="8229600" cy="731520"/>
          </a:xfrm>
          <a:prstGeom prst="roundRect">
            <a:avLst>
              <a:gd name="adj" fmla="val 15000"/>
            </a:avLst>
          </a:prstGeom>
          <a:solidFill>
            <a:schemeClr val="tx2"/>
          </a:solidFill>
          <a:ln/>
        </p:spPr>
      </p:sp>
      <p:sp>
        <p:nvSpPr>
          <p:cNvPr id="5" name="Shape 2"/>
          <p:cNvSpPr/>
          <p:nvPr/>
        </p:nvSpPr>
        <p:spPr>
          <a:xfrm>
            <a:off x="594360" y="1463040"/>
            <a:ext cx="548640" cy="548640"/>
          </a:xfrm>
          <a:prstGeom prst="ellipse">
            <a:avLst/>
          </a:prstGeom>
          <a:solidFill>
            <a:schemeClr val="accent1"/>
          </a:solidFill>
          <a:ln/>
        </p:spPr>
      </p:sp>
      <p:pic>
        <p:nvPicPr>
          <p:cNvPr id="6" name="Image 0" descr="/home/claude/kit/icon_compass_w.png">    </p:cNvPr>
          <p:cNvPicPr>
            <a:picLocks noChangeAspect="1"/>
          </p:cNvPicPr>
          <p:nvPr/>
        </p:nvPicPr>
        <p:blipFill>
          <a:blip r:embed="rId1"/>
          <a:stretch>
            <a:fillRect/>
          </a:stretch>
        </p:blipFill>
        <p:spPr>
          <a:xfrm>
            <a:off x="715061" y="1583741"/>
            <a:ext cx="307238" cy="307238"/>
          </a:xfrm>
          <a:prstGeom prst="rect">
            <a:avLst/>
          </a:prstGeom>
        </p:spPr>
      </p:pic>
      <p:sp>
        <p:nvSpPr>
          <p:cNvPr id="7" name="Text 3"/>
          <p:cNvSpPr txBox="1"/>
          <p:nvPr/>
        </p:nvSpPr>
        <p:spPr>
          <a:xfrm>
            <a:off x="1280160" y="1371600"/>
            <a:ext cx="7223760" cy="731520"/>
          </a:xfrm>
          <a:prstGeom prst="rect">
            <a:avLst/>
          </a:prstGeom>
          <a:noFill/>
          <a:ln/>
        </p:spPr>
        <p:txBody>
          <a:bodyPr wrap="square" lIns="635" tIns="635" rIns="635" bIns="635" rtlCol="0" anchor="ctr"/>
          <a:lstStyle/>
          <a:p>
            <a:pPr indent="0" marL="0">
              <a:buNone/>
            </a:pPr>
            <a:r>
              <a:rPr lang="en-US" sz="1900" b="1" dirty="0">
                <a:solidFill>
                  <a:schemeClr val="bg1"/>
                </a:solidFill>
                <a:latin typeface="Calibri" pitchFamily="34" charset="0"/>
                <a:ea typeface="Calibri" pitchFamily="34" charset="-122"/>
                <a:cs typeface="Calibri" pitchFamily="34" charset="-120"/>
              </a:rPr>
              <a:t>To decide whether a task should be AI only, AI-supported or human only, and justify the choice.</a:t>
            </a:r>
            <a:endParaRPr lang="en-US" sz="1900" dirty="0"/>
          </a:p>
        </p:txBody>
      </p:sp>
      <p:sp>
        <p:nvSpPr>
          <p:cNvPr id="8" name="Shape 4"/>
          <p:cNvSpPr/>
          <p:nvPr/>
        </p:nvSpPr>
        <p:spPr>
          <a:xfrm>
            <a:off x="548640" y="2322576"/>
            <a:ext cx="457200" cy="457200"/>
          </a:xfrm>
          <a:prstGeom prst="ellipse">
            <a:avLst/>
          </a:prstGeom>
          <a:solidFill>
            <a:schemeClr val="bg2"/>
          </a:solidFill>
          <a:ln/>
        </p:spPr>
      </p:sp>
      <p:pic>
        <p:nvPicPr>
          <p:cNvPr id="9" name="Image 1" descr="/home/claude/kit/icon_check.png">    </p:cNvPr>
          <p:cNvPicPr>
            <a:picLocks noChangeAspect="1"/>
          </p:cNvPicPr>
          <p:nvPr/>
        </p:nvPicPr>
        <p:blipFill>
          <a:blip r:embed="rId2"/>
          <a:stretch>
            <a:fillRect/>
          </a:stretch>
        </p:blipFill>
        <p:spPr>
          <a:xfrm>
            <a:off x="640080" y="2414016"/>
            <a:ext cx="274320" cy="274320"/>
          </a:xfrm>
          <a:prstGeom prst="rect">
            <a:avLst/>
          </a:prstGeom>
        </p:spPr>
      </p:pic>
      <p:sp>
        <p:nvSpPr>
          <p:cNvPr id="10" name="Text 5"/>
          <p:cNvSpPr txBox="1"/>
          <p:nvPr/>
        </p:nvSpPr>
        <p:spPr>
          <a:xfrm>
            <a:off x="1188720" y="2286000"/>
            <a:ext cx="7406640" cy="548640"/>
          </a:xfrm>
          <a:prstGeom prst="rect">
            <a:avLst/>
          </a:prstGeom>
          <a:noFill/>
          <a:ln/>
        </p:spPr>
        <p:txBody>
          <a:bodyPr wrap="square" lIns="635" tIns="635" rIns="635" bIns="635" rtlCol="0" anchor="ctr"/>
          <a:lstStyle/>
          <a:p>
            <a:pPr indent="0" marL="0">
              <a:buNone/>
            </a:pPr>
            <a:r>
              <a:rPr lang="en-US" sz="1700" dirty="0">
                <a:solidFill>
                  <a:schemeClr val="tx1"/>
                </a:solidFill>
                <a:latin typeface="Calibri" pitchFamily="34" charset="0"/>
                <a:ea typeface="Calibri" pitchFamily="34" charset="-122"/>
                <a:cs typeface="Calibri" pitchFamily="34" charset="-120"/>
              </a:rPr>
              <a:t>I can use four questions to decide how much AI a task should involve.</a:t>
            </a:r>
            <a:endParaRPr lang="en-US" sz="1700" dirty="0"/>
          </a:p>
        </p:txBody>
      </p:sp>
      <p:sp>
        <p:nvSpPr>
          <p:cNvPr id="11" name="Shape 6"/>
          <p:cNvSpPr/>
          <p:nvPr/>
        </p:nvSpPr>
        <p:spPr>
          <a:xfrm>
            <a:off x="548640" y="2944368"/>
            <a:ext cx="457200" cy="457200"/>
          </a:xfrm>
          <a:prstGeom prst="ellipse">
            <a:avLst/>
          </a:prstGeom>
          <a:solidFill>
            <a:schemeClr val="bg2"/>
          </a:solidFill>
          <a:ln/>
        </p:spPr>
      </p:sp>
      <p:pic>
        <p:nvPicPr>
          <p:cNvPr id="12" name="Image 2" descr="/home/claude/kit/icon_check.png">    </p:cNvPr>
          <p:cNvPicPr>
            <a:picLocks noChangeAspect="1"/>
          </p:cNvPicPr>
          <p:nvPr/>
        </p:nvPicPr>
        <p:blipFill>
          <a:blip r:embed="rId3"/>
          <a:stretch>
            <a:fillRect/>
          </a:stretch>
        </p:blipFill>
        <p:spPr>
          <a:xfrm>
            <a:off x="640080" y="3035808"/>
            <a:ext cx="274320" cy="274320"/>
          </a:xfrm>
          <a:prstGeom prst="rect">
            <a:avLst/>
          </a:prstGeom>
        </p:spPr>
      </p:pic>
      <p:sp>
        <p:nvSpPr>
          <p:cNvPr id="13" name="Text 7"/>
          <p:cNvSpPr txBox="1"/>
          <p:nvPr/>
        </p:nvSpPr>
        <p:spPr>
          <a:xfrm>
            <a:off x="1188720" y="2907792"/>
            <a:ext cx="7406640" cy="548640"/>
          </a:xfrm>
          <a:prstGeom prst="rect">
            <a:avLst/>
          </a:prstGeom>
          <a:noFill/>
          <a:ln/>
        </p:spPr>
        <p:txBody>
          <a:bodyPr wrap="square" lIns="635" tIns="635" rIns="635" bIns="635" rtlCol="0" anchor="ctr"/>
          <a:lstStyle/>
          <a:p>
            <a:pPr indent="0" marL="0">
              <a:buNone/>
            </a:pPr>
            <a:r>
              <a:rPr lang="en-US" sz="1700" dirty="0">
                <a:solidFill>
                  <a:schemeClr val="tx1"/>
                </a:solidFill>
                <a:latin typeface="Calibri" pitchFamily="34" charset="0"/>
                <a:ea typeface="Calibri" pitchFamily="34" charset="-122"/>
                <a:cs typeface="Calibri" pitchFamily="34" charset="-120"/>
              </a:rPr>
              <a:t>I can justify my corner with a claim, evidence and a reason.</a:t>
            </a:r>
            <a:endParaRPr lang="en-US" sz="1700" dirty="0"/>
          </a:p>
        </p:txBody>
      </p:sp>
      <p:sp>
        <p:nvSpPr>
          <p:cNvPr id="14" name="Shape 8"/>
          <p:cNvSpPr/>
          <p:nvPr/>
        </p:nvSpPr>
        <p:spPr>
          <a:xfrm>
            <a:off x="548640" y="3566160"/>
            <a:ext cx="457200" cy="457200"/>
          </a:xfrm>
          <a:prstGeom prst="ellipse">
            <a:avLst/>
          </a:prstGeom>
          <a:solidFill>
            <a:schemeClr val="bg2"/>
          </a:solidFill>
          <a:ln/>
        </p:spPr>
      </p:sp>
      <p:pic>
        <p:nvPicPr>
          <p:cNvPr id="15" name="Image 3" descr="/home/claude/kit/icon_check.png">    </p:cNvPr>
          <p:cNvPicPr>
            <a:picLocks noChangeAspect="1"/>
          </p:cNvPicPr>
          <p:nvPr/>
        </p:nvPicPr>
        <p:blipFill>
          <a:blip r:embed="rId4"/>
          <a:stretch>
            <a:fillRect/>
          </a:stretch>
        </p:blipFill>
        <p:spPr>
          <a:xfrm>
            <a:off x="640080" y="3657600"/>
            <a:ext cx="274320" cy="274320"/>
          </a:xfrm>
          <a:prstGeom prst="rect">
            <a:avLst/>
          </a:prstGeom>
        </p:spPr>
      </p:pic>
      <p:sp>
        <p:nvSpPr>
          <p:cNvPr id="16" name="Text 9"/>
          <p:cNvSpPr txBox="1"/>
          <p:nvPr/>
        </p:nvSpPr>
        <p:spPr>
          <a:xfrm>
            <a:off x="1188720" y="3529584"/>
            <a:ext cx="7406640" cy="548640"/>
          </a:xfrm>
          <a:prstGeom prst="rect">
            <a:avLst/>
          </a:prstGeom>
          <a:noFill/>
          <a:ln/>
        </p:spPr>
        <p:txBody>
          <a:bodyPr wrap="square" lIns="635" tIns="635" rIns="635" bIns="635" rtlCol="0" anchor="ctr"/>
          <a:lstStyle/>
          <a:p>
            <a:pPr indent="0" marL="0">
              <a:buNone/>
            </a:pPr>
            <a:r>
              <a:rPr lang="en-US" sz="1700" dirty="0">
                <a:solidFill>
                  <a:schemeClr val="tx1"/>
                </a:solidFill>
                <a:latin typeface="Calibri" pitchFamily="34" charset="0"/>
                <a:ea typeface="Calibri" pitchFamily="34" charset="-122"/>
                <a:cs typeface="Calibri" pitchFamily="34" charset="-120"/>
              </a:rPr>
              <a:t>I can change my mind when I hear a better argument, and say why.</a:t>
            </a:r>
            <a:endParaRPr lang="en-US" sz="1700" dirty="0"/>
          </a:p>
        </p:txBody>
      </p:sp>
      <p:sp>
        <p:nvSpPr>
          <p:cNvPr id="17" name="Shape 10"/>
          <p:cNvSpPr/>
          <p:nvPr/>
        </p:nvSpPr>
        <p:spPr>
          <a:xfrm>
            <a:off x="548640" y="4187952"/>
            <a:ext cx="457200" cy="457200"/>
          </a:xfrm>
          <a:prstGeom prst="ellipse">
            <a:avLst/>
          </a:prstGeom>
          <a:solidFill>
            <a:schemeClr val="accent2"/>
          </a:solidFill>
          <a:ln/>
        </p:spPr>
      </p:sp>
      <p:pic>
        <p:nvPicPr>
          <p:cNvPr id="18" name="Image 4" descr="/home/claude/kit/icon_users_w.png">    </p:cNvPr>
          <p:cNvPicPr>
            <a:picLocks noChangeAspect="1"/>
          </p:cNvPicPr>
          <p:nvPr/>
        </p:nvPicPr>
        <p:blipFill>
          <a:blip r:embed="rId5"/>
          <a:stretch>
            <a:fillRect/>
          </a:stretch>
        </p:blipFill>
        <p:spPr>
          <a:xfrm>
            <a:off x="640080" y="4279392"/>
            <a:ext cx="274320" cy="274320"/>
          </a:xfrm>
          <a:prstGeom prst="rect">
            <a:avLst/>
          </a:prstGeom>
        </p:spPr>
      </p:pic>
      <p:sp>
        <p:nvSpPr>
          <p:cNvPr id="19" name="Text 11"/>
          <p:cNvSpPr txBox="1"/>
          <p:nvPr/>
        </p:nvSpPr>
        <p:spPr>
          <a:xfrm>
            <a:off x="1188720" y="4151376"/>
            <a:ext cx="7406640" cy="548640"/>
          </a:xfrm>
          <a:prstGeom prst="rect">
            <a:avLst/>
          </a:prstGeom>
          <a:noFill/>
          <a:ln/>
        </p:spPr>
        <p:txBody>
          <a:bodyPr wrap="square" lIns="635" tIns="635" rIns="635" bIns="635" rtlCol="0" anchor="ctr"/>
          <a:lstStyle/>
          <a:p>
            <a:pPr indent="0" marL="0">
              <a:buNone/>
            </a:pPr>
            <a:r>
              <a:rPr lang="en-US" sz="1700" b="1" dirty="0">
                <a:solidFill>
                  <a:schemeClr val="accent2"/>
                </a:solidFill>
                <a:latin typeface="Calibri" pitchFamily="34" charset="0"/>
                <a:ea typeface="Calibri" pitchFamily="34" charset="-122"/>
                <a:cs typeface="Calibri" pitchFamily="34" charset="-120"/>
              </a:rPr>
              <a:t>Oracy: </a:t>
            </a:r>
            <a:pPr indent="0" marL="0">
              <a:buNone/>
            </a:pPr>
            <a:r>
              <a:rPr lang="en-US" sz="1700" dirty="0">
                <a:solidFill>
                  <a:schemeClr val="tx1"/>
                </a:solidFill>
                <a:latin typeface="Calibri" pitchFamily="34" charset="0"/>
                <a:ea typeface="Calibri" pitchFamily="34" charset="-122"/>
                <a:cs typeface="Calibri" pitchFamily="34" charset="-120"/>
              </a:rPr>
              <a:t>I can stand tall, face my audience and project my voice to persuade.</a:t>
            </a:r>
            <a:endParaRPr lang="en-US" sz="17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200">
                <a:solidFill>
                  <a:schemeClr val="accent4"/>
                </a:solidFill>
              </a:defRPr>
            </a:lvl1pPr>
          </a:lstStyle>
          <a:p>
            <a:pPr algn="l"/>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t"/>
          <a:lstStyle/>
          <a:p>
            <a:pPr indent="0" marL="0">
              <a:buNone/>
            </a:pPr>
            <a:r>
              <a:rPr lang="en-US" sz="3000" b="1" dirty="0">
                <a:solidFill>
                  <a:schemeClr val="tx2"/>
                </a:solidFill>
                <a:latin typeface="Arial" pitchFamily="34" charset="0"/>
                <a:ea typeface="Arial" pitchFamily="34" charset="-122"/>
                <a:cs typeface="Arial" pitchFamily="34" charset="-120"/>
              </a:rPr>
              <a:t>Navigators' Talk Agreement</a:t>
            </a:r>
            <a:endParaRPr lang="en-US" sz="3000" dirty="0"/>
          </a:p>
        </p:txBody>
      </p:sp>
      <p:sp>
        <p:nvSpPr>
          <p:cNvPr id="4" name="Shape 1"/>
          <p:cNvSpPr/>
          <p:nvPr/>
        </p:nvSpPr>
        <p:spPr>
          <a:xfrm>
            <a:off x="457200" y="1325880"/>
            <a:ext cx="1536192" cy="2194560"/>
          </a:xfrm>
          <a:prstGeom prst="roundRect">
            <a:avLst>
              <a:gd name="adj" fmla="val 7143"/>
            </a:avLst>
          </a:prstGeom>
          <a:solidFill>
            <a:schemeClr val="bg2"/>
          </a:solidFill>
          <a:ln/>
        </p:spPr>
      </p:sp>
      <p:sp>
        <p:nvSpPr>
          <p:cNvPr id="5" name="Shape 2"/>
          <p:cNvSpPr/>
          <p:nvPr/>
        </p:nvSpPr>
        <p:spPr>
          <a:xfrm>
            <a:off x="859536" y="1463040"/>
            <a:ext cx="731520" cy="731520"/>
          </a:xfrm>
          <a:prstGeom prst="ellipse">
            <a:avLst/>
          </a:prstGeom>
          <a:solidFill>
            <a:schemeClr val="bg1"/>
          </a:solidFill>
          <a:ln/>
        </p:spPr>
      </p:sp>
      <p:pic>
        <p:nvPicPr>
          <p:cNvPr id="6" name="Image 0" descr="/home/claude/kit/icon_users.png">    </p:cNvPr>
          <p:cNvPicPr>
            <a:picLocks noChangeAspect="1"/>
          </p:cNvPicPr>
          <p:nvPr/>
        </p:nvPicPr>
        <p:blipFill>
          <a:blip r:embed="rId1"/>
          <a:stretch>
            <a:fillRect/>
          </a:stretch>
        </p:blipFill>
        <p:spPr>
          <a:xfrm>
            <a:off x="1005840" y="1609344"/>
            <a:ext cx="438912" cy="438912"/>
          </a:xfrm>
          <a:prstGeom prst="rect">
            <a:avLst/>
          </a:prstGeom>
        </p:spPr>
      </p:pic>
      <p:sp>
        <p:nvSpPr>
          <p:cNvPr id="7" name="Text 3"/>
          <p:cNvSpPr txBox="1"/>
          <p:nvPr/>
        </p:nvSpPr>
        <p:spPr>
          <a:xfrm>
            <a:off x="530352" y="2221992"/>
            <a:ext cx="1389888" cy="713232"/>
          </a:xfrm>
          <a:prstGeom prst="rect">
            <a:avLst/>
          </a:prstGeom>
          <a:noFill/>
          <a:ln/>
        </p:spPr>
        <p:txBody>
          <a:bodyPr wrap="square" lIns="635" tIns="635" rIns="635" bIns="635" rtlCol="0" anchor="ctr"/>
          <a:lstStyle/>
          <a:p>
            <a:pPr algn="ctr" indent="0" marL="0">
              <a:buNone/>
            </a:pPr>
            <a:r>
              <a:rPr lang="en-US" sz="1500" b="1" dirty="0">
                <a:solidFill>
                  <a:schemeClr val="tx2"/>
                </a:solidFill>
                <a:latin typeface="Arial" pitchFamily="34" charset="0"/>
                <a:ea typeface="Arial" pitchFamily="34" charset="-122"/>
                <a:cs typeface="Arial" pitchFamily="34" charset="-120"/>
              </a:rPr>
              <a:t>Lead the talk</a:t>
            </a:r>
            <a:endParaRPr lang="en-US" sz="1500" dirty="0"/>
          </a:p>
        </p:txBody>
      </p:sp>
      <p:sp>
        <p:nvSpPr>
          <p:cNvPr id="8" name="Text 4"/>
          <p:cNvSpPr txBox="1"/>
          <p:nvPr/>
        </p:nvSpPr>
        <p:spPr>
          <a:xfrm>
            <a:off x="530352" y="2971800"/>
            <a:ext cx="1389888" cy="502920"/>
          </a:xfrm>
          <a:prstGeom prst="rect">
            <a:avLst/>
          </a:prstGeom>
          <a:noFill/>
          <a:ln/>
        </p:spPr>
        <p:txBody>
          <a:bodyPr wrap="square" lIns="635" tIns="635" rIns="635" bIns="635" rtlCol="0" anchor="t"/>
          <a:lstStyle/>
          <a:p>
            <a:pPr algn="ctr" indent="0" marL="0">
              <a:buNone/>
            </a:pPr>
            <a:r>
              <a:rPr lang="en-US" sz="1200" dirty="0">
                <a:solidFill>
                  <a:schemeClr val="tx1"/>
                </a:solidFill>
                <a:latin typeface="Calibri" pitchFamily="34" charset="0"/>
                <a:ea typeface="Calibri" pitchFamily="34" charset="-122"/>
                <a:cs typeface="Calibri" pitchFamily="34" charset="-120"/>
              </a:rPr>
              <a:t>Sweep an open palm round the group</a:t>
            </a:r>
            <a:endParaRPr lang="en-US" sz="1200" dirty="0"/>
          </a:p>
        </p:txBody>
      </p:sp>
      <p:sp>
        <p:nvSpPr>
          <p:cNvPr id="9" name="Shape 5"/>
          <p:cNvSpPr/>
          <p:nvPr/>
        </p:nvSpPr>
        <p:spPr>
          <a:xfrm>
            <a:off x="2130552" y="1325880"/>
            <a:ext cx="1536192" cy="2194560"/>
          </a:xfrm>
          <a:prstGeom prst="roundRect">
            <a:avLst>
              <a:gd name="adj" fmla="val 7143"/>
            </a:avLst>
          </a:prstGeom>
          <a:solidFill>
            <a:srgbClr val="EEE9F7"/>
          </a:solidFill>
          <a:ln/>
        </p:spPr>
      </p:sp>
      <p:sp>
        <p:nvSpPr>
          <p:cNvPr id="10" name="Shape 6"/>
          <p:cNvSpPr/>
          <p:nvPr/>
        </p:nvSpPr>
        <p:spPr>
          <a:xfrm>
            <a:off x="2532888" y="1463040"/>
            <a:ext cx="731520" cy="731520"/>
          </a:xfrm>
          <a:prstGeom prst="ellipse">
            <a:avLst/>
          </a:prstGeom>
          <a:solidFill>
            <a:schemeClr val="bg1"/>
          </a:solidFill>
          <a:ln/>
        </p:spPr>
      </p:sp>
      <p:pic>
        <p:nvPicPr>
          <p:cNvPr id="11" name="Image 1" descr="/home/claude/kit/icon_layers.png">    </p:cNvPr>
          <p:cNvPicPr>
            <a:picLocks noChangeAspect="1"/>
          </p:cNvPicPr>
          <p:nvPr/>
        </p:nvPicPr>
        <p:blipFill>
          <a:blip r:embed="rId2"/>
          <a:stretch>
            <a:fillRect/>
          </a:stretch>
        </p:blipFill>
        <p:spPr>
          <a:xfrm>
            <a:off x="2679192" y="1609344"/>
            <a:ext cx="438912" cy="438912"/>
          </a:xfrm>
          <a:prstGeom prst="rect">
            <a:avLst/>
          </a:prstGeom>
        </p:spPr>
      </p:pic>
      <p:sp>
        <p:nvSpPr>
          <p:cNvPr id="12" name="Text 7"/>
          <p:cNvSpPr txBox="1"/>
          <p:nvPr/>
        </p:nvSpPr>
        <p:spPr>
          <a:xfrm>
            <a:off x="2203704" y="2221992"/>
            <a:ext cx="1389888" cy="713232"/>
          </a:xfrm>
          <a:prstGeom prst="rect">
            <a:avLst/>
          </a:prstGeom>
          <a:noFill/>
          <a:ln/>
        </p:spPr>
        <p:txBody>
          <a:bodyPr wrap="square" lIns="635" tIns="635" rIns="635" bIns="635" rtlCol="0" anchor="ctr"/>
          <a:lstStyle/>
          <a:p>
            <a:pPr algn="ctr" indent="0" marL="0">
              <a:buNone/>
            </a:pPr>
            <a:r>
              <a:rPr lang="en-US" sz="1500" b="1" dirty="0">
                <a:solidFill>
                  <a:schemeClr val="tx2"/>
                </a:solidFill>
                <a:latin typeface="Arial" pitchFamily="34" charset="0"/>
                <a:ea typeface="Arial" pitchFamily="34" charset="-122"/>
                <a:cs typeface="Arial" pitchFamily="34" charset="-120"/>
              </a:rPr>
              <a:t>Listen and build</a:t>
            </a:r>
            <a:endParaRPr lang="en-US" sz="1500" dirty="0"/>
          </a:p>
        </p:txBody>
      </p:sp>
      <p:sp>
        <p:nvSpPr>
          <p:cNvPr id="13" name="Text 8"/>
          <p:cNvSpPr txBox="1"/>
          <p:nvPr/>
        </p:nvSpPr>
        <p:spPr>
          <a:xfrm>
            <a:off x="2203704" y="2971800"/>
            <a:ext cx="1389888" cy="502920"/>
          </a:xfrm>
          <a:prstGeom prst="rect">
            <a:avLst/>
          </a:prstGeom>
          <a:noFill/>
          <a:ln/>
        </p:spPr>
        <p:txBody>
          <a:bodyPr wrap="square" lIns="635" tIns="635" rIns="635" bIns="635" rtlCol="0" anchor="t"/>
          <a:lstStyle/>
          <a:p>
            <a:pPr algn="ctr" indent="0" marL="0">
              <a:buNone/>
            </a:pPr>
            <a:r>
              <a:rPr lang="en-US" sz="1200" dirty="0">
                <a:solidFill>
                  <a:schemeClr val="tx1"/>
                </a:solidFill>
                <a:latin typeface="Calibri" pitchFamily="34" charset="0"/>
                <a:ea typeface="Calibri" pitchFamily="34" charset="-122"/>
                <a:cs typeface="Calibri" pitchFamily="34" charset="-120"/>
              </a:rPr>
              <a:t>Stack one fist on the other</a:t>
            </a:r>
            <a:endParaRPr lang="en-US" sz="1200" dirty="0"/>
          </a:p>
        </p:txBody>
      </p:sp>
      <p:sp>
        <p:nvSpPr>
          <p:cNvPr id="14" name="Shape 9"/>
          <p:cNvSpPr/>
          <p:nvPr/>
        </p:nvSpPr>
        <p:spPr>
          <a:xfrm>
            <a:off x="3803904" y="1325880"/>
            <a:ext cx="1536192" cy="2194560"/>
          </a:xfrm>
          <a:prstGeom prst="roundRect">
            <a:avLst>
              <a:gd name="adj" fmla="val 7143"/>
            </a:avLst>
          </a:prstGeom>
          <a:solidFill>
            <a:schemeClr val="bg2"/>
          </a:solidFill>
          <a:ln/>
        </p:spPr>
      </p:sp>
      <p:sp>
        <p:nvSpPr>
          <p:cNvPr id="15" name="Shape 10"/>
          <p:cNvSpPr/>
          <p:nvPr/>
        </p:nvSpPr>
        <p:spPr>
          <a:xfrm>
            <a:off x="4206240" y="1463040"/>
            <a:ext cx="731520" cy="731520"/>
          </a:xfrm>
          <a:prstGeom prst="ellipse">
            <a:avLst/>
          </a:prstGeom>
          <a:solidFill>
            <a:schemeClr val="bg1"/>
          </a:solidFill>
          <a:ln/>
        </p:spPr>
      </p:sp>
      <p:pic>
        <p:nvPicPr>
          <p:cNvPr id="16" name="Image 2" descr="/home/claude/kit/icon_clipcheck.png">    </p:cNvPr>
          <p:cNvPicPr>
            <a:picLocks noChangeAspect="1"/>
          </p:cNvPicPr>
          <p:nvPr/>
        </p:nvPicPr>
        <p:blipFill>
          <a:blip r:embed="rId3"/>
          <a:stretch>
            <a:fillRect/>
          </a:stretch>
        </p:blipFill>
        <p:spPr>
          <a:xfrm>
            <a:off x="4352544" y="1609344"/>
            <a:ext cx="438912" cy="438912"/>
          </a:xfrm>
          <a:prstGeom prst="rect">
            <a:avLst/>
          </a:prstGeom>
        </p:spPr>
      </p:pic>
      <p:sp>
        <p:nvSpPr>
          <p:cNvPr id="17" name="Text 11"/>
          <p:cNvSpPr txBox="1"/>
          <p:nvPr/>
        </p:nvSpPr>
        <p:spPr>
          <a:xfrm>
            <a:off x="3877056" y="2221992"/>
            <a:ext cx="1389888" cy="713232"/>
          </a:xfrm>
          <a:prstGeom prst="rect">
            <a:avLst/>
          </a:prstGeom>
          <a:noFill/>
          <a:ln/>
        </p:spPr>
        <p:txBody>
          <a:bodyPr wrap="square" lIns="635" tIns="635" rIns="635" bIns="635" rtlCol="0" anchor="ctr"/>
          <a:lstStyle/>
          <a:p>
            <a:pPr algn="ctr" indent="0" marL="0">
              <a:buNone/>
            </a:pPr>
            <a:r>
              <a:rPr lang="en-US" sz="1500" b="1" dirty="0">
                <a:solidFill>
                  <a:schemeClr val="tx2"/>
                </a:solidFill>
                <a:latin typeface="Arial" pitchFamily="34" charset="0"/>
                <a:ea typeface="Arial" pitchFamily="34" charset="-122"/>
                <a:cs typeface="Arial" pitchFamily="34" charset="-120"/>
              </a:rPr>
              <a:t>Claim, evidence, reason</a:t>
            </a:r>
            <a:endParaRPr lang="en-US" sz="1500" dirty="0"/>
          </a:p>
        </p:txBody>
      </p:sp>
      <p:sp>
        <p:nvSpPr>
          <p:cNvPr id="18" name="Text 12"/>
          <p:cNvSpPr txBox="1"/>
          <p:nvPr/>
        </p:nvSpPr>
        <p:spPr>
          <a:xfrm>
            <a:off x="3877056" y="2971800"/>
            <a:ext cx="1389888" cy="502920"/>
          </a:xfrm>
          <a:prstGeom prst="rect">
            <a:avLst/>
          </a:prstGeom>
          <a:noFill/>
          <a:ln/>
        </p:spPr>
        <p:txBody>
          <a:bodyPr wrap="square" lIns="635" tIns="635" rIns="635" bIns="635" rtlCol="0" anchor="t"/>
          <a:lstStyle/>
          <a:p>
            <a:pPr algn="ctr" indent="0" marL="0">
              <a:buNone/>
            </a:pPr>
            <a:r>
              <a:rPr lang="en-US" sz="1200" dirty="0">
                <a:solidFill>
                  <a:schemeClr val="tx1"/>
                </a:solidFill>
                <a:latin typeface="Calibri" pitchFamily="34" charset="0"/>
                <a:ea typeface="Calibri" pitchFamily="34" charset="-122"/>
                <a:cs typeface="Calibri" pitchFamily="34" charset="-120"/>
              </a:rPr>
              <a:t>Count 1, 2, 3 on your fingers</a:t>
            </a:r>
            <a:endParaRPr lang="en-US" sz="1200" dirty="0"/>
          </a:p>
        </p:txBody>
      </p:sp>
      <p:sp>
        <p:nvSpPr>
          <p:cNvPr id="19" name="Shape 13"/>
          <p:cNvSpPr/>
          <p:nvPr/>
        </p:nvSpPr>
        <p:spPr>
          <a:xfrm>
            <a:off x="5477256" y="1325880"/>
            <a:ext cx="1536192" cy="2194560"/>
          </a:xfrm>
          <a:prstGeom prst="roundRect">
            <a:avLst>
              <a:gd name="adj" fmla="val 7143"/>
            </a:avLst>
          </a:prstGeom>
          <a:solidFill>
            <a:srgbClr val="FCE4F2"/>
          </a:solidFill>
          <a:ln/>
        </p:spPr>
      </p:sp>
      <p:sp>
        <p:nvSpPr>
          <p:cNvPr id="20" name="Shape 14"/>
          <p:cNvSpPr/>
          <p:nvPr/>
        </p:nvSpPr>
        <p:spPr>
          <a:xfrm>
            <a:off x="5879592" y="1463040"/>
            <a:ext cx="731520" cy="731520"/>
          </a:xfrm>
          <a:prstGeom prst="ellipse">
            <a:avLst/>
          </a:prstGeom>
          <a:solidFill>
            <a:schemeClr val="bg1"/>
          </a:solidFill>
          <a:ln/>
        </p:spPr>
      </p:sp>
      <p:pic>
        <p:nvPicPr>
          <p:cNvPr id="21" name="Image 3" descr="/home/claude/kit/icon_sync.png">    </p:cNvPr>
          <p:cNvPicPr>
            <a:picLocks noChangeAspect="1"/>
          </p:cNvPicPr>
          <p:nvPr/>
        </p:nvPicPr>
        <p:blipFill>
          <a:blip r:embed="rId4"/>
          <a:stretch>
            <a:fillRect/>
          </a:stretch>
        </p:blipFill>
        <p:spPr>
          <a:xfrm>
            <a:off x="6025896" y="1609344"/>
            <a:ext cx="438912" cy="438912"/>
          </a:xfrm>
          <a:prstGeom prst="rect">
            <a:avLst/>
          </a:prstGeom>
        </p:spPr>
      </p:pic>
      <p:sp>
        <p:nvSpPr>
          <p:cNvPr id="22" name="Text 15"/>
          <p:cNvSpPr txBox="1"/>
          <p:nvPr/>
        </p:nvSpPr>
        <p:spPr>
          <a:xfrm>
            <a:off x="5550408" y="2221992"/>
            <a:ext cx="1389888" cy="713232"/>
          </a:xfrm>
          <a:prstGeom prst="rect">
            <a:avLst/>
          </a:prstGeom>
          <a:noFill/>
          <a:ln/>
        </p:spPr>
        <p:txBody>
          <a:bodyPr wrap="square" lIns="635" tIns="635" rIns="635" bIns="635" rtlCol="0" anchor="ctr"/>
          <a:lstStyle/>
          <a:p>
            <a:pPr algn="ctr" indent="0" marL="0">
              <a:buNone/>
            </a:pPr>
            <a:r>
              <a:rPr lang="en-US" sz="1500" b="1" dirty="0">
                <a:solidFill>
                  <a:schemeClr val="tx2"/>
                </a:solidFill>
                <a:latin typeface="Arial" pitchFamily="34" charset="0"/>
                <a:ea typeface="Arial" pitchFamily="34" charset="-122"/>
                <a:cs typeface="Arial" pitchFamily="34" charset="-120"/>
              </a:rPr>
              <a:t>Challenge and change</a:t>
            </a:r>
            <a:endParaRPr lang="en-US" sz="1500" dirty="0"/>
          </a:p>
        </p:txBody>
      </p:sp>
      <p:sp>
        <p:nvSpPr>
          <p:cNvPr id="23" name="Text 16"/>
          <p:cNvSpPr txBox="1"/>
          <p:nvPr/>
        </p:nvSpPr>
        <p:spPr>
          <a:xfrm>
            <a:off x="5550408" y="2971800"/>
            <a:ext cx="1389888" cy="502920"/>
          </a:xfrm>
          <a:prstGeom prst="rect">
            <a:avLst/>
          </a:prstGeom>
          <a:noFill/>
          <a:ln/>
        </p:spPr>
        <p:txBody>
          <a:bodyPr wrap="square" lIns="635" tIns="635" rIns="635" bIns="635" rtlCol="0" anchor="t"/>
          <a:lstStyle/>
          <a:p>
            <a:pPr algn="ctr" indent="0" marL="0">
              <a:buNone/>
            </a:pPr>
            <a:r>
              <a:rPr lang="en-US" sz="1200" dirty="0">
                <a:solidFill>
                  <a:schemeClr val="tx1"/>
                </a:solidFill>
                <a:latin typeface="Calibri" pitchFamily="34" charset="0"/>
                <a:ea typeface="Calibri" pitchFamily="34" charset="-122"/>
                <a:cs typeface="Calibri" pitchFamily="34" charset="-120"/>
              </a:rPr>
              <a:t>Tilt a flat hand, then turn it over</a:t>
            </a:r>
            <a:endParaRPr lang="en-US" sz="1200" dirty="0"/>
          </a:p>
        </p:txBody>
      </p:sp>
      <p:sp>
        <p:nvSpPr>
          <p:cNvPr id="24" name="Shape 17"/>
          <p:cNvSpPr/>
          <p:nvPr/>
        </p:nvSpPr>
        <p:spPr>
          <a:xfrm>
            <a:off x="7150608" y="1325880"/>
            <a:ext cx="1536192" cy="2194560"/>
          </a:xfrm>
          <a:prstGeom prst="roundRect">
            <a:avLst>
              <a:gd name="adj" fmla="val 7143"/>
            </a:avLst>
          </a:prstGeom>
          <a:solidFill>
            <a:schemeClr val="bg2"/>
          </a:solidFill>
          <a:ln/>
        </p:spPr>
      </p:sp>
      <p:sp>
        <p:nvSpPr>
          <p:cNvPr id="25" name="Shape 18"/>
          <p:cNvSpPr/>
          <p:nvPr/>
        </p:nvSpPr>
        <p:spPr>
          <a:xfrm>
            <a:off x="7552944" y="1463040"/>
            <a:ext cx="731520" cy="731520"/>
          </a:xfrm>
          <a:prstGeom prst="ellipse">
            <a:avLst/>
          </a:prstGeom>
          <a:solidFill>
            <a:schemeClr val="bg1"/>
          </a:solidFill>
          <a:ln/>
        </p:spPr>
      </p:sp>
      <p:pic>
        <p:nvPicPr>
          <p:cNvPr id="26" name="Image 4" descr="/home/claude/kit/icon_bullhorn.png">    </p:cNvPr>
          <p:cNvPicPr>
            <a:picLocks noChangeAspect="1"/>
          </p:cNvPicPr>
          <p:nvPr/>
        </p:nvPicPr>
        <p:blipFill>
          <a:blip r:embed="rId5"/>
          <a:stretch>
            <a:fillRect/>
          </a:stretch>
        </p:blipFill>
        <p:spPr>
          <a:xfrm>
            <a:off x="7699248" y="1609344"/>
            <a:ext cx="438912" cy="438912"/>
          </a:xfrm>
          <a:prstGeom prst="rect">
            <a:avLst/>
          </a:prstGeom>
        </p:spPr>
      </p:pic>
      <p:sp>
        <p:nvSpPr>
          <p:cNvPr id="27" name="Text 19"/>
          <p:cNvSpPr txBox="1"/>
          <p:nvPr/>
        </p:nvSpPr>
        <p:spPr>
          <a:xfrm>
            <a:off x="7223760" y="2221992"/>
            <a:ext cx="1389888" cy="713232"/>
          </a:xfrm>
          <a:prstGeom prst="rect">
            <a:avLst/>
          </a:prstGeom>
          <a:noFill/>
          <a:ln/>
        </p:spPr>
        <p:txBody>
          <a:bodyPr wrap="square" lIns="635" tIns="635" rIns="635" bIns="635" rtlCol="0" anchor="ctr"/>
          <a:lstStyle/>
          <a:p>
            <a:pPr algn="ctr" indent="0" marL="0">
              <a:buNone/>
            </a:pPr>
            <a:r>
              <a:rPr lang="en-US" sz="1500" b="1" dirty="0">
                <a:solidFill>
                  <a:schemeClr val="tx2"/>
                </a:solidFill>
                <a:latin typeface="Arial" pitchFamily="34" charset="0"/>
                <a:ea typeface="Arial" pitchFamily="34" charset="-122"/>
                <a:cs typeface="Arial" pitchFamily="34" charset="-120"/>
              </a:rPr>
              <a:t>Win your audience</a:t>
            </a:r>
            <a:endParaRPr lang="en-US" sz="1500" dirty="0"/>
          </a:p>
        </p:txBody>
      </p:sp>
      <p:sp>
        <p:nvSpPr>
          <p:cNvPr id="28" name="Text 20"/>
          <p:cNvSpPr txBox="1"/>
          <p:nvPr/>
        </p:nvSpPr>
        <p:spPr>
          <a:xfrm>
            <a:off x="7223760" y="2971800"/>
            <a:ext cx="1389888" cy="502920"/>
          </a:xfrm>
          <a:prstGeom prst="rect">
            <a:avLst/>
          </a:prstGeom>
          <a:noFill/>
          <a:ln/>
        </p:spPr>
        <p:txBody>
          <a:bodyPr wrap="square" lIns="635" tIns="635" rIns="635" bIns="635" rtlCol="0" anchor="t"/>
          <a:lstStyle/>
          <a:p>
            <a:pPr algn="ctr" indent="0" marL="0">
              <a:buNone/>
            </a:pPr>
            <a:r>
              <a:rPr lang="en-US" sz="1200" dirty="0">
                <a:solidFill>
                  <a:schemeClr val="tx1"/>
                </a:solidFill>
                <a:latin typeface="Calibri" pitchFamily="34" charset="0"/>
                <a:ea typeface="Calibri" pitchFamily="34" charset="-122"/>
                <a:cs typeface="Calibri" pitchFamily="34" charset="-120"/>
              </a:rPr>
              <a:t>Open both hands towards the audience</a:t>
            </a:r>
            <a:endParaRPr lang="en-US" sz="1200" dirty="0"/>
          </a:p>
        </p:txBody>
      </p:sp>
      <p:sp>
        <p:nvSpPr>
          <p:cNvPr id="29" name="Shape 21"/>
          <p:cNvSpPr/>
          <p:nvPr/>
        </p:nvSpPr>
        <p:spPr>
          <a:xfrm>
            <a:off x="457200" y="3703320"/>
            <a:ext cx="8229600" cy="685800"/>
          </a:xfrm>
          <a:prstGeom prst="roundRect">
            <a:avLst>
              <a:gd name="adj" fmla="val 16000"/>
            </a:avLst>
          </a:prstGeom>
          <a:solidFill>
            <a:schemeClr val="tx2"/>
          </a:solidFill>
          <a:ln/>
        </p:spPr>
      </p:sp>
      <p:sp>
        <p:nvSpPr>
          <p:cNvPr id="30" name="Shape 22"/>
          <p:cNvSpPr/>
          <p:nvPr/>
        </p:nvSpPr>
        <p:spPr>
          <a:xfrm>
            <a:off x="566928" y="3794760"/>
            <a:ext cx="502920" cy="502920"/>
          </a:xfrm>
          <a:prstGeom prst="ellipse">
            <a:avLst/>
          </a:prstGeom>
          <a:solidFill>
            <a:schemeClr val="bg1"/>
          </a:solidFill>
          <a:ln/>
        </p:spPr>
      </p:sp>
      <p:pic>
        <p:nvPicPr>
          <p:cNvPr id="31" name="Image 5" descr="/home/claude/kit/icon_sync.png">    </p:cNvPr>
          <p:cNvPicPr>
            <a:picLocks noChangeAspect="1"/>
          </p:cNvPicPr>
          <p:nvPr/>
        </p:nvPicPr>
        <p:blipFill>
          <a:blip r:embed="rId6"/>
          <a:stretch>
            <a:fillRect/>
          </a:stretch>
        </p:blipFill>
        <p:spPr>
          <a:xfrm>
            <a:off x="667512" y="3895344"/>
            <a:ext cx="301752" cy="301752"/>
          </a:xfrm>
          <a:prstGeom prst="rect">
            <a:avLst/>
          </a:prstGeom>
        </p:spPr>
      </p:pic>
      <p:sp>
        <p:nvSpPr>
          <p:cNvPr id="32" name="Text 23"/>
          <p:cNvSpPr txBox="1"/>
          <p:nvPr/>
        </p:nvSpPr>
        <p:spPr>
          <a:xfrm>
            <a:off x="1188720" y="3703320"/>
            <a:ext cx="7360920" cy="685800"/>
          </a:xfrm>
          <a:prstGeom prst="rect">
            <a:avLst/>
          </a:prstGeom>
          <a:noFill/>
          <a:ln/>
        </p:spPr>
        <p:txBody>
          <a:bodyPr wrap="square" lIns="635" tIns="635" rIns="635" bIns="635" rtlCol="0" anchor="ctr"/>
          <a:lstStyle/>
          <a:p>
            <a:pPr indent="0" marL="0">
              <a:buNone/>
            </a:pPr>
            <a:r>
              <a:rPr lang="en-US" sz="1700" dirty="0">
                <a:solidFill>
                  <a:schemeClr val="bg1"/>
                </a:solidFill>
                <a:latin typeface="Calibri" pitchFamily="34" charset="0"/>
                <a:ea typeface="Calibri" pitchFamily="34" charset="-122"/>
                <a:cs typeface="Calibri" pitchFamily="34" charset="-120"/>
              </a:rPr>
              <a:t>Today's focus: Challenge and change (tilt a flat hand, then turn it over)</a:t>
            </a:r>
            <a:endParaRPr lang="en-US" sz="17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200">
                <a:solidFill>
                  <a:schemeClr val="accent4"/>
                </a:solidFill>
              </a:defRPr>
            </a:lvl1pPr>
          </a:lstStyle>
          <a:p>
            <a:pPr algn="l"/>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t"/>
          <a:lstStyle/>
          <a:p>
            <a:pPr indent="0" marL="0">
              <a:buNone/>
            </a:pPr>
            <a:r>
              <a:rPr lang="en-US" sz="3000" b="1" dirty="0">
                <a:solidFill>
                  <a:schemeClr val="tx2"/>
                </a:solidFill>
                <a:latin typeface="Arial" pitchFamily="34" charset="0"/>
                <a:ea typeface="Arial" pitchFamily="34" charset="-122"/>
                <a:cs typeface="Arial" pitchFamily="34" charset="-120"/>
              </a:rPr>
              <a:t>The four corners</a:t>
            </a:r>
            <a:endParaRPr lang="en-US" sz="3000" dirty="0"/>
          </a:p>
        </p:txBody>
      </p:sp>
      <p:sp>
        <p:nvSpPr>
          <p:cNvPr id="4" name="Shape 1"/>
          <p:cNvSpPr/>
          <p:nvPr/>
        </p:nvSpPr>
        <p:spPr>
          <a:xfrm>
            <a:off x="457200" y="1325880"/>
            <a:ext cx="1954530" cy="2103120"/>
          </a:xfrm>
          <a:prstGeom prst="roundRect">
            <a:avLst>
              <a:gd name="adj" fmla="val 5614"/>
            </a:avLst>
          </a:prstGeom>
          <a:solidFill>
            <a:schemeClr val="bg2"/>
          </a:solidFill>
          <a:ln/>
        </p:spPr>
      </p:sp>
      <p:sp>
        <p:nvSpPr>
          <p:cNvPr id="5" name="Shape 2"/>
          <p:cNvSpPr/>
          <p:nvPr/>
        </p:nvSpPr>
        <p:spPr>
          <a:xfrm>
            <a:off x="1114425" y="1435608"/>
            <a:ext cx="640080" cy="640080"/>
          </a:xfrm>
          <a:prstGeom prst="ellipse">
            <a:avLst/>
          </a:prstGeom>
          <a:solidFill>
            <a:schemeClr val="bg1"/>
          </a:solidFill>
          <a:ln/>
        </p:spPr>
      </p:sp>
      <p:pic>
        <p:nvPicPr>
          <p:cNvPr id="6" name="Image 0" descr="/home/claude/kit/icon_robot.png">    </p:cNvPr>
          <p:cNvPicPr>
            <a:picLocks noChangeAspect="1"/>
          </p:cNvPicPr>
          <p:nvPr/>
        </p:nvPicPr>
        <p:blipFill>
          <a:blip r:embed="rId1"/>
          <a:stretch>
            <a:fillRect/>
          </a:stretch>
        </p:blipFill>
        <p:spPr>
          <a:xfrm>
            <a:off x="1242441" y="1563624"/>
            <a:ext cx="384048" cy="384048"/>
          </a:xfrm>
          <a:prstGeom prst="rect">
            <a:avLst/>
          </a:prstGeom>
        </p:spPr>
      </p:pic>
      <p:sp>
        <p:nvSpPr>
          <p:cNvPr id="7" name="Text 3"/>
          <p:cNvSpPr txBox="1"/>
          <p:nvPr/>
        </p:nvSpPr>
        <p:spPr>
          <a:xfrm>
            <a:off x="512064" y="2130552"/>
            <a:ext cx="1844802" cy="502920"/>
          </a:xfrm>
          <a:prstGeom prst="rect">
            <a:avLst/>
          </a:prstGeom>
          <a:noFill/>
          <a:ln/>
        </p:spPr>
        <p:txBody>
          <a:bodyPr wrap="square" lIns="635" tIns="635" rIns="635" bIns="635" rtlCol="0" anchor="ctr"/>
          <a:lstStyle/>
          <a:p>
            <a:pPr algn="ctr" indent="0" marL="0">
              <a:buNone/>
            </a:pPr>
            <a:r>
              <a:rPr lang="en-US" sz="1600" b="1" dirty="0">
                <a:solidFill>
                  <a:schemeClr val="tx2"/>
                </a:solidFill>
                <a:latin typeface="Arial" pitchFamily="34" charset="0"/>
                <a:ea typeface="Arial" pitchFamily="34" charset="-122"/>
                <a:cs typeface="Arial" pitchFamily="34" charset="-120"/>
              </a:rPr>
              <a:t>AI ONLY</a:t>
            </a:r>
            <a:endParaRPr lang="en-US" sz="1600" dirty="0"/>
          </a:p>
        </p:txBody>
      </p:sp>
      <p:sp>
        <p:nvSpPr>
          <p:cNvPr id="8" name="Text 4"/>
          <p:cNvSpPr txBox="1"/>
          <p:nvPr/>
        </p:nvSpPr>
        <p:spPr>
          <a:xfrm>
            <a:off x="530352" y="2651760"/>
            <a:ext cx="1808226" cy="731520"/>
          </a:xfrm>
          <a:prstGeom prst="rect">
            <a:avLst/>
          </a:prstGeom>
          <a:noFill/>
          <a:ln/>
        </p:spPr>
        <p:txBody>
          <a:bodyPr wrap="square" lIns="635" tIns="635" rIns="635" bIns="635" rtlCol="0" anchor="t"/>
          <a:lstStyle/>
          <a:p>
            <a:pPr algn="ctr" indent="0" marL="0">
              <a:buNone/>
            </a:pPr>
            <a:r>
              <a:rPr lang="en-US" sz="1400" dirty="0">
                <a:solidFill>
                  <a:schemeClr val="tx1"/>
                </a:solidFill>
                <a:latin typeface="Calibri" pitchFamily="34" charset="0"/>
                <a:ea typeface="Calibri" pitchFamily="34" charset="-122"/>
                <a:cs typeface="Calibri" pitchFamily="34" charset="-120"/>
              </a:rPr>
              <a:t>AI can do this by itself (people still check now and then)</a:t>
            </a:r>
            <a:endParaRPr lang="en-US" sz="1400" dirty="0"/>
          </a:p>
        </p:txBody>
      </p:sp>
      <p:sp>
        <p:nvSpPr>
          <p:cNvPr id="9" name="Shape 5"/>
          <p:cNvSpPr/>
          <p:nvPr/>
        </p:nvSpPr>
        <p:spPr>
          <a:xfrm>
            <a:off x="2548890" y="1325880"/>
            <a:ext cx="1954530" cy="2103120"/>
          </a:xfrm>
          <a:prstGeom prst="roundRect">
            <a:avLst>
              <a:gd name="adj" fmla="val 5614"/>
            </a:avLst>
          </a:prstGeom>
          <a:solidFill>
            <a:srgbClr val="EEE9F7"/>
          </a:solidFill>
          <a:ln/>
        </p:spPr>
      </p:sp>
      <p:sp>
        <p:nvSpPr>
          <p:cNvPr id="10" name="Shape 6"/>
          <p:cNvSpPr/>
          <p:nvPr/>
        </p:nvSpPr>
        <p:spPr>
          <a:xfrm>
            <a:off x="3206115" y="1435608"/>
            <a:ext cx="640080" cy="640080"/>
          </a:xfrm>
          <a:prstGeom prst="ellipse">
            <a:avLst/>
          </a:prstGeom>
          <a:solidFill>
            <a:schemeClr val="bg1"/>
          </a:solidFill>
          <a:ln/>
        </p:spPr>
      </p:sp>
      <p:pic>
        <p:nvPicPr>
          <p:cNvPr id="11" name="Image 1" descr="/home/claude/kit/icon_hands.png">    </p:cNvPr>
          <p:cNvPicPr>
            <a:picLocks noChangeAspect="1"/>
          </p:cNvPicPr>
          <p:nvPr/>
        </p:nvPicPr>
        <p:blipFill>
          <a:blip r:embed="rId2"/>
          <a:stretch>
            <a:fillRect/>
          </a:stretch>
        </p:blipFill>
        <p:spPr>
          <a:xfrm>
            <a:off x="3334131" y="1563624"/>
            <a:ext cx="384048" cy="384048"/>
          </a:xfrm>
          <a:prstGeom prst="rect">
            <a:avLst/>
          </a:prstGeom>
        </p:spPr>
      </p:pic>
      <p:sp>
        <p:nvSpPr>
          <p:cNvPr id="12" name="Text 7"/>
          <p:cNvSpPr txBox="1"/>
          <p:nvPr/>
        </p:nvSpPr>
        <p:spPr>
          <a:xfrm>
            <a:off x="2603754" y="2130552"/>
            <a:ext cx="1844802" cy="502920"/>
          </a:xfrm>
          <a:prstGeom prst="rect">
            <a:avLst/>
          </a:prstGeom>
          <a:noFill/>
          <a:ln/>
        </p:spPr>
        <p:txBody>
          <a:bodyPr wrap="square" lIns="635" tIns="635" rIns="635" bIns="635" rtlCol="0" anchor="ctr"/>
          <a:lstStyle/>
          <a:p>
            <a:pPr algn="ctr" indent="0" marL="0">
              <a:buNone/>
            </a:pPr>
            <a:r>
              <a:rPr lang="en-US" sz="1600" b="1" dirty="0">
                <a:solidFill>
                  <a:schemeClr val="tx2"/>
                </a:solidFill>
                <a:latin typeface="Arial" pitchFamily="34" charset="0"/>
                <a:ea typeface="Arial" pitchFamily="34" charset="-122"/>
                <a:cs typeface="Arial" pitchFamily="34" charset="-120"/>
              </a:rPr>
              <a:t>AI-SUPPORTED</a:t>
            </a:r>
            <a:endParaRPr lang="en-US" sz="1600" dirty="0"/>
          </a:p>
        </p:txBody>
      </p:sp>
      <p:sp>
        <p:nvSpPr>
          <p:cNvPr id="13" name="Text 8"/>
          <p:cNvSpPr txBox="1"/>
          <p:nvPr/>
        </p:nvSpPr>
        <p:spPr>
          <a:xfrm>
            <a:off x="2622042" y="2651760"/>
            <a:ext cx="1808226" cy="731520"/>
          </a:xfrm>
          <a:prstGeom prst="rect">
            <a:avLst/>
          </a:prstGeom>
          <a:noFill/>
          <a:ln/>
        </p:spPr>
        <p:txBody>
          <a:bodyPr wrap="square" lIns="635" tIns="635" rIns="635" bIns="635" rtlCol="0" anchor="t"/>
          <a:lstStyle/>
          <a:p>
            <a:pPr algn="ctr" indent="0" marL="0">
              <a:buNone/>
            </a:pPr>
            <a:r>
              <a:rPr lang="en-US" sz="1400" dirty="0">
                <a:solidFill>
                  <a:schemeClr val="tx1"/>
                </a:solidFill>
                <a:latin typeface="Calibri" pitchFamily="34" charset="0"/>
                <a:ea typeface="Calibri" pitchFamily="34" charset="-122"/>
                <a:cs typeface="Calibri" pitchFamily="34" charset="-120"/>
              </a:rPr>
              <a:t>AI helps, but a person decides and checks</a:t>
            </a:r>
            <a:endParaRPr lang="en-US" sz="1400" dirty="0"/>
          </a:p>
        </p:txBody>
      </p:sp>
      <p:sp>
        <p:nvSpPr>
          <p:cNvPr id="14" name="Shape 9"/>
          <p:cNvSpPr/>
          <p:nvPr/>
        </p:nvSpPr>
        <p:spPr>
          <a:xfrm>
            <a:off x="4640580" y="1325880"/>
            <a:ext cx="1954530" cy="2103120"/>
          </a:xfrm>
          <a:prstGeom prst="roundRect">
            <a:avLst>
              <a:gd name="adj" fmla="val 5614"/>
            </a:avLst>
          </a:prstGeom>
          <a:solidFill>
            <a:srgbClr val="FCE4F2"/>
          </a:solidFill>
          <a:ln/>
        </p:spPr>
      </p:sp>
      <p:sp>
        <p:nvSpPr>
          <p:cNvPr id="15" name="Shape 10"/>
          <p:cNvSpPr/>
          <p:nvPr/>
        </p:nvSpPr>
        <p:spPr>
          <a:xfrm>
            <a:off x="5297805" y="1435608"/>
            <a:ext cx="640080" cy="640080"/>
          </a:xfrm>
          <a:prstGeom prst="ellipse">
            <a:avLst/>
          </a:prstGeom>
          <a:solidFill>
            <a:schemeClr val="bg1"/>
          </a:solidFill>
          <a:ln/>
        </p:spPr>
      </p:sp>
      <p:pic>
        <p:nvPicPr>
          <p:cNvPr id="16" name="Image 2" descr="/home/claude/kit/icon_childr.png">    </p:cNvPr>
          <p:cNvPicPr>
            <a:picLocks noChangeAspect="1"/>
          </p:cNvPicPr>
          <p:nvPr/>
        </p:nvPicPr>
        <p:blipFill>
          <a:blip r:embed="rId3"/>
          <a:stretch>
            <a:fillRect/>
          </a:stretch>
        </p:blipFill>
        <p:spPr>
          <a:xfrm>
            <a:off x="5425821" y="1563624"/>
            <a:ext cx="384048" cy="384048"/>
          </a:xfrm>
          <a:prstGeom prst="rect">
            <a:avLst/>
          </a:prstGeom>
        </p:spPr>
      </p:pic>
      <p:sp>
        <p:nvSpPr>
          <p:cNvPr id="17" name="Text 11"/>
          <p:cNvSpPr txBox="1"/>
          <p:nvPr/>
        </p:nvSpPr>
        <p:spPr>
          <a:xfrm>
            <a:off x="4695444" y="2130552"/>
            <a:ext cx="1844802" cy="502920"/>
          </a:xfrm>
          <a:prstGeom prst="rect">
            <a:avLst/>
          </a:prstGeom>
          <a:noFill/>
          <a:ln/>
        </p:spPr>
        <p:txBody>
          <a:bodyPr wrap="square" lIns="635" tIns="635" rIns="635" bIns="635" rtlCol="0" anchor="ctr"/>
          <a:lstStyle/>
          <a:p>
            <a:pPr algn="ctr" indent="0" marL="0">
              <a:buNone/>
            </a:pPr>
            <a:r>
              <a:rPr lang="en-US" sz="1600" b="1" dirty="0">
                <a:solidFill>
                  <a:schemeClr val="tx2"/>
                </a:solidFill>
                <a:latin typeface="Arial" pitchFamily="34" charset="0"/>
                <a:ea typeface="Arial" pitchFamily="34" charset="-122"/>
                <a:cs typeface="Arial" pitchFamily="34" charset="-120"/>
              </a:rPr>
              <a:t>HUMAN ONLY</a:t>
            </a:r>
            <a:endParaRPr lang="en-US" sz="1600" dirty="0"/>
          </a:p>
        </p:txBody>
      </p:sp>
      <p:sp>
        <p:nvSpPr>
          <p:cNvPr id="18" name="Text 12"/>
          <p:cNvSpPr txBox="1"/>
          <p:nvPr/>
        </p:nvSpPr>
        <p:spPr>
          <a:xfrm>
            <a:off x="4713732" y="2651760"/>
            <a:ext cx="1808226" cy="731520"/>
          </a:xfrm>
          <a:prstGeom prst="rect">
            <a:avLst/>
          </a:prstGeom>
          <a:noFill/>
          <a:ln/>
        </p:spPr>
        <p:txBody>
          <a:bodyPr wrap="square" lIns="635" tIns="635" rIns="635" bIns="635" rtlCol="0" anchor="t"/>
          <a:lstStyle/>
          <a:p>
            <a:pPr algn="ctr" indent="0" marL="0">
              <a:buNone/>
            </a:pPr>
            <a:r>
              <a:rPr lang="en-US" sz="1400" dirty="0">
                <a:solidFill>
                  <a:schemeClr val="tx1"/>
                </a:solidFill>
                <a:latin typeface="Calibri" pitchFamily="34" charset="0"/>
                <a:ea typeface="Calibri" pitchFamily="34" charset="-122"/>
                <a:cs typeface="Calibri" pitchFamily="34" charset="-120"/>
              </a:rPr>
              <a:t>A person should do this: no AI</a:t>
            </a:r>
            <a:endParaRPr lang="en-US" sz="1400" dirty="0"/>
          </a:p>
        </p:txBody>
      </p:sp>
      <p:sp>
        <p:nvSpPr>
          <p:cNvPr id="19" name="Shape 13"/>
          <p:cNvSpPr/>
          <p:nvPr/>
        </p:nvSpPr>
        <p:spPr>
          <a:xfrm>
            <a:off x="6732270" y="1325880"/>
            <a:ext cx="1954530" cy="2103120"/>
          </a:xfrm>
          <a:prstGeom prst="roundRect">
            <a:avLst>
              <a:gd name="adj" fmla="val 5614"/>
            </a:avLst>
          </a:prstGeom>
          <a:solidFill>
            <a:srgbClr val="F7F7F9"/>
          </a:solidFill>
          <a:ln/>
        </p:spPr>
      </p:sp>
      <p:sp>
        <p:nvSpPr>
          <p:cNvPr id="20" name="Shape 14"/>
          <p:cNvSpPr/>
          <p:nvPr/>
        </p:nvSpPr>
        <p:spPr>
          <a:xfrm>
            <a:off x="7389495" y="1435608"/>
            <a:ext cx="640080" cy="640080"/>
          </a:xfrm>
          <a:prstGeom prst="ellipse">
            <a:avLst/>
          </a:prstGeom>
          <a:solidFill>
            <a:schemeClr val="bg1"/>
          </a:solidFill>
          <a:ln/>
        </p:spPr>
      </p:sp>
      <p:pic>
        <p:nvPicPr>
          <p:cNvPr id="21" name="Image 3" descr="/home/claude/kit/icon_question.png">    </p:cNvPr>
          <p:cNvPicPr>
            <a:picLocks noChangeAspect="1"/>
          </p:cNvPicPr>
          <p:nvPr/>
        </p:nvPicPr>
        <p:blipFill>
          <a:blip r:embed="rId4"/>
          <a:stretch>
            <a:fillRect/>
          </a:stretch>
        </p:blipFill>
        <p:spPr>
          <a:xfrm>
            <a:off x="7517511" y="1563624"/>
            <a:ext cx="384048" cy="384048"/>
          </a:xfrm>
          <a:prstGeom prst="rect">
            <a:avLst/>
          </a:prstGeom>
        </p:spPr>
      </p:pic>
      <p:sp>
        <p:nvSpPr>
          <p:cNvPr id="22" name="Text 15"/>
          <p:cNvSpPr txBox="1"/>
          <p:nvPr/>
        </p:nvSpPr>
        <p:spPr>
          <a:xfrm>
            <a:off x="6787134" y="2130552"/>
            <a:ext cx="1844802" cy="502920"/>
          </a:xfrm>
          <a:prstGeom prst="rect">
            <a:avLst/>
          </a:prstGeom>
          <a:noFill/>
          <a:ln/>
        </p:spPr>
        <p:txBody>
          <a:bodyPr wrap="square" lIns="635" tIns="635" rIns="635" bIns="635" rtlCol="0" anchor="ctr"/>
          <a:lstStyle/>
          <a:p>
            <a:pPr algn="ctr" indent="0" marL="0">
              <a:buNone/>
            </a:pPr>
            <a:r>
              <a:rPr lang="en-US" sz="1600" b="1" dirty="0">
                <a:solidFill>
                  <a:schemeClr val="tx2"/>
                </a:solidFill>
                <a:latin typeface="Arial" pitchFamily="34" charset="0"/>
                <a:ea typeface="Arial" pitchFamily="34" charset="-122"/>
                <a:cs typeface="Arial" pitchFamily="34" charset="-120"/>
              </a:rPr>
              <a:t>NOT SURE</a:t>
            </a:r>
            <a:endParaRPr lang="en-US" sz="1600" dirty="0"/>
          </a:p>
        </p:txBody>
      </p:sp>
      <p:sp>
        <p:nvSpPr>
          <p:cNvPr id="23" name="Text 16"/>
          <p:cNvSpPr txBox="1"/>
          <p:nvPr/>
        </p:nvSpPr>
        <p:spPr>
          <a:xfrm>
            <a:off x="6805422" y="2651760"/>
            <a:ext cx="1808226" cy="731520"/>
          </a:xfrm>
          <a:prstGeom prst="rect">
            <a:avLst/>
          </a:prstGeom>
          <a:noFill/>
          <a:ln/>
        </p:spPr>
        <p:txBody>
          <a:bodyPr wrap="square" lIns="635" tIns="635" rIns="635" bIns="635" rtlCol="0" anchor="t"/>
          <a:lstStyle/>
          <a:p>
            <a:pPr algn="ctr" indent="0" marL="0">
              <a:buNone/>
            </a:pPr>
            <a:r>
              <a:rPr lang="en-US" sz="1400" dirty="0">
                <a:solidFill>
                  <a:schemeClr val="tx1"/>
                </a:solidFill>
                <a:latin typeface="Calibri" pitchFamily="34" charset="0"/>
                <a:ea typeface="Calibri" pitchFamily="34" charset="-122"/>
                <a:cs typeface="Calibri" pitchFamily="34" charset="-120"/>
              </a:rPr>
              <a:t>I need more information, or it depends</a:t>
            </a:r>
            <a:endParaRPr lang="en-US" sz="1400" dirty="0"/>
          </a:p>
        </p:txBody>
      </p:sp>
      <p:sp>
        <p:nvSpPr>
          <p:cNvPr id="24" name="Shape 17"/>
          <p:cNvSpPr/>
          <p:nvPr/>
        </p:nvSpPr>
        <p:spPr>
          <a:xfrm>
            <a:off x="457200" y="3611880"/>
            <a:ext cx="8229600" cy="685800"/>
          </a:xfrm>
          <a:prstGeom prst="roundRect">
            <a:avLst>
              <a:gd name="adj" fmla="val 16000"/>
            </a:avLst>
          </a:prstGeom>
          <a:solidFill>
            <a:schemeClr val="tx2"/>
          </a:solidFill>
          <a:ln/>
        </p:spPr>
      </p:sp>
      <p:sp>
        <p:nvSpPr>
          <p:cNvPr id="25" name="Shape 18"/>
          <p:cNvSpPr/>
          <p:nvPr/>
        </p:nvSpPr>
        <p:spPr>
          <a:xfrm>
            <a:off x="566928" y="3703320"/>
            <a:ext cx="502920" cy="502920"/>
          </a:xfrm>
          <a:prstGeom prst="ellipse">
            <a:avLst/>
          </a:prstGeom>
          <a:solidFill>
            <a:schemeClr val="bg1"/>
          </a:solidFill>
          <a:ln/>
        </p:spPr>
      </p:sp>
      <p:pic>
        <p:nvPicPr>
          <p:cNvPr id="26" name="Image 4" descr="/home/claude/kit/icon_question.png">    </p:cNvPr>
          <p:cNvPicPr>
            <a:picLocks noChangeAspect="1"/>
          </p:cNvPicPr>
          <p:nvPr/>
        </p:nvPicPr>
        <p:blipFill>
          <a:blip r:embed="rId5"/>
          <a:stretch>
            <a:fillRect/>
          </a:stretch>
        </p:blipFill>
        <p:spPr>
          <a:xfrm>
            <a:off x="667512" y="3803904"/>
            <a:ext cx="301752" cy="301752"/>
          </a:xfrm>
          <a:prstGeom prst="rect">
            <a:avLst/>
          </a:prstGeom>
        </p:spPr>
      </p:pic>
      <p:sp>
        <p:nvSpPr>
          <p:cNvPr id="27" name="Text 19"/>
          <p:cNvSpPr txBox="1"/>
          <p:nvPr/>
        </p:nvSpPr>
        <p:spPr>
          <a:xfrm>
            <a:off x="1188720" y="3611880"/>
            <a:ext cx="7360920" cy="685800"/>
          </a:xfrm>
          <a:prstGeom prst="rect">
            <a:avLst/>
          </a:prstGeom>
          <a:noFill/>
          <a:ln/>
        </p:spPr>
        <p:txBody>
          <a:bodyPr wrap="square" lIns="635" tIns="635" rIns="635" bIns="635" rtlCol="0" anchor="ctr"/>
          <a:lstStyle/>
          <a:p>
            <a:pPr indent="0" marL="0">
              <a:buNone/>
            </a:pPr>
            <a:r>
              <a:rPr lang="en-US" sz="1700" dirty="0">
                <a:solidFill>
                  <a:schemeClr val="bg1"/>
                </a:solidFill>
                <a:latin typeface="Calibri" pitchFamily="34" charset="0"/>
                <a:ea typeface="Calibri" pitchFamily="34" charset="-122"/>
                <a:cs typeface="Calibri" pitchFamily="34" charset="-120"/>
              </a:rPr>
              <a:t>In the Not sure corner? Ask each corner a question.</a:t>
            </a:r>
            <a:endParaRPr lang="en-US" sz="17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200">
                <a:solidFill>
                  <a:schemeClr val="accent4"/>
                </a:solidFill>
              </a:defRPr>
            </a:lvl1pPr>
          </a:lstStyle>
          <a:p>
            <a:pPr algn="l"/>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t"/>
          <a:lstStyle/>
          <a:p>
            <a:pPr indent="0" marL="0">
              <a:buNone/>
            </a:pPr>
            <a:r>
              <a:rPr lang="en-US" sz="3000" b="1" dirty="0">
                <a:solidFill>
                  <a:schemeClr val="tx2"/>
                </a:solidFill>
                <a:latin typeface="Arial" pitchFamily="34" charset="0"/>
                <a:ea typeface="Arial" pitchFamily="34" charset="-122"/>
                <a:cs typeface="Arial" pitchFamily="34" charset="-120"/>
              </a:rPr>
              <a:t>How do we decide?</a:t>
            </a:r>
            <a:endParaRPr lang="en-US" sz="3000" dirty="0"/>
          </a:p>
        </p:txBody>
      </p:sp>
      <p:sp>
        <p:nvSpPr>
          <p:cNvPr id="4" name="Shape 1"/>
          <p:cNvSpPr/>
          <p:nvPr/>
        </p:nvSpPr>
        <p:spPr>
          <a:xfrm>
            <a:off x="457200" y="1371600"/>
            <a:ext cx="4023360" cy="1097280"/>
          </a:xfrm>
          <a:prstGeom prst="roundRect">
            <a:avLst>
              <a:gd name="adj" fmla="val 10000"/>
            </a:avLst>
          </a:prstGeom>
          <a:solidFill>
            <a:schemeClr val="bg2"/>
          </a:solidFill>
          <a:ln/>
        </p:spPr>
      </p:sp>
      <p:sp>
        <p:nvSpPr>
          <p:cNvPr id="5" name="Shape 2"/>
          <p:cNvSpPr/>
          <p:nvPr/>
        </p:nvSpPr>
        <p:spPr>
          <a:xfrm>
            <a:off x="594360" y="1508760"/>
            <a:ext cx="548640" cy="548640"/>
          </a:xfrm>
          <a:prstGeom prst="ellipse">
            <a:avLst/>
          </a:prstGeom>
          <a:solidFill>
            <a:schemeClr val="bg1"/>
          </a:solidFill>
          <a:ln/>
        </p:spPr>
      </p:sp>
      <p:pic>
        <p:nvPicPr>
          <p:cNvPr id="6" name="Image 0" descr="/home/claude/kit/icon_heart.png">    </p:cNvPr>
          <p:cNvPicPr>
            <a:picLocks noChangeAspect="1"/>
          </p:cNvPicPr>
          <p:nvPr/>
        </p:nvPicPr>
        <p:blipFill>
          <a:blip r:embed="rId1"/>
          <a:stretch>
            <a:fillRect/>
          </a:stretch>
        </p:blipFill>
        <p:spPr>
          <a:xfrm>
            <a:off x="704088" y="1618488"/>
            <a:ext cx="329184" cy="329184"/>
          </a:xfrm>
          <a:prstGeom prst="rect">
            <a:avLst/>
          </a:prstGeom>
        </p:spPr>
      </p:pic>
      <p:sp>
        <p:nvSpPr>
          <p:cNvPr id="7" name="Text 3"/>
          <p:cNvSpPr txBox="1"/>
          <p:nvPr/>
        </p:nvSpPr>
        <p:spPr>
          <a:xfrm>
            <a:off x="1280160" y="1481328"/>
            <a:ext cx="3090672" cy="457200"/>
          </a:xfrm>
          <a:prstGeom prst="rect">
            <a:avLst/>
          </a:prstGeom>
          <a:noFill/>
          <a:ln/>
        </p:spPr>
        <p:txBody>
          <a:bodyPr wrap="square" lIns="635" tIns="635" rIns="635" bIns="635" rtlCol="0" anchor="ctr"/>
          <a:lstStyle/>
          <a:p>
            <a:pPr indent="0" marL="0">
              <a:buNone/>
            </a:pPr>
            <a:r>
              <a:rPr lang="en-US" sz="1700" b="1" dirty="0">
                <a:solidFill>
                  <a:schemeClr val="tx2"/>
                </a:solidFill>
                <a:latin typeface="Arial" pitchFamily="34" charset="0"/>
                <a:ea typeface="Arial" pitchFamily="34" charset="-122"/>
                <a:cs typeface="Arial" pitchFamily="34" charset="-120"/>
              </a:rPr>
              <a:t>Feelings and care?</a:t>
            </a:r>
            <a:endParaRPr lang="en-US" sz="1700" dirty="0"/>
          </a:p>
        </p:txBody>
      </p:sp>
      <p:sp>
        <p:nvSpPr>
          <p:cNvPr id="8" name="Text 4"/>
          <p:cNvSpPr txBox="1"/>
          <p:nvPr/>
        </p:nvSpPr>
        <p:spPr>
          <a:xfrm>
            <a:off x="1280160" y="1920240"/>
            <a:ext cx="3090672" cy="502920"/>
          </a:xfrm>
          <a:prstGeom prst="rect">
            <a:avLst/>
          </a:prstGeom>
          <a:noFill/>
          <a:ln/>
        </p:spPr>
        <p:txBody>
          <a:bodyPr wrap="square" lIns="635" tIns="635" rIns="635" bIns="635" rtlCol="0" anchor="t"/>
          <a:lstStyle/>
          <a:p>
            <a:pPr indent="0" marL="0">
              <a:buNone/>
            </a:pPr>
            <a:r>
              <a:rPr lang="en-US" sz="1400" dirty="0">
                <a:solidFill>
                  <a:schemeClr val="tx1"/>
                </a:solidFill>
                <a:latin typeface="Calibri" pitchFamily="34" charset="0"/>
                <a:ea typeface="Calibri" pitchFamily="34" charset="-122"/>
                <a:cs typeface="Calibri" pitchFamily="34" charset="-120"/>
              </a:rPr>
              <a:t>Does it need feelings, kindness or a personal touch?</a:t>
            </a:r>
            <a:endParaRPr lang="en-US" sz="1400" dirty="0"/>
          </a:p>
        </p:txBody>
      </p:sp>
      <p:sp>
        <p:nvSpPr>
          <p:cNvPr id="9" name="Shape 5"/>
          <p:cNvSpPr/>
          <p:nvPr/>
        </p:nvSpPr>
        <p:spPr>
          <a:xfrm>
            <a:off x="4663440" y="1371600"/>
            <a:ext cx="4023360" cy="1097280"/>
          </a:xfrm>
          <a:prstGeom prst="roundRect">
            <a:avLst>
              <a:gd name="adj" fmla="val 10000"/>
            </a:avLst>
          </a:prstGeom>
          <a:solidFill>
            <a:srgbClr val="EEE9F7"/>
          </a:solidFill>
          <a:ln/>
        </p:spPr>
      </p:sp>
      <p:sp>
        <p:nvSpPr>
          <p:cNvPr id="10" name="Shape 6"/>
          <p:cNvSpPr/>
          <p:nvPr/>
        </p:nvSpPr>
        <p:spPr>
          <a:xfrm>
            <a:off x="4800600" y="1508760"/>
            <a:ext cx="548640" cy="548640"/>
          </a:xfrm>
          <a:prstGeom prst="ellipse">
            <a:avLst/>
          </a:prstGeom>
          <a:solidFill>
            <a:schemeClr val="bg1"/>
          </a:solidFill>
          <a:ln/>
        </p:spPr>
      </p:sp>
      <p:pic>
        <p:nvPicPr>
          <p:cNvPr id="11" name="Image 1" descr="/home/claude/kit/icon_database.png">    </p:cNvPr>
          <p:cNvPicPr>
            <a:picLocks noChangeAspect="1"/>
          </p:cNvPicPr>
          <p:nvPr/>
        </p:nvPicPr>
        <p:blipFill>
          <a:blip r:embed="rId2"/>
          <a:stretch>
            <a:fillRect/>
          </a:stretch>
        </p:blipFill>
        <p:spPr>
          <a:xfrm>
            <a:off x="4910328" y="1618488"/>
            <a:ext cx="329184" cy="329184"/>
          </a:xfrm>
          <a:prstGeom prst="rect">
            <a:avLst/>
          </a:prstGeom>
        </p:spPr>
      </p:pic>
      <p:sp>
        <p:nvSpPr>
          <p:cNvPr id="12" name="Text 7"/>
          <p:cNvSpPr txBox="1"/>
          <p:nvPr/>
        </p:nvSpPr>
        <p:spPr>
          <a:xfrm>
            <a:off x="5486400" y="1481328"/>
            <a:ext cx="3090672" cy="457200"/>
          </a:xfrm>
          <a:prstGeom prst="rect">
            <a:avLst/>
          </a:prstGeom>
          <a:noFill/>
          <a:ln/>
        </p:spPr>
        <p:txBody>
          <a:bodyPr wrap="square" lIns="635" tIns="635" rIns="635" bIns="635" rtlCol="0" anchor="ctr"/>
          <a:lstStyle/>
          <a:p>
            <a:pPr indent="0" marL="0">
              <a:buNone/>
            </a:pPr>
            <a:r>
              <a:rPr lang="en-US" sz="1700" b="1" dirty="0">
                <a:solidFill>
                  <a:schemeClr val="tx2"/>
                </a:solidFill>
                <a:latin typeface="Arial" pitchFamily="34" charset="0"/>
                <a:ea typeface="Arial" pitchFamily="34" charset="-122"/>
                <a:cs typeface="Arial" pitchFamily="34" charset="-120"/>
              </a:rPr>
              <a:t>Patterns and lots of data?</a:t>
            </a:r>
            <a:endParaRPr lang="en-US" sz="1700" dirty="0"/>
          </a:p>
        </p:txBody>
      </p:sp>
      <p:sp>
        <p:nvSpPr>
          <p:cNvPr id="13" name="Text 8"/>
          <p:cNvSpPr txBox="1"/>
          <p:nvPr/>
        </p:nvSpPr>
        <p:spPr>
          <a:xfrm>
            <a:off x="5486400" y="1920240"/>
            <a:ext cx="3090672" cy="502920"/>
          </a:xfrm>
          <a:prstGeom prst="rect">
            <a:avLst/>
          </a:prstGeom>
          <a:noFill/>
          <a:ln/>
        </p:spPr>
        <p:txBody>
          <a:bodyPr wrap="square" lIns="635" tIns="635" rIns="635" bIns="635" rtlCol="0" anchor="t"/>
          <a:lstStyle/>
          <a:p>
            <a:pPr indent="0" marL="0">
              <a:buNone/>
            </a:pPr>
            <a:r>
              <a:rPr lang="en-US" sz="1400" dirty="0">
                <a:solidFill>
                  <a:schemeClr val="tx1"/>
                </a:solidFill>
                <a:latin typeface="Calibri" pitchFamily="34" charset="0"/>
                <a:ea typeface="Calibri" pitchFamily="34" charset="-122"/>
                <a:cs typeface="Calibri" pitchFamily="34" charset="-120"/>
              </a:rPr>
              <a:t>Is it big, fast or repetitive pattern-spotting?</a:t>
            </a:r>
            <a:endParaRPr lang="en-US" sz="1400" dirty="0"/>
          </a:p>
        </p:txBody>
      </p:sp>
      <p:sp>
        <p:nvSpPr>
          <p:cNvPr id="14" name="Shape 9"/>
          <p:cNvSpPr/>
          <p:nvPr/>
        </p:nvSpPr>
        <p:spPr>
          <a:xfrm>
            <a:off x="457200" y="2651760"/>
            <a:ext cx="4023360" cy="1097280"/>
          </a:xfrm>
          <a:prstGeom prst="roundRect">
            <a:avLst>
              <a:gd name="adj" fmla="val 10000"/>
            </a:avLst>
          </a:prstGeom>
          <a:solidFill>
            <a:srgbClr val="FCE4F2"/>
          </a:solidFill>
          <a:ln/>
        </p:spPr>
      </p:sp>
      <p:sp>
        <p:nvSpPr>
          <p:cNvPr id="15" name="Shape 10"/>
          <p:cNvSpPr/>
          <p:nvPr/>
        </p:nvSpPr>
        <p:spPr>
          <a:xfrm>
            <a:off x="594360" y="2788920"/>
            <a:ext cx="548640" cy="548640"/>
          </a:xfrm>
          <a:prstGeom prst="ellipse">
            <a:avLst/>
          </a:prstGeom>
          <a:solidFill>
            <a:schemeClr val="bg1"/>
          </a:solidFill>
          <a:ln/>
        </p:spPr>
      </p:sp>
      <p:pic>
        <p:nvPicPr>
          <p:cNvPr id="16" name="Image 2" descr="/home/claude/kit/icon_warn.png">    </p:cNvPr>
          <p:cNvPicPr>
            <a:picLocks noChangeAspect="1"/>
          </p:cNvPicPr>
          <p:nvPr/>
        </p:nvPicPr>
        <p:blipFill>
          <a:blip r:embed="rId3"/>
          <a:stretch>
            <a:fillRect/>
          </a:stretch>
        </p:blipFill>
        <p:spPr>
          <a:xfrm>
            <a:off x="704088" y="2898648"/>
            <a:ext cx="329184" cy="329184"/>
          </a:xfrm>
          <a:prstGeom prst="rect">
            <a:avLst/>
          </a:prstGeom>
        </p:spPr>
      </p:pic>
      <p:sp>
        <p:nvSpPr>
          <p:cNvPr id="17" name="Text 11"/>
          <p:cNvSpPr txBox="1"/>
          <p:nvPr/>
        </p:nvSpPr>
        <p:spPr>
          <a:xfrm>
            <a:off x="1280160" y="2761488"/>
            <a:ext cx="3090672" cy="457200"/>
          </a:xfrm>
          <a:prstGeom prst="rect">
            <a:avLst/>
          </a:prstGeom>
          <a:noFill/>
          <a:ln/>
        </p:spPr>
        <p:txBody>
          <a:bodyPr wrap="square" lIns="635" tIns="635" rIns="635" bIns="635" rtlCol="0" anchor="ctr"/>
          <a:lstStyle/>
          <a:p>
            <a:pPr indent="0" marL="0">
              <a:buNone/>
            </a:pPr>
            <a:r>
              <a:rPr lang="en-US" sz="1700" b="1" dirty="0">
                <a:solidFill>
                  <a:schemeClr val="tx2"/>
                </a:solidFill>
                <a:latin typeface="Arial" pitchFamily="34" charset="0"/>
                <a:ea typeface="Arial" pitchFamily="34" charset="-122"/>
                <a:cs typeface="Arial" pitchFamily="34" charset="-120"/>
              </a:rPr>
              <a:t>Does wrong matter?</a:t>
            </a:r>
            <a:endParaRPr lang="en-US" sz="1700" dirty="0"/>
          </a:p>
        </p:txBody>
      </p:sp>
      <p:sp>
        <p:nvSpPr>
          <p:cNvPr id="18" name="Text 12"/>
          <p:cNvSpPr txBox="1"/>
          <p:nvPr/>
        </p:nvSpPr>
        <p:spPr>
          <a:xfrm>
            <a:off x="1280160" y="3200400"/>
            <a:ext cx="3090672" cy="502920"/>
          </a:xfrm>
          <a:prstGeom prst="rect">
            <a:avLst/>
          </a:prstGeom>
          <a:noFill/>
          <a:ln/>
        </p:spPr>
        <p:txBody>
          <a:bodyPr wrap="square" lIns="635" tIns="635" rIns="635" bIns="635" rtlCol="0" anchor="t"/>
          <a:lstStyle/>
          <a:p>
            <a:pPr indent="0" marL="0">
              <a:buNone/>
            </a:pPr>
            <a:r>
              <a:rPr lang="en-US" sz="1400" dirty="0">
                <a:solidFill>
                  <a:schemeClr val="tx1"/>
                </a:solidFill>
                <a:latin typeface="Calibri" pitchFamily="34" charset="0"/>
                <a:ea typeface="Calibri" pitchFamily="34" charset="-122"/>
                <a:cs typeface="Calibri" pitchFamily="34" charset="-120"/>
              </a:rPr>
              <a:t>If AI gets it wrong, could someone be hurt or treated unfairly?</a:t>
            </a:r>
            <a:endParaRPr lang="en-US" sz="1400" dirty="0"/>
          </a:p>
        </p:txBody>
      </p:sp>
      <p:sp>
        <p:nvSpPr>
          <p:cNvPr id="19" name="Shape 13"/>
          <p:cNvSpPr/>
          <p:nvPr/>
        </p:nvSpPr>
        <p:spPr>
          <a:xfrm>
            <a:off x="4663440" y="2651760"/>
            <a:ext cx="4023360" cy="1097280"/>
          </a:xfrm>
          <a:prstGeom prst="roundRect">
            <a:avLst>
              <a:gd name="adj" fmla="val 10000"/>
            </a:avLst>
          </a:prstGeom>
          <a:solidFill>
            <a:srgbClr val="EEE9F7"/>
          </a:solidFill>
          <a:ln/>
        </p:spPr>
      </p:sp>
      <p:sp>
        <p:nvSpPr>
          <p:cNvPr id="20" name="Shape 14"/>
          <p:cNvSpPr/>
          <p:nvPr/>
        </p:nvSpPr>
        <p:spPr>
          <a:xfrm>
            <a:off x="4800600" y="2788920"/>
            <a:ext cx="548640" cy="548640"/>
          </a:xfrm>
          <a:prstGeom prst="ellipse">
            <a:avLst/>
          </a:prstGeom>
          <a:solidFill>
            <a:schemeClr val="bg1"/>
          </a:solidFill>
          <a:ln/>
        </p:spPr>
      </p:sp>
      <p:pic>
        <p:nvPicPr>
          <p:cNvPr id="21" name="Image 3" descr="/home/claude/kit/icon_book2.png">    </p:cNvPr>
          <p:cNvPicPr>
            <a:picLocks noChangeAspect="1"/>
          </p:cNvPicPr>
          <p:nvPr/>
        </p:nvPicPr>
        <p:blipFill>
          <a:blip r:embed="rId4"/>
          <a:stretch>
            <a:fillRect/>
          </a:stretch>
        </p:blipFill>
        <p:spPr>
          <a:xfrm>
            <a:off x="4910328" y="2898648"/>
            <a:ext cx="329184" cy="329184"/>
          </a:xfrm>
          <a:prstGeom prst="rect">
            <a:avLst/>
          </a:prstGeom>
        </p:spPr>
      </p:pic>
      <p:sp>
        <p:nvSpPr>
          <p:cNvPr id="22" name="Text 15"/>
          <p:cNvSpPr txBox="1"/>
          <p:nvPr/>
        </p:nvSpPr>
        <p:spPr>
          <a:xfrm>
            <a:off x="5486400" y="2761488"/>
            <a:ext cx="3090672" cy="457200"/>
          </a:xfrm>
          <a:prstGeom prst="rect">
            <a:avLst/>
          </a:prstGeom>
          <a:noFill/>
          <a:ln/>
        </p:spPr>
        <p:txBody>
          <a:bodyPr wrap="square" lIns="635" tIns="635" rIns="635" bIns="635" rtlCol="0" anchor="ctr"/>
          <a:lstStyle/>
          <a:p>
            <a:pPr indent="0" marL="0">
              <a:buNone/>
            </a:pPr>
            <a:r>
              <a:rPr lang="en-US" sz="1700" b="1" dirty="0">
                <a:solidFill>
                  <a:schemeClr val="tx2"/>
                </a:solidFill>
                <a:latin typeface="Arial" pitchFamily="34" charset="0"/>
                <a:ea typeface="Arial" pitchFamily="34" charset="-122"/>
                <a:cs typeface="Arial" pitchFamily="34" charset="-120"/>
              </a:rPr>
              <a:t>Is learning the point?</a:t>
            </a:r>
            <a:endParaRPr lang="en-US" sz="1700" dirty="0"/>
          </a:p>
        </p:txBody>
      </p:sp>
      <p:sp>
        <p:nvSpPr>
          <p:cNvPr id="23" name="Text 16"/>
          <p:cNvSpPr txBox="1"/>
          <p:nvPr/>
        </p:nvSpPr>
        <p:spPr>
          <a:xfrm>
            <a:off x="5486400" y="3200400"/>
            <a:ext cx="3090672" cy="502920"/>
          </a:xfrm>
          <a:prstGeom prst="rect">
            <a:avLst/>
          </a:prstGeom>
          <a:noFill/>
          <a:ln/>
        </p:spPr>
        <p:txBody>
          <a:bodyPr wrap="square" lIns="635" tIns="635" rIns="635" bIns="635" rtlCol="0" anchor="t"/>
          <a:lstStyle/>
          <a:p>
            <a:pPr indent="0" marL="0">
              <a:buNone/>
            </a:pPr>
            <a:r>
              <a:rPr lang="en-US" sz="1400" dirty="0">
                <a:solidFill>
                  <a:schemeClr val="tx1"/>
                </a:solidFill>
                <a:latin typeface="Calibri" pitchFamily="34" charset="0"/>
                <a:ea typeface="Calibri" pitchFamily="34" charset="-122"/>
                <a:cs typeface="Calibri" pitchFamily="34" charset="-120"/>
              </a:rPr>
              <a:t>Do I need to do it myself to learn or grow?</a:t>
            </a:r>
            <a:endParaRPr lang="en-US" sz="1400" dirty="0"/>
          </a:p>
        </p:txBody>
      </p:sp>
      <p:sp>
        <p:nvSpPr>
          <p:cNvPr id="24" name="Shape 17"/>
          <p:cNvSpPr/>
          <p:nvPr/>
        </p:nvSpPr>
        <p:spPr>
          <a:xfrm>
            <a:off x="457200" y="3794760"/>
            <a:ext cx="8229600" cy="685800"/>
          </a:xfrm>
          <a:prstGeom prst="roundRect">
            <a:avLst>
              <a:gd name="adj" fmla="val 16000"/>
            </a:avLst>
          </a:prstGeom>
          <a:solidFill>
            <a:schemeClr val="accent2"/>
          </a:solidFill>
          <a:ln/>
        </p:spPr>
      </p:sp>
      <p:sp>
        <p:nvSpPr>
          <p:cNvPr id="25" name="Shape 18"/>
          <p:cNvSpPr/>
          <p:nvPr/>
        </p:nvSpPr>
        <p:spPr>
          <a:xfrm>
            <a:off x="566928" y="3886200"/>
            <a:ext cx="502920" cy="502920"/>
          </a:xfrm>
          <a:prstGeom prst="ellipse">
            <a:avLst/>
          </a:prstGeom>
          <a:solidFill>
            <a:schemeClr val="bg1"/>
          </a:solidFill>
          <a:ln/>
        </p:spPr>
      </p:sp>
      <p:pic>
        <p:nvPicPr>
          <p:cNvPr id="26" name="Image 4" descr="/home/claude/kit/icon_lightbulb.png">    </p:cNvPr>
          <p:cNvPicPr>
            <a:picLocks noChangeAspect="1"/>
          </p:cNvPicPr>
          <p:nvPr/>
        </p:nvPicPr>
        <p:blipFill>
          <a:blip r:embed="rId5"/>
          <a:stretch>
            <a:fillRect/>
          </a:stretch>
        </p:blipFill>
        <p:spPr>
          <a:xfrm>
            <a:off x="667512" y="3986784"/>
            <a:ext cx="301752" cy="301752"/>
          </a:xfrm>
          <a:prstGeom prst="rect">
            <a:avLst/>
          </a:prstGeom>
        </p:spPr>
      </p:pic>
      <p:sp>
        <p:nvSpPr>
          <p:cNvPr id="27" name="Text 19"/>
          <p:cNvSpPr txBox="1"/>
          <p:nvPr/>
        </p:nvSpPr>
        <p:spPr>
          <a:xfrm>
            <a:off x="1188720" y="3794760"/>
            <a:ext cx="7360920" cy="685800"/>
          </a:xfrm>
          <a:prstGeom prst="rect">
            <a:avLst/>
          </a:prstGeom>
          <a:noFill/>
          <a:ln/>
        </p:spPr>
        <p:txBody>
          <a:bodyPr wrap="square" lIns="635" tIns="635" rIns="635" bIns="635" rtlCol="0" anchor="ctr"/>
          <a:lstStyle/>
          <a:p>
            <a:pPr indent="0" marL="0">
              <a:buNone/>
            </a:pPr>
            <a:r>
              <a:rPr lang="en-US" sz="1800" dirty="0">
                <a:solidFill>
                  <a:schemeClr val="bg1"/>
                </a:solidFill>
                <a:latin typeface="Calibri" pitchFamily="34" charset="0"/>
                <a:ea typeface="Calibri" pitchFamily="34" charset="-122"/>
                <a:cs typeface="Calibri" pitchFamily="34" charset="-120"/>
              </a:rPr>
              <a:t>Can and should are different!</a:t>
            </a:r>
            <a:endParaRPr lang="en-US" sz="18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200">
                <a:solidFill>
                  <a:schemeClr val="accent4"/>
                </a:solidFill>
              </a:defRPr>
            </a:lvl1pPr>
          </a:lstStyle>
          <a:p>
            <a:pPr algn="l"/>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t"/>
          <a:lstStyle/>
          <a:p>
            <a:pPr indent="0" marL="0">
              <a:buNone/>
            </a:pPr>
            <a:r>
              <a:rPr lang="en-US" sz="3000" b="1" dirty="0">
                <a:solidFill>
                  <a:schemeClr val="tx2"/>
                </a:solidFill>
                <a:latin typeface="Arial" pitchFamily="34" charset="0"/>
                <a:ea typeface="Arial" pitchFamily="34" charset="-122"/>
                <a:cs typeface="Arial" pitchFamily="34" charset="-120"/>
              </a:rPr>
              <a:t>Watch me: claim, evidence, reason</a:t>
            </a:r>
            <a:endParaRPr lang="en-US" sz="3000" dirty="0"/>
          </a:p>
        </p:txBody>
      </p:sp>
      <p:sp>
        <p:nvSpPr>
          <p:cNvPr id="4" name="Shape 1"/>
          <p:cNvSpPr/>
          <p:nvPr/>
        </p:nvSpPr>
        <p:spPr>
          <a:xfrm>
            <a:off x="457200" y="1371600"/>
            <a:ext cx="8229600" cy="731520"/>
          </a:xfrm>
          <a:prstGeom prst="roundRect">
            <a:avLst>
              <a:gd name="adj" fmla="val 15000"/>
            </a:avLst>
          </a:prstGeom>
          <a:solidFill>
            <a:srgbClr val="FCE4F2"/>
          </a:solidFill>
          <a:ln/>
        </p:spPr>
      </p:sp>
      <p:sp>
        <p:nvSpPr>
          <p:cNvPr id="5" name="Shape 2"/>
          <p:cNvSpPr/>
          <p:nvPr/>
        </p:nvSpPr>
        <p:spPr>
          <a:xfrm>
            <a:off x="594360" y="1508760"/>
            <a:ext cx="502920" cy="502920"/>
          </a:xfrm>
          <a:prstGeom prst="ellipse">
            <a:avLst/>
          </a:prstGeom>
          <a:solidFill>
            <a:schemeClr val="bg1"/>
          </a:solidFill>
          <a:ln/>
        </p:spPr>
      </p:sp>
      <p:pic>
        <p:nvPicPr>
          <p:cNvPr id="6" name="Image 0" descr="/home/claude/kit/icon_globe.png">    </p:cNvPr>
          <p:cNvPicPr>
            <a:picLocks noChangeAspect="1"/>
          </p:cNvPicPr>
          <p:nvPr/>
        </p:nvPicPr>
        <p:blipFill>
          <a:blip r:embed="rId1"/>
          <a:stretch>
            <a:fillRect/>
          </a:stretch>
        </p:blipFill>
        <p:spPr>
          <a:xfrm>
            <a:off x="694944" y="1609344"/>
            <a:ext cx="301752" cy="301752"/>
          </a:xfrm>
          <a:prstGeom prst="rect">
            <a:avLst/>
          </a:prstGeom>
        </p:spPr>
      </p:pic>
      <p:sp>
        <p:nvSpPr>
          <p:cNvPr id="7" name="Text 3"/>
          <p:cNvSpPr txBox="1"/>
          <p:nvPr/>
        </p:nvSpPr>
        <p:spPr>
          <a:xfrm>
            <a:off x="1234440" y="1481328"/>
            <a:ext cx="7342632" cy="457200"/>
          </a:xfrm>
          <a:prstGeom prst="rect">
            <a:avLst/>
          </a:prstGeom>
          <a:noFill/>
          <a:ln/>
        </p:spPr>
        <p:txBody>
          <a:bodyPr wrap="square" lIns="635" tIns="635" rIns="635" bIns="635" rtlCol="0" anchor="ctr"/>
          <a:lstStyle/>
          <a:p>
            <a:pPr indent="0" marL="0">
              <a:buNone/>
            </a:pPr>
            <a:r>
              <a:rPr lang="en-US" sz="1700" b="1" dirty="0">
                <a:solidFill>
                  <a:schemeClr val="tx2"/>
                </a:solidFill>
                <a:latin typeface="Arial" pitchFamily="34" charset="0"/>
                <a:ea typeface="Arial" pitchFamily="34" charset="-122"/>
                <a:cs typeface="Arial" pitchFamily="34" charset="-120"/>
              </a:rPr>
              <a:t>Card 1: Translating a menu on holiday</a:t>
            </a:r>
            <a:endParaRPr lang="en-US" sz="1700" dirty="0"/>
          </a:p>
        </p:txBody>
      </p:sp>
      <p:sp>
        <p:nvSpPr>
          <p:cNvPr id="8" name="Shape 4"/>
          <p:cNvSpPr/>
          <p:nvPr/>
        </p:nvSpPr>
        <p:spPr>
          <a:xfrm>
            <a:off x="457200" y="2286000"/>
            <a:ext cx="2560320" cy="1920240"/>
          </a:xfrm>
          <a:prstGeom prst="roundRect">
            <a:avLst>
              <a:gd name="adj" fmla="val 5714"/>
            </a:avLst>
          </a:prstGeom>
          <a:solidFill>
            <a:schemeClr val="bg2"/>
          </a:solidFill>
          <a:ln/>
        </p:spPr>
      </p:sp>
      <p:sp>
        <p:nvSpPr>
          <p:cNvPr id="9" name="Shape 5"/>
          <p:cNvSpPr/>
          <p:nvPr/>
        </p:nvSpPr>
        <p:spPr>
          <a:xfrm>
            <a:off x="1325880" y="2450592"/>
            <a:ext cx="822960" cy="822960"/>
          </a:xfrm>
          <a:prstGeom prst="ellipse">
            <a:avLst/>
          </a:prstGeom>
          <a:solidFill>
            <a:schemeClr val="bg1"/>
          </a:solidFill>
          <a:ln/>
        </p:spPr>
      </p:sp>
      <p:pic>
        <p:nvPicPr>
          <p:cNvPr id="10" name="Image 1" descr="/home/claude/kit/icon_pin.png">    </p:cNvPr>
          <p:cNvPicPr>
            <a:picLocks noChangeAspect="1"/>
          </p:cNvPicPr>
          <p:nvPr/>
        </p:nvPicPr>
        <p:blipFill>
          <a:blip r:embed="rId2"/>
          <a:stretch>
            <a:fillRect/>
          </a:stretch>
        </p:blipFill>
        <p:spPr>
          <a:xfrm>
            <a:off x="1506931" y="2631643"/>
            <a:ext cx="460858" cy="460858"/>
          </a:xfrm>
          <a:prstGeom prst="rect">
            <a:avLst/>
          </a:prstGeom>
        </p:spPr>
      </p:pic>
      <p:sp>
        <p:nvSpPr>
          <p:cNvPr id="11" name="Text 6"/>
          <p:cNvSpPr txBox="1"/>
          <p:nvPr/>
        </p:nvSpPr>
        <p:spPr>
          <a:xfrm>
            <a:off x="548640" y="3337560"/>
            <a:ext cx="2377440" cy="365760"/>
          </a:xfrm>
          <a:prstGeom prst="rect">
            <a:avLst/>
          </a:prstGeom>
          <a:noFill/>
          <a:ln/>
        </p:spPr>
        <p:txBody>
          <a:bodyPr wrap="square" lIns="635" tIns="635" rIns="635" bIns="635" rtlCol="0" anchor="t"/>
          <a:lstStyle/>
          <a:p>
            <a:pPr algn="ctr" indent="0" marL="0">
              <a:buNone/>
            </a:pPr>
            <a:r>
              <a:rPr lang="en-US" sz="1300" b="1" spc="100" kern="0" dirty="0">
                <a:solidFill>
                  <a:schemeClr val="accent4"/>
                </a:solidFill>
                <a:latin typeface="Calibri" pitchFamily="34" charset="0"/>
                <a:ea typeface="Calibri" pitchFamily="34" charset="-122"/>
                <a:cs typeface="Calibri" pitchFamily="34" charset="-120"/>
              </a:rPr>
              <a:t>1. CLAIM</a:t>
            </a:r>
            <a:endParaRPr lang="en-US" sz="1300" dirty="0"/>
          </a:p>
        </p:txBody>
      </p:sp>
      <p:sp>
        <p:nvSpPr>
          <p:cNvPr id="12" name="Text 7"/>
          <p:cNvSpPr txBox="1"/>
          <p:nvPr/>
        </p:nvSpPr>
        <p:spPr>
          <a:xfrm>
            <a:off x="566928" y="3657600"/>
            <a:ext cx="2340864" cy="502920"/>
          </a:xfrm>
          <a:prstGeom prst="rect">
            <a:avLst/>
          </a:prstGeom>
          <a:noFill/>
          <a:ln/>
        </p:spPr>
        <p:txBody>
          <a:bodyPr wrap="square" lIns="635" tIns="635" rIns="635" bIns="635" rtlCol="0" anchor="t"/>
          <a:lstStyle/>
          <a:p>
            <a:pPr algn="ctr" indent="0" marL="0">
              <a:buNone/>
            </a:pPr>
            <a:r>
              <a:rPr lang="en-US" sz="1400" b="1" dirty="0">
                <a:solidFill>
                  <a:schemeClr val="tx2"/>
                </a:solidFill>
                <a:latin typeface="Calibri" pitchFamily="34" charset="0"/>
                <a:ea typeface="Calibri" pitchFamily="34" charset="-122"/>
                <a:cs typeface="Calibri" pitchFamily="34" charset="-120"/>
              </a:rPr>
              <a:t>It's AI-supported</a:t>
            </a:r>
            <a:endParaRPr lang="en-US" sz="1400" dirty="0"/>
          </a:p>
        </p:txBody>
      </p:sp>
      <p:pic>
        <p:nvPicPr>
          <p:cNvPr id="13" name="Image 2" descr="/home/claude/kit/icon_arrow_a.png">    </p:cNvPr>
          <p:cNvPicPr>
            <a:picLocks noChangeAspect="1"/>
          </p:cNvPicPr>
          <p:nvPr/>
        </p:nvPicPr>
        <p:blipFill>
          <a:blip r:embed="rId3"/>
          <a:stretch>
            <a:fillRect/>
          </a:stretch>
        </p:blipFill>
        <p:spPr>
          <a:xfrm>
            <a:off x="3044952" y="3154680"/>
            <a:ext cx="219456" cy="219456"/>
          </a:xfrm>
          <a:prstGeom prst="rect">
            <a:avLst/>
          </a:prstGeom>
        </p:spPr>
      </p:pic>
      <p:sp>
        <p:nvSpPr>
          <p:cNvPr id="14" name="Shape 8"/>
          <p:cNvSpPr/>
          <p:nvPr/>
        </p:nvSpPr>
        <p:spPr>
          <a:xfrm>
            <a:off x="3291840" y="2286000"/>
            <a:ext cx="2560320" cy="1920240"/>
          </a:xfrm>
          <a:prstGeom prst="roundRect">
            <a:avLst>
              <a:gd name="adj" fmla="val 5714"/>
            </a:avLst>
          </a:prstGeom>
          <a:solidFill>
            <a:srgbClr val="EEE9F7"/>
          </a:solidFill>
          <a:ln/>
        </p:spPr>
      </p:sp>
      <p:sp>
        <p:nvSpPr>
          <p:cNvPr id="15" name="Shape 9"/>
          <p:cNvSpPr/>
          <p:nvPr/>
        </p:nvSpPr>
        <p:spPr>
          <a:xfrm>
            <a:off x="4160520" y="2450592"/>
            <a:ext cx="822960" cy="822960"/>
          </a:xfrm>
          <a:prstGeom prst="ellipse">
            <a:avLst/>
          </a:prstGeom>
          <a:solidFill>
            <a:schemeClr val="bg1"/>
          </a:solidFill>
          <a:ln/>
        </p:spPr>
      </p:sp>
      <p:pic>
        <p:nvPicPr>
          <p:cNvPr id="16" name="Image 3" descr="/home/claude/kit/icon_clipcheck.png">    </p:cNvPr>
          <p:cNvPicPr>
            <a:picLocks noChangeAspect="1"/>
          </p:cNvPicPr>
          <p:nvPr/>
        </p:nvPicPr>
        <p:blipFill>
          <a:blip r:embed="rId4"/>
          <a:stretch>
            <a:fillRect/>
          </a:stretch>
        </p:blipFill>
        <p:spPr>
          <a:xfrm>
            <a:off x="4341571" y="2631643"/>
            <a:ext cx="460858" cy="460858"/>
          </a:xfrm>
          <a:prstGeom prst="rect">
            <a:avLst/>
          </a:prstGeom>
        </p:spPr>
      </p:pic>
      <p:sp>
        <p:nvSpPr>
          <p:cNvPr id="17" name="Text 10"/>
          <p:cNvSpPr txBox="1"/>
          <p:nvPr/>
        </p:nvSpPr>
        <p:spPr>
          <a:xfrm>
            <a:off x="3383280" y="3337560"/>
            <a:ext cx="2377440" cy="365760"/>
          </a:xfrm>
          <a:prstGeom prst="rect">
            <a:avLst/>
          </a:prstGeom>
          <a:noFill/>
          <a:ln/>
        </p:spPr>
        <p:txBody>
          <a:bodyPr wrap="square" lIns="635" tIns="635" rIns="635" bIns="635" rtlCol="0" anchor="t"/>
          <a:lstStyle/>
          <a:p>
            <a:pPr algn="ctr" indent="0" marL="0">
              <a:buNone/>
            </a:pPr>
            <a:r>
              <a:rPr lang="en-US" sz="1300" b="1" spc="100" kern="0" dirty="0">
                <a:solidFill>
                  <a:schemeClr val="accent4"/>
                </a:solidFill>
                <a:latin typeface="Calibri" pitchFamily="34" charset="0"/>
                <a:ea typeface="Calibri" pitchFamily="34" charset="-122"/>
                <a:cs typeface="Calibri" pitchFamily="34" charset="-120"/>
              </a:rPr>
              <a:t>2. EVIDENCE</a:t>
            </a:r>
            <a:endParaRPr lang="en-US" sz="1300" dirty="0"/>
          </a:p>
        </p:txBody>
      </p:sp>
      <p:sp>
        <p:nvSpPr>
          <p:cNvPr id="18" name="Text 11"/>
          <p:cNvSpPr txBox="1"/>
          <p:nvPr/>
        </p:nvSpPr>
        <p:spPr>
          <a:xfrm>
            <a:off x="3401568" y="3657600"/>
            <a:ext cx="2340864" cy="502920"/>
          </a:xfrm>
          <a:prstGeom prst="rect">
            <a:avLst/>
          </a:prstGeom>
          <a:noFill/>
          <a:ln/>
        </p:spPr>
        <p:txBody>
          <a:bodyPr wrap="square" lIns="635" tIns="635" rIns="635" bIns="635" rtlCol="0" anchor="t"/>
          <a:lstStyle/>
          <a:p>
            <a:pPr algn="ctr" indent="0" marL="0">
              <a:buNone/>
            </a:pPr>
            <a:r>
              <a:rPr lang="en-US" sz="1400" b="1" dirty="0">
                <a:solidFill>
                  <a:schemeClr val="tx2"/>
                </a:solidFill>
                <a:latin typeface="Calibri" pitchFamily="34" charset="0"/>
                <a:ea typeface="Calibri" pitchFamily="34" charset="-122"/>
                <a:cs typeface="Calibri" pitchFamily="34" charset="-120"/>
              </a:rPr>
              <a:t>Translation apps are good at language patterns</a:t>
            </a:r>
            <a:endParaRPr lang="en-US" sz="1400" dirty="0"/>
          </a:p>
        </p:txBody>
      </p:sp>
      <p:pic>
        <p:nvPicPr>
          <p:cNvPr id="19" name="Image 4" descr="/home/claude/kit/icon_arrow_a.png">    </p:cNvPr>
          <p:cNvPicPr>
            <a:picLocks noChangeAspect="1"/>
          </p:cNvPicPr>
          <p:nvPr/>
        </p:nvPicPr>
        <p:blipFill>
          <a:blip r:embed="rId5"/>
          <a:stretch>
            <a:fillRect/>
          </a:stretch>
        </p:blipFill>
        <p:spPr>
          <a:xfrm>
            <a:off x="5879592" y="3154680"/>
            <a:ext cx="219456" cy="219456"/>
          </a:xfrm>
          <a:prstGeom prst="rect">
            <a:avLst/>
          </a:prstGeom>
        </p:spPr>
      </p:pic>
      <p:sp>
        <p:nvSpPr>
          <p:cNvPr id="20" name="Shape 12"/>
          <p:cNvSpPr/>
          <p:nvPr/>
        </p:nvSpPr>
        <p:spPr>
          <a:xfrm>
            <a:off x="6126480" y="2286000"/>
            <a:ext cx="2560320" cy="1920240"/>
          </a:xfrm>
          <a:prstGeom prst="roundRect">
            <a:avLst>
              <a:gd name="adj" fmla="val 5714"/>
            </a:avLst>
          </a:prstGeom>
          <a:solidFill>
            <a:srgbClr val="FCE4F2"/>
          </a:solidFill>
          <a:ln/>
        </p:spPr>
      </p:sp>
      <p:sp>
        <p:nvSpPr>
          <p:cNvPr id="21" name="Shape 13"/>
          <p:cNvSpPr/>
          <p:nvPr/>
        </p:nvSpPr>
        <p:spPr>
          <a:xfrm>
            <a:off x="6995160" y="2450592"/>
            <a:ext cx="822960" cy="822960"/>
          </a:xfrm>
          <a:prstGeom prst="ellipse">
            <a:avLst/>
          </a:prstGeom>
          <a:solidFill>
            <a:schemeClr val="bg1"/>
          </a:solidFill>
          <a:ln/>
        </p:spPr>
      </p:sp>
      <p:pic>
        <p:nvPicPr>
          <p:cNvPr id="22" name="Image 5" descr="/home/claude/kit/icon_warn.png">    </p:cNvPr>
          <p:cNvPicPr>
            <a:picLocks noChangeAspect="1"/>
          </p:cNvPicPr>
          <p:nvPr/>
        </p:nvPicPr>
        <p:blipFill>
          <a:blip r:embed="rId6"/>
          <a:stretch>
            <a:fillRect/>
          </a:stretch>
        </p:blipFill>
        <p:spPr>
          <a:xfrm>
            <a:off x="7176211" y="2631643"/>
            <a:ext cx="460858" cy="460858"/>
          </a:xfrm>
          <a:prstGeom prst="rect">
            <a:avLst/>
          </a:prstGeom>
        </p:spPr>
      </p:pic>
      <p:sp>
        <p:nvSpPr>
          <p:cNvPr id="23" name="Text 14"/>
          <p:cNvSpPr txBox="1"/>
          <p:nvPr/>
        </p:nvSpPr>
        <p:spPr>
          <a:xfrm>
            <a:off x="6217920" y="3337560"/>
            <a:ext cx="2377440" cy="365760"/>
          </a:xfrm>
          <a:prstGeom prst="rect">
            <a:avLst/>
          </a:prstGeom>
          <a:noFill/>
          <a:ln/>
        </p:spPr>
        <p:txBody>
          <a:bodyPr wrap="square" lIns="635" tIns="635" rIns="635" bIns="635" rtlCol="0" anchor="t"/>
          <a:lstStyle/>
          <a:p>
            <a:pPr algn="ctr" indent="0" marL="0">
              <a:buNone/>
            </a:pPr>
            <a:r>
              <a:rPr lang="en-US" sz="1300" b="1" spc="100" kern="0" dirty="0">
                <a:solidFill>
                  <a:schemeClr val="accent4"/>
                </a:solidFill>
                <a:latin typeface="Calibri" pitchFamily="34" charset="0"/>
                <a:ea typeface="Calibri" pitchFamily="34" charset="-122"/>
                <a:cs typeface="Calibri" pitchFamily="34" charset="-120"/>
              </a:rPr>
              <a:t>3. REASON</a:t>
            </a:r>
            <a:endParaRPr lang="en-US" sz="1300" dirty="0"/>
          </a:p>
        </p:txBody>
      </p:sp>
      <p:sp>
        <p:nvSpPr>
          <p:cNvPr id="24" name="Text 15"/>
          <p:cNvSpPr txBox="1"/>
          <p:nvPr/>
        </p:nvSpPr>
        <p:spPr>
          <a:xfrm>
            <a:off x="6236208" y="3657600"/>
            <a:ext cx="2340864" cy="502920"/>
          </a:xfrm>
          <a:prstGeom prst="rect">
            <a:avLst/>
          </a:prstGeom>
          <a:noFill/>
          <a:ln/>
        </p:spPr>
        <p:txBody>
          <a:bodyPr wrap="square" lIns="635" tIns="635" rIns="635" bIns="635" rtlCol="0" anchor="t"/>
          <a:lstStyle/>
          <a:p>
            <a:pPr algn="ctr" indent="0" marL="0">
              <a:buNone/>
            </a:pPr>
            <a:r>
              <a:rPr lang="en-US" sz="1400" b="1" dirty="0">
                <a:solidFill>
                  <a:schemeClr val="tx2"/>
                </a:solidFill>
                <a:latin typeface="Calibri" pitchFamily="34" charset="0"/>
                <a:ea typeface="Calibri" pitchFamily="34" charset="-122"/>
                <a:cs typeface="Calibri" pitchFamily="34" charset="-120"/>
              </a:rPr>
              <a:t>An allergy mistake could hurt, so a person checks</a:t>
            </a:r>
            <a:endParaRPr lang="en-US" sz="14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200">
                <a:solidFill>
                  <a:schemeClr val="accent4"/>
                </a:solidFill>
              </a:defRPr>
            </a:lvl1pPr>
          </a:lstStyle>
          <a:p>
            <a:pPr algn="l"/>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t"/>
          <a:lstStyle/>
          <a:p>
            <a:pPr indent="0" marL="0">
              <a:buNone/>
            </a:pPr>
            <a:r>
              <a:rPr lang="en-US" sz="3000" b="1" dirty="0">
                <a:solidFill>
                  <a:schemeClr val="tx2"/>
                </a:solidFill>
                <a:latin typeface="Arial" pitchFamily="34" charset="0"/>
                <a:ea typeface="Arial" pitchFamily="34" charset="-122"/>
                <a:cs typeface="Arial" pitchFamily="34" charset="-120"/>
              </a:rPr>
              <a:t>Round 1: move and justify</a:t>
            </a:r>
            <a:endParaRPr lang="en-US" sz="3000" dirty="0"/>
          </a:p>
        </p:txBody>
      </p:sp>
      <p:sp>
        <p:nvSpPr>
          <p:cNvPr id="4" name="Shape 1"/>
          <p:cNvSpPr/>
          <p:nvPr/>
        </p:nvSpPr>
        <p:spPr>
          <a:xfrm>
            <a:off x="457200" y="1371600"/>
            <a:ext cx="2621280" cy="1188720"/>
          </a:xfrm>
          <a:prstGeom prst="roundRect">
            <a:avLst>
              <a:gd name="adj" fmla="val 9231"/>
            </a:avLst>
          </a:prstGeom>
          <a:solidFill>
            <a:schemeClr val="bg2"/>
          </a:solidFill>
          <a:ln/>
        </p:spPr>
      </p:sp>
      <p:sp>
        <p:nvSpPr>
          <p:cNvPr id="5" name="Shape 2"/>
          <p:cNvSpPr/>
          <p:nvPr/>
        </p:nvSpPr>
        <p:spPr>
          <a:xfrm>
            <a:off x="594360" y="1508760"/>
            <a:ext cx="548640" cy="548640"/>
          </a:xfrm>
          <a:prstGeom prst="ellipse">
            <a:avLst/>
          </a:prstGeom>
          <a:solidFill>
            <a:schemeClr val="bg1"/>
          </a:solidFill>
          <a:ln/>
        </p:spPr>
      </p:sp>
      <p:pic>
        <p:nvPicPr>
          <p:cNvPr id="6" name="Image 0" descr="/home/claude/kit/icon_globe.png">    </p:cNvPr>
          <p:cNvPicPr>
            <a:picLocks noChangeAspect="1"/>
          </p:cNvPicPr>
          <p:nvPr/>
        </p:nvPicPr>
        <p:blipFill>
          <a:blip r:embed="rId1"/>
          <a:stretch>
            <a:fillRect/>
          </a:stretch>
        </p:blipFill>
        <p:spPr>
          <a:xfrm>
            <a:off x="704088" y="1618488"/>
            <a:ext cx="329184" cy="329184"/>
          </a:xfrm>
          <a:prstGeom prst="rect">
            <a:avLst/>
          </a:prstGeom>
        </p:spPr>
      </p:pic>
      <p:sp>
        <p:nvSpPr>
          <p:cNvPr id="7" name="Text 3"/>
          <p:cNvSpPr txBox="1"/>
          <p:nvPr/>
        </p:nvSpPr>
        <p:spPr>
          <a:xfrm>
            <a:off x="1280160" y="1481328"/>
            <a:ext cx="1688592" cy="457200"/>
          </a:xfrm>
          <a:prstGeom prst="rect">
            <a:avLst/>
          </a:prstGeom>
          <a:noFill/>
          <a:ln/>
        </p:spPr>
        <p:txBody>
          <a:bodyPr wrap="square" lIns="635" tIns="635" rIns="635" bIns="635" rtlCol="0" anchor="ctr"/>
          <a:lstStyle/>
          <a:p>
            <a:pPr indent="0" marL="0">
              <a:buNone/>
            </a:pPr>
            <a:r>
              <a:rPr lang="en-US" sz="1600" b="1" dirty="0">
                <a:solidFill>
                  <a:schemeClr val="tx2"/>
                </a:solidFill>
                <a:latin typeface="Arial" pitchFamily="34" charset="0"/>
                <a:ea typeface="Arial" pitchFamily="34" charset="-122"/>
                <a:cs typeface="Arial" pitchFamily="34" charset="-120"/>
              </a:rPr>
              <a:t>1. Translating a menu on holiday</a:t>
            </a:r>
            <a:endParaRPr lang="en-US" sz="1600" dirty="0"/>
          </a:p>
        </p:txBody>
      </p:sp>
      <p:sp>
        <p:nvSpPr>
          <p:cNvPr id="8" name="Shape 4"/>
          <p:cNvSpPr/>
          <p:nvPr/>
        </p:nvSpPr>
        <p:spPr>
          <a:xfrm>
            <a:off x="3261360" y="1371600"/>
            <a:ext cx="2621280" cy="1188720"/>
          </a:xfrm>
          <a:prstGeom prst="roundRect">
            <a:avLst>
              <a:gd name="adj" fmla="val 9231"/>
            </a:avLst>
          </a:prstGeom>
          <a:solidFill>
            <a:schemeClr val="bg2"/>
          </a:solidFill>
          <a:ln/>
        </p:spPr>
      </p:sp>
      <p:sp>
        <p:nvSpPr>
          <p:cNvPr id="9" name="Shape 5"/>
          <p:cNvSpPr/>
          <p:nvPr/>
        </p:nvSpPr>
        <p:spPr>
          <a:xfrm>
            <a:off x="3398520" y="1508760"/>
            <a:ext cx="548640" cy="548640"/>
          </a:xfrm>
          <a:prstGeom prst="ellipse">
            <a:avLst/>
          </a:prstGeom>
          <a:solidFill>
            <a:schemeClr val="bg1"/>
          </a:solidFill>
          <a:ln/>
        </p:spPr>
      </p:sp>
      <p:pic>
        <p:nvPicPr>
          <p:cNvPr id="10" name="Image 1" descr="/home/claude/kit/icon_letter.png">    </p:cNvPr>
          <p:cNvPicPr>
            <a:picLocks noChangeAspect="1"/>
          </p:cNvPicPr>
          <p:nvPr/>
        </p:nvPicPr>
        <p:blipFill>
          <a:blip r:embed="rId2"/>
          <a:stretch>
            <a:fillRect/>
          </a:stretch>
        </p:blipFill>
        <p:spPr>
          <a:xfrm>
            <a:off x="3508248" y="1618488"/>
            <a:ext cx="329184" cy="329184"/>
          </a:xfrm>
          <a:prstGeom prst="rect">
            <a:avLst/>
          </a:prstGeom>
        </p:spPr>
      </p:pic>
      <p:sp>
        <p:nvSpPr>
          <p:cNvPr id="11" name="Text 6"/>
          <p:cNvSpPr txBox="1"/>
          <p:nvPr/>
        </p:nvSpPr>
        <p:spPr>
          <a:xfrm>
            <a:off x="4084320" y="1481328"/>
            <a:ext cx="1688592" cy="457200"/>
          </a:xfrm>
          <a:prstGeom prst="rect">
            <a:avLst/>
          </a:prstGeom>
          <a:noFill/>
          <a:ln/>
        </p:spPr>
        <p:txBody>
          <a:bodyPr wrap="square" lIns="635" tIns="635" rIns="635" bIns="635" rtlCol="0" anchor="ctr"/>
          <a:lstStyle/>
          <a:p>
            <a:pPr indent="0" marL="0">
              <a:buNone/>
            </a:pPr>
            <a:r>
              <a:rPr lang="en-US" sz="1600" b="1" dirty="0">
                <a:solidFill>
                  <a:schemeClr val="tx2"/>
                </a:solidFill>
                <a:latin typeface="Arial" pitchFamily="34" charset="0"/>
                <a:ea typeface="Arial" pitchFamily="34" charset="-122"/>
                <a:cs typeface="Arial" pitchFamily="34" charset="-120"/>
              </a:rPr>
              <a:t>2. Writing a thank-you card to your teacher</a:t>
            </a:r>
            <a:endParaRPr lang="en-US" sz="1600" dirty="0"/>
          </a:p>
        </p:txBody>
      </p:sp>
      <p:sp>
        <p:nvSpPr>
          <p:cNvPr id="12" name="Shape 7"/>
          <p:cNvSpPr/>
          <p:nvPr/>
        </p:nvSpPr>
        <p:spPr>
          <a:xfrm>
            <a:off x="6065520" y="1371600"/>
            <a:ext cx="2621280" cy="1188720"/>
          </a:xfrm>
          <a:prstGeom prst="roundRect">
            <a:avLst>
              <a:gd name="adj" fmla="val 9231"/>
            </a:avLst>
          </a:prstGeom>
          <a:solidFill>
            <a:schemeClr val="bg2"/>
          </a:solidFill>
          <a:ln/>
        </p:spPr>
      </p:sp>
      <p:sp>
        <p:nvSpPr>
          <p:cNvPr id="13" name="Shape 8"/>
          <p:cNvSpPr/>
          <p:nvPr/>
        </p:nvSpPr>
        <p:spPr>
          <a:xfrm>
            <a:off x="6202680" y="1508760"/>
            <a:ext cx="548640" cy="548640"/>
          </a:xfrm>
          <a:prstGeom prst="ellipse">
            <a:avLst/>
          </a:prstGeom>
          <a:solidFill>
            <a:schemeClr val="bg1"/>
          </a:solidFill>
          <a:ln/>
        </p:spPr>
      </p:sp>
      <p:pic>
        <p:nvPicPr>
          <p:cNvPr id="14" name="Image 2" descr="/home/claude/kit/icon_mail.png">    </p:cNvPr>
          <p:cNvPicPr>
            <a:picLocks noChangeAspect="1"/>
          </p:cNvPicPr>
          <p:nvPr/>
        </p:nvPicPr>
        <p:blipFill>
          <a:blip r:embed="rId3"/>
          <a:stretch>
            <a:fillRect/>
          </a:stretch>
        </p:blipFill>
        <p:spPr>
          <a:xfrm>
            <a:off x="6312408" y="1618488"/>
            <a:ext cx="329184" cy="329184"/>
          </a:xfrm>
          <a:prstGeom prst="rect">
            <a:avLst/>
          </a:prstGeom>
        </p:spPr>
      </p:pic>
      <p:sp>
        <p:nvSpPr>
          <p:cNvPr id="15" name="Text 9"/>
          <p:cNvSpPr txBox="1"/>
          <p:nvPr/>
        </p:nvSpPr>
        <p:spPr>
          <a:xfrm>
            <a:off x="6888480" y="1481328"/>
            <a:ext cx="1688592" cy="457200"/>
          </a:xfrm>
          <a:prstGeom prst="rect">
            <a:avLst/>
          </a:prstGeom>
          <a:noFill/>
          <a:ln/>
        </p:spPr>
        <p:txBody>
          <a:bodyPr wrap="square" lIns="635" tIns="635" rIns="635" bIns="635" rtlCol="0" anchor="ctr"/>
          <a:lstStyle/>
          <a:p>
            <a:pPr indent="0" marL="0">
              <a:buNone/>
            </a:pPr>
            <a:r>
              <a:rPr lang="en-US" sz="1600" b="1" dirty="0">
                <a:solidFill>
                  <a:schemeClr val="tx2"/>
                </a:solidFill>
                <a:latin typeface="Arial" pitchFamily="34" charset="0"/>
                <a:ea typeface="Arial" pitchFamily="34" charset="-122"/>
                <a:cs typeface="Arial" pitchFamily="34" charset="-120"/>
              </a:rPr>
              <a:t>3. Spotting spam emails for a whole school</a:t>
            </a:r>
            <a:endParaRPr lang="en-US" sz="1600" dirty="0"/>
          </a:p>
        </p:txBody>
      </p:sp>
      <p:sp>
        <p:nvSpPr>
          <p:cNvPr id="16" name="Shape 10"/>
          <p:cNvSpPr/>
          <p:nvPr/>
        </p:nvSpPr>
        <p:spPr>
          <a:xfrm>
            <a:off x="457200" y="2834640"/>
            <a:ext cx="8229600" cy="685800"/>
          </a:xfrm>
          <a:prstGeom prst="roundRect">
            <a:avLst>
              <a:gd name="adj" fmla="val 16000"/>
            </a:avLst>
          </a:prstGeom>
          <a:solidFill>
            <a:schemeClr val="accent2"/>
          </a:solidFill>
          <a:ln/>
        </p:spPr>
      </p:sp>
      <p:sp>
        <p:nvSpPr>
          <p:cNvPr id="17" name="Shape 11"/>
          <p:cNvSpPr/>
          <p:nvPr/>
        </p:nvSpPr>
        <p:spPr>
          <a:xfrm>
            <a:off x="566928" y="2926080"/>
            <a:ext cx="502920" cy="502920"/>
          </a:xfrm>
          <a:prstGeom prst="ellipse">
            <a:avLst/>
          </a:prstGeom>
          <a:solidFill>
            <a:schemeClr val="bg1"/>
          </a:solidFill>
          <a:ln/>
        </p:spPr>
      </p:sp>
      <p:pic>
        <p:nvPicPr>
          <p:cNvPr id="18" name="Image 3" descr="/home/claude/kit/icon_pin.png">    </p:cNvPr>
          <p:cNvPicPr>
            <a:picLocks noChangeAspect="1"/>
          </p:cNvPicPr>
          <p:nvPr/>
        </p:nvPicPr>
        <p:blipFill>
          <a:blip r:embed="rId4"/>
          <a:stretch>
            <a:fillRect/>
          </a:stretch>
        </p:blipFill>
        <p:spPr>
          <a:xfrm>
            <a:off x="667512" y="3026664"/>
            <a:ext cx="301752" cy="301752"/>
          </a:xfrm>
          <a:prstGeom prst="rect">
            <a:avLst/>
          </a:prstGeom>
        </p:spPr>
      </p:pic>
      <p:sp>
        <p:nvSpPr>
          <p:cNvPr id="19" name="Text 12"/>
          <p:cNvSpPr txBox="1"/>
          <p:nvPr/>
        </p:nvSpPr>
        <p:spPr>
          <a:xfrm>
            <a:off x="1188720" y="2834640"/>
            <a:ext cx="7360920" cy="685800"/>
          </a:xfrm>
          <a:prstGeom prst="rect">
            <a:avLst/>
          </a:prstGeom>
          <a:noFill/>
          <a:ln/>
        </p:spPr>
        <p:txBody>
          <a:bodyPr wrap="square" lIns="635" tIns="635" rIns="635" bIns="635" rtlCol="0" anchor="ctr"/>
          <a:lstStyle/>
          <a:p>
            <a:pPr indent="0" marL="0">
              <a:buNone/>
            </a:pPr>
            <a:r>
              <a:rPr lang="en-US" sz="1800" dirty="0">
                <a:solidFill>
                  <a:schemeClr val="bg1"/>
                </a:solidFill>
                <a:latin typeface="Calibri" pitchFamily="34" charset="0"/>
                <a:ea typeface="Calibri" pitchFamily="34" charset="-122"/>
                <a:cs typeface="Calibri" pitchFamily="34" charset="-120"/>
              </a:rPr>
              <a:t>I chose this corner because ___. If AI did it, ___.</a:t>
            </a:r>
            <a:endParaRPr lang="en-US" sz="1800" dirty="0"/>
          </a:p>
        </p:txBody>
      </p:sp>
      <p:sp>
        <p:nvSpPr>
          <p:cNvPr id="20" name="Shape 13"/>
          <p:cNvSpPr/>
          <p:nvPr/>
        </p:nvSpPr>
        <p:spPr>
          <a:xfrm>
            <a:off x="457200" y="3657600"/>
            <a:ext cx="8229600" cy="685800"/>
          </a:xfrm>
          <a:prstGeom prst="roundRect">
            <a:avLst>
              <a:gd name="adj" fmla="val 16000"/>
            </a:avLst>
          </a:prstGeom>
          <a:solidFill>
            <a:schemeClr val="tx2"/>
          </a:solidFill>
          <a:ln/>
        </p:spPr>
      </p:sp>
      <p:sp>
        <p:nvSpPr>
          <p:cNvPr id="21" name="Shape 14"/>
          <p:cNvSpPr/>
          <p:nvPr/>
        </p:nvSpPr>
        <p:spPr>
          <a:xfrm>
            <a:off x="566928" y="3749040"/>
            <a:ext cx="502920" cy="502920"/>
          </a:xfrm>
          <a:prstGeom prst="ellipse">
            <a:avLst/>
          </a:prstGeom>
          <a:solidFill>
            <a:schemeClr val="bg1"/>
          </a:solidFill>
          <a:ln/>
        </p:spPr>
      </p:sp>
      <p:pic>
        <p:nvPicPr>
          <p:cNvPr id="22" name="Image 4" descr="/home/claude/kit/icon_walk.png">    </p:cNvPr>
          <p:cNvPicPr>
            <a:picLocks noChangeAspect="1"/>
          </p:cNvPicPr>
          <p:nvPr/>
        </p:nvPicPr>
        <p:blipFill>
          <a:blip r:embed="rId5"/>
          <a:stretch>
            <a:fillRect/>
          </a:stretch>
        </p:blipFill>
        <p:spPr>
          <a:xfrm>
            <a:off x="667512" y="3849624"/>
            <a:ext cx="301752" cy="301752"/>
          </a:xfrm>
          <a:prstGeom prst="rect">
            <a:avLst/>
          </a:prstGeom>
        </p:spPr>
      </p:pic>
      <p:sp>
        <p:nvSpPr>
          <p:cNvPr id="23" name="Text 15"/>
          <p:cNvSpPr txBox="1"/>
          <p:nvPr/>
        </p:nvSpPr>
        <p:spPr>
          <a:xfrm>
            <a:off x="1188720" y="3657600"/>
            <a:ext cx="7360920" cy="685800"/>
          </a:xfrm>
          <a:prstGeom prst="rect">
            <a:avLst/>
          </a:prstGeom>
          <a:noFill/>
          <a:ln/>
        </p:spPr>
        <p:txBody>
          <a:bodyPr wrap="square" lIns="635" tIns="635" rIns="635" bIns="635" rtlCol="0" anchor="ctr"/>
          <a:lstStyle/>
          <a:p>
            <a:pPr indent="0" marL="0">
              <a:buNone/>
            </a:pPr>
            <a:r>
              <a:rPr lang="en-US" sz="1600" dirty="0">
                <a:solidFill>
                  <a:schemeClr val="bg1"/>
                </a:solidFill>
                <a:latin typeface="Calibri" pitchFamily="34" charset="0"/>
                <a:ea typeface="Calibri" pitchFamily="34" charset="-122"/>
                <a:cs typeface="Calibri" pitchFamily="34" charset="-120"/>
              </a:rPr>
              <a:t>Read · think for 10 seconds · move · justify</a:t>
            </a:r>
            <a:endParaRPr lang="en-US" sz="16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200">
                <a:solidFill>
                  <a:schemeClr val="accent4"/>
                </a:solidFill>
              </a:defRPr>
            </a:lvl1pPr>
          </a:lstStyle>
          <a:p>
            <a:pPr algn="l"/>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t"/>
          <a:lstStyle/>
          <a:p>
            <a:pPr indent="0" marL="0">
              <a:buNone/>
            </a:pPr>
            <a:r>
              <a:rPr lang="en-US" sz="3000" b="1" dirty="0">
                <a:solidFill>
                  <a:schemeClr val="tx2"/>
                </a:solidFill>
                <a:latin typeface="Arial" pitchFamily="34" charset="0"/>
                <a:ea typeface="Arial" pitchFamily="34" charset="-122"/>
                <a:cs typeface="Arial" pitchFamily="34" charset="-120"/>
              </a:rPr>
              <a:t>Round 2: the recruiters</a:t>
            </a:r>
            <a:endParaRPr lang="en-US" sz="3000" dirty="0"/>
          </a:p>
        </p:txBody>
      </p:sp>
      <p:sp>
        <p:nvSpPr>
          <p:cNvPr id="4" name="Shape 1"/>
          <p:cNvSpPr/>
          <p:nvPr/>
        </p:nvSpPr>
        <p:spPr>
          <a:xfrm>
            <a:off x="457200" y="1325880"/>
            <a:ext cx="1851660" cy="2011680"/>
          </a:xfrm>
          <a:prstGeom prst="roundRect">
            <a:avLst>
              <a:gd name="adj" fmla="val 5926"/>
            </a:avLst>
          </a:prstGeom>
          <a:solidFill>
            <a:srgbClr val="FCE4F2"/>
          </a:solidFill>
          <a:ln/>
        </p:spPr>
      </p:sp>
      <p:sp>
        <p:nvSpPr>
          <p:cNvPr id="5" name="Shape 2"/>
          <p:cNvSpPr/>
          <p:nvPr/>
        </p:nvSpPr>
        <p:spPr>
          <a:xfrm>
            <a:off x="971550" y="1490472"/>
            <a:ext cx="822960" cy="822960"/>
          </a:xfrm>
          <a:prstGeom prst="ellipse">
            <a:avLst/>
          </a:prstGeom>
          <a:solidFill>
            <a:schemeClr val="bg1"/>
          </a:solidFill>
          <a:ln/>
        </p:spPr>
      </p:sp>
      <p:pic>
        <p:nvPicPr>
          <p:cNvPr id="6" name="Image 0" descr="/home/claude/kit/icon_walk.png">    </p:cNvPr>
          <p:cNvPicPr>
            <a:picLocks noChangeAspect="1"/>
          </p:cNvPicPr>
          <p:nvPr/>
        </p:nvPicPr>
        <p:blipFill>
          <a:blip r:embed="rId1"/>
          <a:stretch>
            <a:fillRect/>
          </a:stretch>
        </p:blipFill>
        <p:spPr>
          <a:xfrm>
            <a:off x="1152601" y="1671523"/>
            <a:ext cx="460858" cy="460858"/>
          </a:xfrm>
          <a:prstGeom prst="rect">
            <a:avLst/>
          </a:prstGeom>
        </p:spPr>
      </p:pic>
      <p:sp>
        <p:nvSpPr>
          <p:cNvPr id="7" name="Text 3"/>
          <p:cNvSpPr txBox="1"/>
          <p:nvPr/>
        </p:nvSpPr>
        <p:spPr>
          <a:xfrm>
            <a:off x="548640" y="2377440"/>
            <a:ext cx="1668780" cy="365760"/>
          </a:xfrm>
          <a:prstGeom prst="rect">
            <a:avLst/>
          </a:prstGeom>
          <a:noFill/>
          <a:ln/>
        </p:spPr>
        <p:txBody>
          <a:bodyPr wrap="square" lIns="635" tIns="635" rIns="635" bIns="635" rtlCol="0" anchor="t"/>
          <a:lstStyle/>
          <a:p>
            <a:pPr algn="ctr" indent="0" marL="0">
              <a:buNone/>
            </a:pPr>
            <a:r>
              <a:rPr lang="en-US" sz="1300" b="1" spc="100" kern="0" dirty="0">
                <a:solidFill>
                  <a:schemeClr val="accent4"/>
                </a:solidFill>
                <a:latin typeface="Calibri" pitchFamily="34" charset="0"/>
                <a:ea typeface="Calibri" pitchFamily="34" charset="-122"/>
                <a:cs typeface="Calibri" pitchFamily="34" charset="-120"/>
              </a:rPr>
              <a:t>1. MOVE</a:t>
            </a:r>
            <a:endParaRPr lang="en-US" sz="1300" dirty="0"/>
          </a:p>
        </p:txBody>
      </p:sp>
      <p:sp>
        <p:nvSpPr>
          <p:cNvPr id="8" name="Text 4"/>
          <p:cNvSpPr txBox="1"/>
          <p:nvPr/>
        </p:nvSpPr>
        <p:spPr>
          <a:xfrm>
            <a:off x="566928" y="2697480"/>
            <a:ext cx="1632204" cy="594360"/>
          </a:xfrm>
          <a:prstGeom prst="rect">
            <a:avLst/>
          </a:prstGeom>
          <a:noFill/>
          <a:ln/>
        </p:spPr>
        <p:txBody>
          <a:bodyPr wrap="square" lIns="635" tIns="635" rIns="635" bIns="635" rtlCol="0" anchor="t"/>
          <a:lstStyle/>
          <a:p>
            <a:pPr algn="ctr" indent="0" marL="0">
              <a:buNone/>
            </a:pPr>
            <a:r>
              <a:rPr lang="en-US" sz="1400" b="1" dirty="0">
                <a:solidFill>
                  <a:schemeClr val="tx2"/>
                </a:solidFill>
                <a:latin typeface="Calibri" pitchFamily="34" charset="0"/>
                <a:ea typeface="Calibri" pitchFamily="34" charset="-122"/>
                <a:cs typeface="Calibri" pitchFamily="34" charset="-120"/>
              </a:rPr>
              <a:t>Go to your corner</a:t>
            </a:r>
            <a:endParaRPr lang="en-US" sz="1400" dirty="0"/>
          </a:p>
        </p:txBody>
      </p:sp>
      <p:pic>
        <p:nvPicPr>
          <p:cNvPr id="9" name="Image 1" descr="/home/claude/kit/icon_arrow_a.png">    </p:cNvPr>
          <p:cNvPicPr>
            <a:picLocks noChangeAspect="1"/>
          </p:cNvPicPr>
          <p:nvPr/>
        </p:nvPicPr>
        <p:blipFill>
          <a:blip r:embed="rId2"/>
          <a:stretch>
            <a:fillRect/>
          </a:stretch>
        </p:blipFill>
        <p:spPr>
          <a:xfrm>
            <a:off x="2336292" y="2194560"/>
            <a:ext cx="219456" cy="219456"/>
          </a:xfrm>
          <a:prstGeom prst="rect">
            <a:avLst/>
          </a:prstGeom>
        </p:spPr>
      </p:pic>
      <p:sp>
        <p:nvSpPr>
          <p:cNvPr id="10" name="Shape 5"/>
          <p:cNvSpPr/>
          <p:nvPr/>
        </p:nvSpPr>
        <p:spPr>
          <a:xfrm>
            <a:off x="2583180" y="1325880"/>
            <a:ext cx="1851660" cy="2011680"/>
          </a:xfrm>
          <a:prstGeom prst="roundRect">
            <a:avLst>
              <a:gd name="adj" fmla="val 5926"/>
            </a:avLst>
          </a:prstGeom>
          <a:solidFill>
            <a:schemeClr val="bg2"/>
          </a:solidFill>
          <a:ln/>
        </p:spPr>
      </p:sp>
      <p:sp>
        <p:nvSpPr>
          <p:cNvPr id="11" name="Shape 6"/>
          <p:cNvSpPr/>
          <p:nvPr/>
        </p:nvSpPr>
        <p:spPr>
          <a:xfrm>
            <a:off x="3097530" y="1490472"/>
            <a:ext cx="822960" cy="822960"/>
          </a:xfrm>
          <a:prstGeom prst="ellipse">
            <a:avLst/>
          </a:prstGeom>
          <a:solidFill>
            <a:schemeClr val="bg1"/>
          </a:solidFill>
          <a:ln/>
        </p:spPr>
      </p:sp>
      <p:pic>
        <p:nvPicPr>
          <p:cNvPr id="12" name="Image 2" descr="/home/claude/kit/icon_users.png">    </p:cNvPr>
          <p:cNvPicPr>
            <a:picLocks noChangeAspect="1"/>
          </p:cNvPicPr>
          <p:nvPr/>
        </p:nvPicPr>
        <p:blipFill>
          <a:blip r:embed="rId3"/>
          <a:stretch>
            <a:fillRect/>
          </a:stretch>
        </p:blipFill>
        <p:spPr>
          <a:xfrm>
            <a:off x="3278581" y="1671523"/>
            <a:ext cx="460858" cy="460858"/>
          </a:xfrm>
          <a:prstGeom prst="rect">
            <a:avLst/>
          </a:prstGeom>
        </p:spPr>
      </p:pic>
      <p:sp>
        <p:nvSpPr>
          <p:cNvPr id="13" name="Text 7"/>
          <p:cNvSpPr txBox="1"/>
          <p:nvPr/>
        </p:nvSpPr>
        <p:spPr>
          <a:xfrm>
            <a:off x="2674620" y="2377440"/>
            <a:ext cx="1668780" cy="365760"/>
          </a:xfrm>
          <a:prstGeom prst="rect">
            <a:avLst/>
          </a:prstGeom>
          <a:noFill/>
          <a:ln/>
        </p:spPr>
        <p:txBody>
          <a:bodyPr wrap="square" lIns="635" tIns="635" rIns="635" bIns="635" rtlCol="0" anchor="t"/>
          <a:lstStyle/>
          <a:p>
            <a:pPr algn="ctr" indent="0" marL="0">
              <a:buNone/>
            </a:pPr>
            <a:r>
              <a:rPr lang="en-US" sz="1300" b="1" spc="100" kern="0" dirty="0">
                <a:solidFill>
                  <a:schemeClr val="accent4"/>
                </a:solidFill>
                <a:latin typeface="Calibri" pitchFamily="34" charset="0"/>
                <a:ea typeface="Calibri" pitchFamily="34" charset="-122"/>
                <a:cs typeface="Calibri" pitchFamily="34" charset="-120"/>
              </a:rPr>
              <a:t>2. HUDDLE</a:t>
            </a:r>
            <a:endParaRPr lang="en-US" sz="1300" dirty="0"/>
          </a:p>
        </p:txBody>
      </p:sp>
      <p:sp>
        <p:nvSpPr>
          <p:cNvPr id="14" name="Text 8"/>
          <p:cNvSpPr txBox="1"/>
          <p:nvPr/>
        </p:nvSpPr>
        <p:spPr>
          <a:xfrm>
            <a:off x="2692908" y="2697480"/>
            <a:ext cx="1632204" cy="594360"/>
          </a:xfrm>
          <a:prstGeom prst="rect">
            <a:avLst/>
          </a:prstGeom>
          <a:noFill/>
          <a:ln/>
        </p:spPr>
        <p:txBody>
          <a:bodyPr wrap="square" lIns="635" tIns="635" rIns="635" bIns="635" rtlCol="0" anchor="t"/>
          <a:lstStyle/>
          <a:p>
            <a:pPr algn="ctr" indent="0" marL="0">
              <a:buNone/>
            </a:pPr>
            <a:r>
              <a:rPr lang="en-US" sz="1400" b="1" dirty="0">
                <a:solidFill>
                  <a:schemeClr val="tx2"/>
                </a:solidFill>
                <a:latin typeface="Calibri" pitchFamily="34" charset="0"/>
                <a:ea typeface="Calibri" pitchFamily="34" charset="-122"/>
                <a:cs typeface="Calibri" pitchFamily="34" charset="-120"/>
              </a:rPr>
              <a:t>1 minute: build the pitch</a:t>
            </a:r>
            <a:endParaRPr lang="en-US" sz="1400" dirty="0"/>
          </a:p>
        </p:txBody>
      </p:sp>
      <p:pic>
        <p:nvPicPr>
          <p:cNvPr id="15" name="Image 3" descr="/home/claude/kit/icon_arrow_a.png">    </p:cNvPr>
          <p:cNvPicPr>
            <a:picLocks noChangeAspect="1"/>
          </p:cNvPicPr>
          <p:nvPr/>
        </p:nvPicPr>
        <p:blipFill>
          <a:blip r:embed="rId4"/>
          <a:stretch>
            <a:fillRect/>
          </a:stretch>
        </p:blipFill>
        <p:spPr>
          <a:xfrm>
            <a:off x="4462272" y="2194560"/>
            <a:ext cx="219456" cy="219456"/>
          </a:xfrm>
          <a:prstGeom prst="rect">
            <a:avLst/>
          </a:prstGeom>
        </p:spPr>
      </p:pic>
      <p:sp>
        <p:nvSpPr>
          <p:cNvPr id="16" name="Shape 9"/>
          <p:cNvSpPr/>
          <p:nvPr/>
        </p:nvSpPr>
        <p:spPr>
          <a:xfrm>
            <a:off x="4709160" y="1325880"/>
            <a:ext cx="1851660" cy="2011680"/>
          </a:xfrm>
          <a:prstGeom prst="roundRect">
            <a:avLst>
              <a:gd name="adj" fmla="val 5926"/>
            </a:avLst>
          </a:prstGeom>
          <a:solidFill>
            <a:srgbClr val="FCE4F2"/>
          </a:solidFill>
          <a:ln/>
        </p:spPr>
      </p:sp>
      <p:sp>
        <p:nvSpPr>
          <p:cNvPr id="17" name="Shape 10"/>
          <p:cNvSpPr/>
          <p:nvPr/>
        </p:nvSpPr>
        <p:spPr>
          <a:xfrm>
            <a:off x="5223510" y="1490472"/>
            <a:ext cx="822960" cy="822960"/>
          </a:xfrm>
          <a:prstGeom prst="ellipse">
            <a:avLst/>
          </a:prstGeom>
          <a:solidFill>
            <a:schemeClr val="bg1"/>
          </a:solidFill>
          <a:ln/>
        </p:spPr>
      </p:sp>
      <p:pic>
        <p:nvPicPr>
          <p:cNvPr id="18" name="Image 4" descr="/home/claude/kit/icon_bullhorn.png">    </p:cNvPr>
          <p:cNvPicPr>
            <a:picLocks noChangeAspect="1"/>
          </p:cNvPicPr>
          <p:nvPr/>
        </p:nvPicPr>
        <p:blipFill>
          <a:blip r:embed="rId5"/>
          <a:stretch>
            <a:fillRect/>
          </a:stretch>
        </p:blipFill>
        <p:spPr>
          <a:xfrm>
            <a:off x="5404561" y="1671523"/>
            <a:ext cx="460858" cy="460858"/>
          </a:xfrm>
          <a:prstGeom prst="rect">
            <a:avLst/>
          </a:prstGeom>
        </p:spPr>
      </p:pic>
      <p:sp>
        <p:nvSpPr>
          <p:cNvPr id="19" name="Text 11"/>
          <p:cNvSpPr txBox="1"/>
          <p:nvPr/>
        </p:nvSpPr>
        <p:spPr>
          <a:xfrm>
            <a:off x="4800600" y="2377440"/>
            <a:ext cx="1668780" cy="365760"/>
          </a:xfrm>
          <a:prstGeom prst="rect">
            <a:avLst/>
          </a:prstGeom>
          <a:noFill/>
          <a:ln/>
        </p:spPr>
        <p:txBody>
          <a:bodyPr wrap="square" lIns="635" tIns="635" rIns="635" bIns="635" rtlCol="0" anchor="t"/>
          <a:lstStyle/>
          <a:p>
            <a:pPr algn="ctr" indent="0" marL="0">
              <a:buNone/>
            </a:pPr>
            <a:r>
              <a:rPr lang="en-US" sz="1300" b="1" spc="100" kern="0" dirty="0">
                <a:solidFill>
                  <a:schemeClr val="accent4"/>
                </a:solidFill>
                <a:latin typeface="Calibri" pitchFamily="34" charset="0"/>
                <a:ea typeface="Calibri" pitchFamily="34" charset="-122"/>
                <a:cs typeface="Calibri" pitchFamily="34" charset="-120"/>
              </a:rPr>
              <a:t>3. PITCH</a:t>
            </a:r>
            <a:endParaRPr lang="en-US" sz="1300" dirty="0"/>
          </a:p>
        </p:txBody>
      </p:sp>
      <p:sp>
        <p:nvSpPr>
          <p:cNvPr id="20" name="Text 12"/>
          <p:cNvSpPr txBox="1"/>
          <p:nvPr/>
        </p:nvSpPr>
        <p:spPr>
          <a:xfrm>
            <a:off x="4818888" y="2697480"/>
            <a:ext cx="1632204" cy="594360"/>
          </a:xfrm>
          <a:prstGeom prst="rect">
            <a:avLst/>
          </a:prstGeom>
          <a:noFill/>
          <a:ln/>
        </p:spPr>
        <p:txBody>
          <a:bodyPr wrap="square" lIns="635" tIns="635" rIns="635" bIns="635" rtlCol="0" anchor="t"/>
          <a:lstStyle/>
          <a:p>
            <a:pPr algn="ctr" indent="0" marL="0">
              <a:buNone/>
            </a:pPr>
            <a:r>
              <a:rPr lang="en-US" sz="1400" b="1" dirty="0">
                <a:solidFill>
                  <a:schemeClr val="tx2"/>
                </a:solidFill>
                <a:latin typeface="Calibri" pitchFamily="34" charset="0"/>
                <a:ea typeface="Calibri" pitchFamily="34" charset="-122"/>
                <a:cs typeface="Calibri" pitchFamily="34" charset="-120"/>
              </a:rPr>
              <a:t>Recruiter: 20 seconds</a:t>
            </a:r>
            <a:endParaRPr lang="en-US" sz="1400" dirty="0"/>
          </a:p>
        </p:txBody>
      </p:sp>
      <p:pic>
        <p:nvPicPr>
          <p:cNvPr id="21" name="Image 5" descr="/home/claude/kit/icon_arrow_a.png">    </p:cNvPr>
          <p:cNvPicPr>
            <a:picLocks noChangeAspect="1"/>
          </p:cNvPicPr>
          <p:nvPr/>
        </p:nvPicPr>
        <p:blipFill>
          <a:blip r:embed="rId6"/>
          <a:stretch>
            <a:fillRect/>
          </a:stretch>
        </p:blipFill>
        <p:spPr>
          <a:xfrm>
            <a:off x="6588252" y="2194560"/>
            <a:ext cx="219456" cy="219456"/>
          </a:xfrm>
          <a:prstGeom prst="rect">
            <a:avLst/>
          </a:prstGeom>
        </p:spPr>
      </p:pic>
      <p:sp>
        <p:nvSpPr>
          <p:cNvPr id="22" name="Shape 13"/>
          <p:cNvSpPr/>
          <p:nvPr/>
        </p:nvSpPr>
        <p:spPr>
          <a:xfrm>
            <a:off x="6835140" y="1325880"/>
            <a:ext cx="1851660" cy="2011680"/>
          </a:xfrm>
          <a:prstGeom prst="roundRect">
            <a:avLst>
              <a:gd name="adj" fmla="val 5926"/>
            </a:avLst>
          </a:prstGeom>
          <a:solidFill>
            <a:schemeClr val="bg2"/>
          </a:solidFill>
          <a:ln/>
        </p:spPr>
      </p:sp>
      <p:sp>
        <p:nvSpPr>
          <p:cNvPr id="23" name="Shape 14"/>
          <p:cNvSpPr/>
          <p:nvPr/>
        </p:nvSpPr>
        <p:spPr>
          <a:xfrm>
            <a:off x="7349490" y="1490472"/>
            <a:ext cx="822960" cy="822960"/>
          </a:xfrm>
          <a:prstGeom prst="ellipse">
            <a:avLst/>
          </a:prstGeom>
          <a:solidFill>
            <a:schemeClr val="bg1"/>
          </a:solidFill>
          <a:ln/>
        </p:spPr>
      </p:sp>
      <p:pic>
        <p:nvPicPr>
          <p:cNvPr id="24" name="Image 6" descr="/home/claude/kit/icon_sync.png">    </p:cNvPr>
          <p:cNvPicPr>
            <a:picLocks noChangeAspect="1"/>
          </p:cNvPicPr>
          <p:nvPr/>
        </p:nvPicPr>
        <p:blipFill>
          <a:blip r:embed="rId7"/>
          <a:stretch>
            <a:fillRect/>
          </a:stretch>
        </p:blipFill>
        <p:spPr>
          <a:xfrm>
            <a:off x="7530541" y="1671523"/>
            <a:ext cx="460858" cy="460858"/>
          </a:xfrm>
          <a:prstGeom prst="rect">
            <a:avLst/>
          </a:prstGeom>
        </p:spPr>
      </p:pic>
      <p:sp>
        <p:nvSpPr>
          <p:cNvPr id="25" name="Text 15"/>
          <p:cNvSpPr txBox="1"/>
          <p:nvPr/>
        </p:nvSpPr>
        <p:spPr>
          <a:xfrm>
            <a:off x="6926580" y="2377440"/>
            <a:ext cx="1668780" cy="365760"/>
          </a:xfrm>
          <a:prstGeom prst="rect">
            <a:avLst/>
          </a:prstGeom>
          <a:noFill/>
          <a:ln/>
        </p:spPr>
        <p:txBody>
          <a:bodyPr wrap="square" lIns="635" tIns="635" rIns="635" bIns="635" rtlCol="0" anchor="t"/>
          <a:lstStyle/>
          <a:p>
            <a:pPr algn="ctr" indent="0" marL="0">
              <a:buNone/>
            </a:pPr>
            <a:r>
              <a:rPr lang="en-US" sz="1300" b="1" spc="100" kern="0" dirty="0">
                <a:solidFill>
                  <a:schemeClr val="accent4"/>
                </a:solidFill>
                <a:latin typeface="Calibri" pitchFamily="34" charset="0"/>
                <a:ea typeface="Calibri" pitchFamily="34" charset="-122"/>
                <a:cs typeface="Calibri" pitchFamily="34" charset="-120"/>
              </a:rPr>
              <a:t>4. SWITCH</a:t>
            </a:r>
            <a:endParaRPr lang="en-US" sz="1300" dirty="0"/>
          </a:p>
        </p:txBody>
      </p:sp>
      <p:sp>
        <p:nvSpPr>
          <p:cNvPr id="26" name="Text 16"/>
          <p:cNvSpPr txBox="1"/>
          <p:nvPr/>
        </p:nvSpPr>
        <p:spPr>
          <a:xfrm>
            <a:off x="6944868" y="2697480"/>
            <a:ext cx="1632204" cy="594360"/>
          </a:xfrm>
          <a:prstGeom prst="rect">
            <a:avLst/>
          </a:prstGeom>
          <a:noFill/>
          <a:ln/>
        </p:spPr>
        <p:txBody>
          <a:bodyPr wrap="square" lIns="635" tIns="635" rIns="635" bIns="635" rtlCol="0" anchor="t"/>
          <a:lstStyle/>
          <a:p>
            <a:pPr algn="ctr" indent="0" marL="0">
              <a:buNone/>
            </a:pPr>
            <a:r>
              <a:rPr lang="en-US" sz="1400" b="1" dirty="0">
                <a:solidFill>
                  <a:schemeClr val="tx2"/>
                </a:solidFill>
                <a:latin typeface="Calibri" pitchFamily="34" charset="0"/>
                <a:ea typeface="Calibri" pitchFamily="34" charset="-122"/>
                <a:cs typeface="Calibri" pitchFamily="34" charset="-120"/>
              </a:rPr>
              <a:t>Convinced? Move and say why</a:t>
            </a:r>
            <a:endParaRPr lang="en-US" sz="1400" dirty="0"/>
          </a:p>
        </p:txBody>
      </p:sp>
      <p:sp>
        <p:nvSpPr>
          <p:cNvPr id="27" name="Shape 17"/>
          <p:cNvSpPr/>
          <p:nvPr/>
        </p:nvSpPr>
        <p:spPr>
          <a:xfrm>
            <a:off x="457200" y="3611880"/>
            <a:ext cx="8229600" cy="685800"/>
          </a:xfrm>
          <a:prstGeom prst="roundRect">
            <a:avLst>
              <a:gd name="adj" fmla="val 16000"/>
            </a:avLst>
          </a:prstGeom>
          <a:solidFill>
            <a:schemeClr val="tx2"/>
          </a:solidFill>
          <a:ln/>
        </p:spPr>
      </p:sp>
      <p:sp>
        <p:nvSpPr>
          <p:cNvPr id="28" name="Shape 18"/>
          <p:cNvSpPr/>
          <p:nvPr/>
        </p:nvSpPr>
        <p:spPr>
          <a:xfrm>
            <a:off x="566928" y="3703320"/>
            <a:ext cx="502920" cy="502920"/>
          </a:xfrm>
          <a:prstGeom prst="ellipse">
            <a:avLst/>
          </a:prstGeom>
          <a:solidFill>
            <a:schemeClr val="bg1"/>
          </a:solidFill>
          <a:ln/>
        </p:spPr>
      </p:sp>
      <p:pic>
        <p:nvPicPr>
          <p:cNvPr id="29" name="Image 7" descr="/home/claude/kit/icon_clip.png">    </p:cNvPr>
          <p:cNvPicPr>
            <a:picLocks noChangeAspect="1"/>
          </p:cNvPicPr>
          <p:nvPr/>
        </p:nvPicPr>
        <p:blipFill>
          <a:blip r:embed="rId8"/>
          <a:stretch>
            <a:fillRect/>
          </a:stretch>
        </p:blipFill>
        <p:spPr>
          <a:xfrm>
            <a:off x="667512" y="3803904"/>
            <a:ext cx="301752" cy="301752"/>
          </a:xfrm>
          <a:prstGeom prst="rect">
            <a:avLst/>
          </a:prstGeom>
        </p:spPr>
      </p:pic>
      <p:sp>
        <p:nvSpPr>
          <p:cNvPr id="30" name="Text 19"/>
          <p:cNvSpPr txBox="1"/>
          <p:nvPr/>
        </p:nvSpPr>
        <p:spPr>
          <a:xfrm>
            <a:off x="1188720" y="3611880"/>
            <a:ext cx="7360920" cy="685800"/>
          </a:xfrm>
          <a:prstGeom prst="rect">
            <a:avLst/>
          </a:prstGeom>
          <a:noFill/>
          <a:ln/>
        </p:spPr>
        <p:txBody>
          <a:bodyPr wrap="square" lIns="635" tIns="635" rIns="635" bIns="635" rtlCol="0" anchor="ctr"/>
          <a:lstStyle/>
          <a:p>
            <a:pPr indent="0" marL="0">
              <a:buNone/>
            </a:pPr>
            <a:r>
              <a:rPr lang="en-US" sz="1600" dirty="0">
                <a:solidFill>
                  <a:schemeClr val="bg1"/>
                </a:solidFill>
                <a:latin typeface="Calibri" pitchFamily="34" charset="0"/>
                <a:ea typeface="Calibri" pitchFamily="34" charset="-122"/>
                <a:cs typeface="Calibri" pitchFamily="34" charset="-120"/>
              </a:rPr>
              <a:t>Cards: 4 Friends at secondary · 5 Spelling · 6 Weather · 7 Times tables</a:t>
            </a:r>
            <a:endParaRPr lang="en-US" sz="16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200">
                <a:solidFill>
                  <a:schemeClr val="accent4"/>
                </a:solidFill>
              </a:defRPr>
            </a:lvl1pPr>
          </a:lstStyle>
          <a:p>
            <a:pPr algn="l"/>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t"/>
          <a:lstStyle/>
          <a:p>
            <a:pPr indent="0" marL="0">
              <a:buNone/>
            </a:pPr>
            <a:r>
              <a:rPr lang="en-US" sz="3000" b="1" dirty="0">
                <a:solidFill>
                  <a:schemeClr val="tx2"/>
                </a:solidFill>
                <a:latin typeface="Arial" pitchFamily="34" charset="0"/>
                <a:ea typeface="Arial" pitchFamily="34" charset="-122"/>
                <a:cs typeface="Arial" pitchFamily="34" charset="-120"/>
              </a:rPr>
              <a:t>Persuade, stay or switch</a:t>
            </a:r>
            <a:endParaRPr lang="en-US" sz="3000" dirty="0"/>
          </a:p>
        </p:txBody>
      </p:sp>
      <p:sp>
        <p:nvSpPr>
          <p:cNvPr id="4" name="Shape 1"/>
          <p:cNvSpPr/>
          <p:nvPr/>
        </p:nvSpPr>
        <p:spPr>
          <a:xfrm>
            <a:off x="457200" y="1325880"/>
            <a:ext cx="8229600" cy="731520"/>
          </a:xfrm>
          <a:prstGeom prst="roundRect">
            <a:avLst>
              <a:gd name="adj" fmla="val 15000"/>
            </a:avLst>
          </a:prstGeom>
          <a:solidFill>
            <a:schemeClr val="tx2"/>
          </a:solidFill>
          <a:ln/>
        </p:spPr>
      </p:sp>
      <p:sp>
        <p:nvSpPr>
          <p:cNvPr id="5" name="Shape 2"/>
          <p:cNvSpPr/>
          <p:nvPr/>
        </p:nvSpPr>
        <p:spPr>
          <a:xfrm>
            <a:off x="566928" y="1417320"/>
            <a:ext cx="548640" cy="548640"/>
          </a:xfrm>
          <a:prstGeom prst="ellipse">
            <a:avLst/>
          </a:prstGeom>
          <a:solidFill>
            <a:schemeClr val="accent1"/>
          </a:solidFill>
          <a:ln/>
        </p:spPr>
      </p:sp>
      <p:pic>
        <p:nvPicPr>
          <p:cNvPr id="6" name="Image 0" descr="/home/claude/kit/icon_mic.png">    </p:cNvPr>
          <p:cNvPicPr>
            <a:picLocks noChangeAspect="1"/>
          </p:cNvPicPr>
          <p:nvPr/>
        </p:nvPicPr>
        <p:blipFill>
          <a:blip r:embed="rId1"/>
          <a:stretch>
            <a:fillRect/>
          </a:stretch>
        </p:blipFill>
        <p:spPr>
          <a:xfrm>
            <a:off x="687629" y="1538021"/>
            <a:ext cx="307238" cy="307238"/>
          </a:xfrm>
          <a:prstGeom prst="rect">
            <a:avLst/>
          </a:prstGeom>
        </p:spPr>
      </p:pic>
      <p:sp>
        <p:nvSpPr>
          <p:cNvPr id="7" name="Text 3"/>
          <p:cNvSpPr txBox="1"/>
          <p:nvPr/>
        </p:nvSpPr>
        <p:spPr>
          <a:xfrm>
            <a:off x="1234440" y="1325880"/>
            <a:ext cx="7315200" cy="731520"/>
          </a:xfrm>
          <a:prstGeom prst="rect">
            <a:avLst/>
          </a:prstGeom>
          <a:noFill/>
          <a:ln/>
        </p:spPr>
        <p:txBody>
          <a:bodyPr wrap="square" lIns="635" tIns="635" rIns="635" bIns="635" rtlCol="0" anchor="ctr"/>
          <a:lstStyle/>
          <a:p>
            <a:pPr indent="0" marL="0">
              <a:buNone/>
            </a:pPr>
            <a:r>
              <a:rPr lang="en-US" sz="1500" b="1" dirty="0">
                <a:solidFill>
                  <a:schemeClr val="accent1"/>
                </a:solidFill>
                <a:latin typeface="Calibri" pitchFamily="34" charset="0"/>
                <a:ea typeface="Calibri" pitchFamily="34" charset="-122"/>
                <a:cs typeface="Calibri" pitchFamily="34" charset="-120"/>
              </a:rPr>
              <a:t>Model: </a:t>
            </a:r>
            <a:pPr indent="0" marL="0">
              <a:buNone/>
            </a:pPr>
            <a:r>
              <a:rPr lang="en-US" sz="1500" i="1" dirty="0">
                <a:solidFill>
                  <a:schemeClr val="bg1"/>
                </a:solidFill>
                <a:latin typeface="Calibri" pitchFamily="34" charset="0"/>
                <a:ea typeface="Calibri" pitchFamily="34" charset="-122"/>
                <a:cs typeface="Calibri" pitchFamily="34" charset="-120"/>
              </a:rPr>
              <a:t>"Come to our corner! Our claim is that times tables are human only. The strongest reason is that the learning IS the point. If AI does it, you can't do it in a test or in a shop."</a:t>
            </a:r>
            <a:endParaRPr lang="en-US" sz="1500" dirty="0"/>
          </a:p>
        </p:txBody>
      </p:sp>
      <p:sp>
        <p:nvSpPr>
          <p:cNvPr id="8" name="Shape 4"/>
          <p:cNvSpPr/>
          <p:nvPr/>
        </p:nvSpPr>
        <p:spPr>
          <a:xfrm>
            <a:off x="457200" y="2240280"/>
            <a:ext cx="2621280" cy="2194560"/>
          </a:xfrm>
          <a:prstGeom prst="roundRect">
            <a:avLst>
              <a:gd name="adj" fmla="val 5000"/>
            </a:avLst>
          </a:prstGeom>
          <a:solidFill>
            <a:schemeClr val="bg2"/>
          </a:solidFill>
          <a:ln/>
        </p:spPr>
      </p:sp>
      <p:sp>
        <p:nvSpPr>
          <p:cNvPr id="9" name="Text 5"/>
          <p:cNvSpPr txBox="1"/>
          <p:nvPr/>
        </p:nvSpPr>
        <p:spPr>
          <a:xfrm>
            <a:off x="594360" y="2331720"/>
            <a:ext cx="2346960" cy="320040"/>
          </a:xfrm>
          <a:prstGeom prst="rect">
            <a:avLst/>
          </a:prstGeom>
          <a:noFill/>
          <a:ln/>
        </p:spPr>
        <p:txBody>
          <a:bodyPr wrap="square" lIns="635" tIns="635" rIns="635" bIns="635" rtlCol="0" anchor="t"/>
          <a:lstStyle/>
          <a:p>
            <a:pPr indent="0" marL="0">
              <a:buNone/>
            </a:pPr>
            <a:r>
              <a:rPr lang="en-US" sz="1300" b="1" spc="200" kern="0" dirty="0">
                <a:solidFill>
                  <a:schemeClr val="accent4"/>
                </a:solidFill>
                <a:latin typeface="Calibri" pitchFamily="34" charset="0"/>
                <a:ea typeface="Calibri" pitchFamily="34" charset="-122"/>
                <a:cs typeface="Calibri" pitchFamily="34" charset="-120"/>
              </a:rPr>
              <a:t>SUPPORT</a:t>
            </a:r>
            <a:endParaRPr lang="en-US" sz="1300" dirty="0"/>
          </a:p>
        </p:txBody>
      </p:sp>
      <p:sp>
        <p:nvSpPr>
          <p:cNvPr id="10" name="Text 6"/>
          <p:cNvSpPr txBox="1"/>
          <p:nvPr/>
        </p:nvSpPr>
        <p:spPr>
          <a:xfrm>
            <a:off x="594360" y="2651760"/>
            <a:ext cx="2346960" cy="1097280"/>
          </a:xfrm>
          <a:prstGeom prst="rect">
            <a:avLst/>
          </a:prstGeom>
          <a:noFill/>
          <a:ln/>
        </p:spPr>
        <p:txBody>
          <a:bodyPr wrap="square" lIns="635" tIns="635" rIns="635" bIns="635" rtlCol="0" anchor="t"/>
          <a:lstStyle/>
          <a:p>
            <a:pPr indent="0" marL="0">
              <a:buNone/>
            </a:pPr>
            <a:r>
              <a:rPr lang="en-US" sz="1500" b="1" dirty="0">
                <a:solidFill>
                  <a:schemeClr val="tx2"/>
                </a:solidFill>
                <a:latin typeface="Calibri" pitchFamily="34" charset="0"/>
                <a:ea typeface="Calibri" pitchFamily="34" charset="-122"/>
                <a:cs typeface="Calibri" pitchFamily="34" charset="-120"/>
              </a:rPr>
              <a:t>I chose this corner because ___.</a:t>
            </a:r>
            <a:endParaRPr lang="en-US" sz="1500" dirty="0"/>
          </a:p>
        </p:txBody>
      </p:sp>
      <p:sp>
        <p:nvSpPr>
          <p:cNvPr id="11" name="Text 7"/>
          <p:cNvSpPr txBox="1"/>
          <p:nvPr/>
        </p:nvSpPr>
        <p:spPr>
          <a:xfrm>
            <a:off x="594360" y="3749040"/>
            <a:ext cx="2346960" cy="640080"/>
          </a:xfrm>
          <a:prstGeom prst="rect">
            <a:avLst/>
          </a:prstGeom>
          <a:noFill/>
          <a:ln/>
        </p:spPr>
        <p:txBody>
          <a:bodyPr wrap="square" lIns="635" tIns="635" rIns="635" bIns="635" rtlCol="0" anchor="t"/>
          <a:lstStyle/>
          <a:p>
            <a:pPr indent="0" marL="0">
              <a:buNone/>
            </a:pPr>
            <a:r>
              <a:rPr lang="en-US" sz="1200" dirty="0">
                <a:solidFill>
                  <a:schemeClr val="tx1"/>
                </a:solidFill>
                <a:latin typeface="Calibri" pitchFamily="34" charset="0"/>
                <a:ea typeface="Calibri" pitchFamily="34" charset="-122"/>
                <a:cs typeface="Calibri" pitchFamily="34" charset="-120"/>
              </a:rPr>
              <a:t>Word bank: feelings · personal · patterns · data · fast · mistake · check · learn · fair · depends</a:t>
            </a:r>
            <a:endParaRPr lang="en-US" sz="1200" dirty="0"/>
          </a:p>
        </p:txBody>
      </p:sp>
      <p:sp>
        <p:nvSpPr>
          <p:cNvPr id="12" name="Shape 8"/>
          <p:cNvSpPr/>
          <p:nvPr/>
        </p:nvSpPr>
        <p:spPr>
          <a:xfrm>
            <a:off x="3261360" y="2240280"/>
            <a:ext cx="2621280" cy="2194560"/>
          </a:xfrm>
          <a:prstGeom prst="roundRect">
            <a:avLst>
              <a:gd name="adj" fmla="val 5000"/>
            </a:avLst>
          </a:prstGeom>
          <a:solidFill>
            <a:srgbClr val="EEE9F7"/>
          </a:solidFill>
          <a:ln/>
        </p:spPr>
      </p:sp>
      <p:sp>
        <p:nvSpPr>
          <p:cNvPr id="13" name="Text 9"/>
          <p:cNvSpPr txBox="1"/>
          <p:nvPr/>
        </p:nvSpPr>
        <p:spPr>
          <a:xfrm>
            <a:off x="3398520" y="2331720"/>
            <a:ext cx="2346960" cy="320040"/>
          </a:xfrm>
          <a:prstGeom prst="rect">
            <a:avLst/>
          </a:prstGeom>
          <a:noFill/>
          <a:ln/>
        </p:spPr>
        <p:txBody>
          <a:bodyPr wrap="square" lIns="635" tIns="635" rIns="635" bIns="635" rtlCol="0" anchor="t"/>
          <a:lstStyle/>
          <a:p>
            <a:pPr indent="0" marL="0">
              <a:buNone/>
            </a:pPr>
            <a:r>
              <a:rPr lang="en-US" sz="1300" b="1" spc="200" kern="0" dirty="0">
                <a:solidFill>
                  <a:schemeClr val="accent4"/>
                </a:solidFill>
                <a:latin typeface="Calibri" pitchFamily="34" charset="0"/>
                <a:ea typeface="Calibri" pitchFamily="34" charset="-122"/>
                <a:cs typeface="Calibri" pitchFamily="34" charset="-120"/>
              </a:rPr>
              <a:t>CORE</a:t>
            </a:r>
            <a:endParaRPr lang="en-US" sz="1300" dirty="0"/>
          </a:p>
        </p:txBody>
      </p:sp>
      <p:sp>
        <p:nvSpPr>
          <p:cNvPr id="14" name="Text 10"/>
          <p:cNvSpPr txBox="1"/>
          <p:nvPr/>
        </p:nvSpPr>
        <p:spPr>
          <a:xfrm>
            <a:off x="3398520" y="2651760"/>
            <a:ext cx="2346960" cy="1691640"/>
          </a:xfrm>
          <a:prstGeom prst="rect">
            <a:avLst/>
          </a:prstGeom>
          <a:noFill/>
          <a:ln/>
        </p:spPr>
        <p:txBody>
          <a:bodyPr wrap="square" lIns="635" tIns="635" rIns="635" bIns="635" rtlCol="0" anchor="t"/>
          <a:lstStyle/>
          <a:p>
            <a:pPr indent="0" marL="0">
              <a:buNone/>
            </a:pPr>
            <a:r>
              <a:rPr lang="en-US" sz="1500" b="1" dirty="0">
                <a:solidFill>
                  <a:schemeClr val="tx2"/>
                </a:solidFill>
                <a:latin typeface="Calibri" pitchFamily="34" charset="0"/>
                <a:ea typeface="Calibri" pitchFamily="34" charset="-122"/>
                <a:cs typeface="Calibri" pitchFamily="34" charset="-120"/>
              </a:rPr>
              <a:t>Come to our corner! The strongest reason is ___.</a:t>
            </a:r>
            <a:endParaRPr lang="en-US" sz="1500" dirty="0"/>
          </a:p>
          <a:p>
            <a:pPr indent="0" marL="0">
              <a:buNone/>
            </a:pPr>
            <a:r>
              <a:rPr lang="en-US" sz="1500" b="1" dirty="0">
                <a:solidFill>
                  <a:schemeClr val="tx2"/>
                </a:solidFill>
                <a:latin typeface="Calibri" pitchFamily="34" charset="0"/>
                <a:ea typeface="Calibri" pitchFamily="34" charset="-122"/>
                <a:cs typeface="Calibri" pitchFamily="34" charset="-120"/>
              </a:rPr>
              <a:t>You've convinced me because ___.</a:t>
            </a:r>
            <a:endParaRPr lang="en-US" sz="1500" dirty="0"/>
          </a:p>
        </p:txBody>
      </p:sp>
      <p:sp>
        <p:nvSpPr>
          <p:cNvPr id="15" name="Shape 11"/>
          <p:cNvSpPr/>
          <p:nvPr/>
        </p:nvSpPr>
        <p:spPr>
          <a:xfrm>
            <a:off x="6065520" y="2240280"/>
            <a:ext cx="2621280" cy="2194560"/>
          </a:xfrm>
          <a:prstGeom prst="roundRect">
            <a:avLst>
              <a:gd name="adj" fmla="val 5000"/>
            </a:avLst>
          </a:prstGeom>
          <a:solidFill>
            <a:srgbClr val="FCE4F2"/>
          </a:solidFill>
          <a:ln/>
        </p:spPr>
      </p:sp>
      <p:sp>
        <p:nvSpPr>
          <p:cNvPr id="16" name="Text 12"/>
          <p:cNvSpPr txBox="1"/>
          <p:nvPr/>
        </p:nvSpPr>
        <p:spPr>
          <a:xfrm>
            <a:off x="6202680" y="2331720"/>
            <a:ext cx="2346960" cy="320040"/>
          </a:xfrm>
          <a:prstGeom prst="rect">
            <a:avLst/>
          </a:prstGeom>
          <a:noFill/>
          <a:ln/>
        </p:spPr>
        <p:txBody>
          <a:bodyPr wrap="square" lIns="635" tIns="635" rIns="635" bIns="635" rtlCol="0" anchor="t"/>
          <a:lstStyle/>
          <a:p>
            <a:pPr indent="0" marL="0">
              <a:buNone/>
            </a:pPr>
            <a:r>
              <a:rPr lang="en-US" sz="1300" b="1" spc="200" kern="0" dirty="0">
                <a:solidFill>
                  <a:schemeClr val="accent4"/>
                </a:solidFill>
                <a:latin typeface="Calibri" pitchFamily="34" charset="0"/>
                <a:ea typeface="Calibri" pitchFamily="34" charset="-122"/>
                <a:cs typeface="Calibri" pitchFamily="34" charset="-120"/>
              </a:rPr>
              <a:t>STRETCH</a:t>
            </a:r>
            <a:endParaRPr lang="en-US" sz="1300" dirty="0"/>
          </a:p>
        </p:txBody>
      </p:sp>
      <p:sp>
        <p:nvSpPr>
          <p:cNvPr id="17" name="Text 13"/>
          <p:cNvSpPr txBox="1"/>
          <p:nvPr/>
        </p:nvSpPr>
        <p:spPr>
          <a:xfrm>
            <a:off x="6202680" y="2651760"/>
            <a:ext cx="2346960" cy="1691640"/>
          </a:xfrm>
          <a:prstGeom prst="rect">
            <a:avLst/>
          </a:prstGeom>
          <a:noFill/>
          <a:ln/>
        </p:spPr>
        <p:txBody>
          <a:bodyPr wrap="square" lIns="635" tIns="635" rIns="635" bIns="635" rtlCol="0" anchor="t"/>
          <a:lstStyle/>
          <a:p>
            <a:pPr indent="0" marL="0">
              <a:buNone/>
            </a:pPr>
            <a:r>
              <a:rPr lang="en-US" sz="1500" b="1" dirty="0">
                <a:solidFill>
                  <a:schemeClr val="tx2"/>
                </a:solidFill>
                <a:latin typeface="Calibri" pitchFamily="34" charset="0"/>
                <a:ea typeface="Calibri" pitchFamily="34" charset="-122"/>
                <a:cs typeface="Calibri" pitchFamily="34" charset="-120"/>
              </a:rPr>
              <a:t>Although AI could ___, I would argue ___ because ___.</a:t>
            </a:r>
            <a:endParaRPr lang="en-US" sz="1500" dirty="0"/>
          </a:p>
          <a:p>
            <a:pPr indent="0" marL="0">
              <a:buNone/>
            </a:pPr>
            <a:r>
              <a:rPr lang="en-US" sz="1500" b="1" dirty="0">
                <a:solidFill>
                  <a:schemeClr val="tx2"/>
                </a:solidFill>
                <a:latin typeface="Calibri" pitchFamily="34" charset="0"/>
                <a:ea typeface="Calibri" pitchFamily="34" charset="-122"/>
                <a:cs typeface="Calibri" pitchFamily="34" charset="-120"/>
              </a:rPr>
              <a:t>I'm staying because ___. I'd challenge that because ___.</a:t>
            </a:r>
            <a:endParaRPr lang="en-US" sz="15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200">
                <a:solidFill>
                  <a:schemeClr val="accent4"/>
                </a:solidFill>
              </a:defRPr>
            </a:lvl1pPr>
          </a:lstStyle>
          <a:p>
            <a:pPr algn="l"/>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t"/>
          <a:lstStyle/>
          <a:p>
            <a:pPr indent="0" marL="0">
              <a:buNone/>
            </a:pPr>
            <a:r>
              <a:rPr lang="en-US" sz="3000" b="1" dirty="0">
                <a:solidFill>
                  <a:schemeClr val="tx2"/>
                </a:solidFill>
                <a:latin typeface="Arial" pitchFamily="34" charset="0"/>
                <a:ea typeface="Arial" pitchFamily="34" charset="-122"/>
                <a:cs typeface="Arial" pitchFamily="34" charset="-120"/>
              </a:rPr>
              <a:t>Round 3: switch!</a:t>
            </a:r>
            <a:endParaRPr lang="en-US" sz="3000" dirty="0"/>
          </a:p>
        </p:txBody>
      </p:sp>
      <p:sp>
        <p:nvSpPr>
          <p:cNvPr id="4" name="Shape 1"/>
          <p:cNvSpPr/>
          <p:nvPr/>
        </p:nvSpPr>
        <p:spPr>
          <a:xfrm>
            <a:off x="457200" y="1371600"/>
            <a:ext cx="2621280" cy="960120"/>
          </a:xfrm>
          <a:prstGeom prst="roundRect">
            <a:avLst>
              <a:gd name="adj" fmla="val 11429"/>
            </a:avLst>
          </a:prstGeom>
          <a:solidFill>
            <a:schemeClr val="bg2"/>
          </a:solidFill>
          <a:ln/>
        </p:spPr>
      </p:sp>
      <p:sp>
        <p:nvSpPr>
          <p:cNvPr id="5" name="Shape 2"/>
          <p:cNvSpPr/>
          <p:nvPr/>
        </p:nvSpPr>
        <p:spPr>
          <a:xfrm>
            <a:off x="594360" y="1508760"/>
            <a:ext cx="548640" cy="548640"/>
          </a:xfrm>
          <a:prstGeom prst="ellipse">
            <a:avLst/>
          </a:prstGeom>
          <a:solidFill>
            <a:schemeClr val="bg1"/>
          </a:solidFill>
          <a:ln/>
        </p:spPr>
      </p:sp>
      <p:pic>
        <p:nvPicPr>
          <p:cNvPr id="6" name="Image 0" descr="/home/claude/kit/icon_deer.png">    </p:cNvPr>
          <p:cNvPicPr>
            <a:picLocks noChangeAspect="1"/>
          </p:cNvPicPr>
          <p:nvPr/>
        </p:nvPicPr>
        <p:blipFill>
          <a:blip r:embed="rId1"/>
          <a:stretch>
            <a:fillRect/>
          </a:stretch>
        </p:blipFill>
        <p:spPr>
          <a:xfrm>
            <a:off x="704088" y="1618488"/>
            <a:ext cx="329184" cy="329184"/>
          </a:xfrm>
          <a:prstGeom prst="rect">
            <a:avLst/>
          </a:prstGeom>
        </p:spPr>
      </p:pic>
      <p:sp>
        <p:nvSpPr>
          <p:cNvPr id="7" name="Text 3"/>
          <p:cNvSpPr txBox="1"/>
          <p:nvPr/>
        </p:nvSpPr>
        <p:spPr>
          <a:xfrm>
            <a:off x="1280160" y="1481328"/>
            <a:ext cx="1688592" cy="457200"/>
          </a:xfrm>
          <a:prstGeom prst="rect">
            <a:avLst/>
          </a:prstGeom>
          <a:noFill/>
          <a:ln/>
        </p:spPr>
        <p:txBody>
          <a:bodyPr wrap="square" lIns="635" tIns="635" rIns="635" bIns="635" rtlCol="0" anchor="ctr"/>
          <a:lstStyle/>
          <a:p>
            <a:pPr indent="0" marL="0">
              <a:buNone/>
            </a:pPr>
            <a:r>
              <a:rPr lang="en-US" sz="1400" b="1" dirty="0">
                <a:solidFill>
                  <a:schemeClr val="tx2"/>
                </a:solidFill>
                <a:latin typeface="Arial" pitchFamily="34" charset="0"/>
                <a:ea typeface="Arial" pitchFamily="34" charset="-122"/>
                <a:cs typeface="Arial" pitchFamily="34" charset="-120"/>
              </a:rPr>
              <a:t>8. Sorting 10,000 wildlife-camera photos</a:t>
            </a:r>
            <a:endParaRPr lang="en-US" sz="1400" dirty="0"/>
          </a:p>
        </p:txBody>
      </p:sp>
      <p:sp>
        <p:nvSpPr>
          <p:cNvPr id="8" name="Shape 4"/>
          <p:cNvSpPr/>
          <p:nvPr/>
        </p:nvSpPr>
        <p:spPr>
          <a:xfrm>
            <a:off x="3261360" y="1371600"/>
            <a:ext cx="2621280" cy="960120"/>
          </a:xfrm>
          <a:prstGeom prst="roundRect">
            <a:avLst>
              <a:gd name="adj" fmla="val 11429"/>
            </a:avLst>
          </a:prstGeom>
          <a:solidFill>
            <a:schemeClr val="bg2"/>
          </a:solidFill>
          <a:ln/>
        </p:spPr>
      </p:sp>
      <p:sp>
        <p:nvSpPr>
          <p:cNvPr id="9" name="Shape 5"/>
          <p:cNvSpPr/>
          <p:nvPr/>
        </p:nvSpPr>
        <p:spPr>
          <a:xfrm>
            <a:off x="3398520" y="1508760"/>
            <a:ext cx="548640" cy="548640"/>
          </a:xfrm>
          <a:prstGeom prst="ellipse">
            <a:avLst/>
          </a:prstGeom>
          <a:solidFill>
            <a:schemeClr val="bg1"/>
          </a:solidFill>
          <a:ln/>
        </p:spPr>
      </p:sp>
      <p:pic>
        <p:nvPicPr>
          <p:cNvPr id="10" name="Image 1" descr="/home/claude/kit/icon_usercheck.png">    </p:cNvPr>
          <p:cNvPicPr>
            <a:picLocks noChangeAspect="1"/>
          </p:cNvPicPr>
          <p:nvPr/>
        </p:nvPicPr>
        <p:blipFill>
          <a:blip r:embed="rId2"/>
          <a:stretch>
            <a:fillRect/>
          </a:stretch>
        </p:blipFill>
        <p:spPr>
          <a:xfrm>
            <a:off x="3508248" y="1618488"/>
            <a:ext cx="329184" cy="329184"/>
          </a:xfrm>
          <a:prstGeom prst="rect">
            <a:avLst/>
          </a:prstGeom>
        </p:spPr>
      </p:pic>
      <p:sp>
        <p:nvSpPr>
          <p:cNvPr id="11" name="Text 6"/>
          <p:cNvSpPr txBox="1"/>
          <p:nvPr/>
        </p:nvSpPr>
        <p:spPr>
          <a:xfrm>
            <a:off x="4084320" y="1481328"/>
            <a:ext cx="1688592" cy="457200"/>
          </a:xfrm>
          <a:prstGeom prst="rect">
            <a:avLst/>
          </a:prstGeom>
          <a:noFill/>
          <a:ln/>
        </p:spPr>
        <p:txBody>
          <a:bodyPr wrap="square" lIns="635" tIns="635" rIns="635" bIns="635" rtlCol="0" anchor="ctr"/>
          <a:lstStyle/>
          <a:p>
            <a:pPr indent="0" marL="0">
              <a:buNone/>
            </a:pPr>
            <a:r>
              <a:rPr lang="en-US" sz="1400" b="1" dirty="0">
                <a:solidFill>
                  <a:schemeClr val="tx2"/>
                </a:solidFill>
                <a:latin typeface="Arial" pitchFamily="34" charset="0"/>
                <a:ea typeface="Arial" pitchFamily="34" charset="-122"/>
                <a:cs typeface="Arial" pitchFamily="34" charset="-120"/>
              </a:rPr>
              <a:t>9. Deciding who gets a place in a school club</a:t>
            </a:r>
            <a:endParaRPr lang="en-US" sz="1400" dirty="0"/>
          </a:p>
        </p:txBody>
      </p:sp>
      <p:sp>
        <p:nvSpPr>
          <p:cNvPr id="12" name="Shape 7"/>
          <p:cNvSpPr/>
          <p:nvPr/>
        </p:nvSpPr>
        <p:spPr>
          <a:xfrm>
            <a:off x="6065520" y="1371600"/>
            <a:ext cx="2621280" cy="960120"/>
          </a:xfrm>
          <a:prstGeom prst="roundRect">
            <a:avLst>
              <a:gd name="adj" fmla="val 11429"/>
            </a:avLst>
          </a:prstGeom>
          <a:solidFill>
            <a:schemeClr val="bg2"/>
          </a:solidFill>
          <a:ln/>
        </p:spPr>
      </p:sp>
      <p:sp>
        <p:nvSpPr>
          <p:cNvPr id="13" name="Shape 8"/>
          <p:cNvSpPr/>
          <p:nvPr/>
        </p:nvSpPr>
        <p:spPr>
          <a:xfrm>
            <a:off x="6202680" y="1508760"/>
            <a:ext cx="548640" cy="548640"/>
          </a:xfrm>
          <a:prstGeom prst="ellipse">
            <a:avLst/>
          </a:prstGeom>
          <a:solidFill>
            <a:schemeClr val="bg1"/>
          </a:solidFill>
          <a:ln/>
        </p:spPr>
      </p:sp>
      <p:pic>
        <p:nvPicPr>
          <p:cNvPr id="14" name="Image 2" descr="/home/claude/kit/icon_mic.png">    </p:cNvPr>
          <p:cNvPicPr>
            <a:picLocks noChangeAspect="1"/>
          </p:cNvPicPr>
          <p:nvPr/>
        </p:nvPicPr>
        <p:blipFill>
          <a:blip r:embed="rId3"/>
          <a:stretch>
            <a:fillRect/>
          </a:stretch>
        </p:blipFill>
        <p:spPr>
          <a:xfrm>
            <a:off x="6312408" y="1618488"/>
            <a:ext cx="329184" cy="329184"/>
          </a:xfrm>
          <a:prstGeom prst="rect">
            <a:avLst/>
          </a:prstGeom>
        </p:spPr>
      </p:pic>
      <p:sp>
        <p:nvSpPr>
          <p:cNvPr id="15" name="Text 9"/>
          <p:cNvSpPr txBox="1"/>
          <p:nvPr/>
        </p:nvSpPr>
        <p:spPr>
          <a:xfrm>
            <a:off x="6888480" y="1481328"/>
            <a:ext cx="1688592" cy="457200"/>
          </a:xfrm>
          <a:prstGeom prst="rect">
            <a:avLst/>
          </a:prstGeom>
          <a:noFill/>
          <a:ln/>
        </p:spPr>
        <p:txBody>
          <a:bodyPr wrap="square" lIns="635" tIns="635" rIns="635" bIns="635" rtlCol="0" anchor="ctr"/>
          <a:lstStyle/>
          <a:p>
            <a:pPr indent="0" marL="0">
              <a:buNone/>
            </a:pPr>
            <a:r>
              <a:rPr lang="en-US" sz="1400" b="1" dirty="0">
                <a:solidFill>
                  <a:schemeClr val="tx2"/>
                </a:solidFill>
                <a:latin typeface="Arial" pitchFamily="34" charset="0"/>
                <a:ea typeface="Arial" pitchFamily="34" charset="-122"/>
                <a:cs typeface="Arial" pitchFamily="34" charset="-120"/>
              </a:rPr>
              <a:t>10. Writing your Year 6 leavers' speech</a:t>
            </a:r>
            <a:endParaRPr lang="en-US" sz="1400" dirty="0"/>
          </a:p>
        </p:txBody>
      </p:sp>
      <p:sp>
        <p:nvSpPr>
          <p:cNvPr id="16" name="Shape 10"/>
          <p:cNvSpPr/>
          <p:nvPr/>
        </p:nvSpPr>
        <p:spPr>
          <a:xfrm>
            <a:off x="457200" y="2514600"/>
            <a:ext cx="2621280" cy="960120"/>
          </a:xfrm>
          <a:prstGeom prst="roundRect">
            <a:avLst>
              <a:gd name="adj" fmla="val 11429"/>
            </a:avLst>
          </a:prstGeom>
          <a:solidFill>
            <a:schemeClr val="bg2"/>
          </a:solidFill>
          <a:ln/>
        </p:spPr>
      </p:sp>
      <p:sp>
        <p:nvSpPr>
          <p:cNvPr id="17" name="Shape 11"/>
          <p:cNvSpPr/>
          <p:nvPr/>
        </p:nvSpPr>
        <p:spPr>
          <a:xfrm>
            <a:off x="594360" y="2651760"/>
            <a:ext cx="548640" cy="548640"/>
          </a:xfrm>
          <a:prstGeom prst="ellipse">
            <a:avLst/>
          </a:prstGeom>
          <a:solidFill>
            <a:schemeClr val="bg1"/>
          </a:solidFill>
          <a:ln/>
        </p:spPr>
      </p:sp>
      <p:pic>
        <p:nvPicPr>
          <p:cNvPr id="18" name="Image 3" descr="/home/claude/kit/icon_route.png">    </p:cNvPr>
          <p:cNvPicPr>
            <a:picLocks noChangeAspect="1"/>
          </p:cNvPicPr>
          <p:nvPr/>
        </p:nvPicPr>
        <p:blipFill>
          <a:blip r:embed="rId4"/>
          <a:stretch>
            <a:fillRect/>
          </a:stretch>
        </p:blipFill>
        <p:spPr>
          <a:xfrm>
            <a:off x="704088" y="2761488"/>
            <a:ext cx="329184" cy="329184"/>
          </a:xfrm>
          <a:prstGeom prst="rect">
            <a:avLst/>
          </a:prstGeom>
        </p:spPr>
      </p:pic>
      <p:sp>
        <p:nvSpPr>
          <p:cNvPr id="19" name="Text 12"/>
          <p:cNvSpPr txBox="1"/>
          <p:nvPr/>
        </p:nvSpPr>
        <p:spPr>
          <a:xfrm>
            <a:off x="1280160" y="2624328"/>
            <a:ext cx="1688592" cy="457200"/>
          </a:xfrm>
          <a:prstGeom prst="rect">
            <a:avLst/>
          </a:prstGeom>
          <a:noFill/>
          <a:ln/>
        </p:spPr>
        <p:txBody>
          <a:bodyPr wrap="square" lIns="635" tIns="635" rIns="635" bIns="635" rtlCol="0" anchor="ctr"/>
          <a:lstStyle/>
          <a:p>
            <a:pPr indent="0" marL="0">
              <a:buNone/>
            </a:pPr>
            <a:r>
              <a:rPr lang="en-US" sz="1400" b="1" dirty="0">
                <a:solidFill>
                  <a:schemeClr val="tx2"/>
                </a:solidFill>
                <a:latin typeface="Arial" pitchFamily="34" charset="0"/>
                <a:ea typeface="Arial" pitchFamily="34" charset="-122"/>
                <a:cs typeface="Arial" pitchFamily="34" charset="-120"/>
              </a:rPr>
              <a:t>11. Planning your route to your new secondary school</a:t>
            </a:r>
            <a:endParaRPr lang="en-US" sz="1400" dirty="0"/>
          </a:p>
        </p:txBody>
      </p:sp>
      <p:sp>
        <p:nvSpPr>
          <p:cNvPr id="20" name="Shape 13"/>
          <p:cNvSpPr/>
          <p:nvPr/>
        </p:nvSpPr>
        <p:spPr>
          <a:xfrm>
            <a:off x="3261360" y="2514600"/>
            <a:ext cx="2621280" cy="960120"/>
          </a:xfrm>
          <a:prstGeom prst="roundRect">
            <a:avLst>
              <a:gd name="adj" fmla="val 11429"/>
            </a:avLst>
          </a:prstGeom>
          <a:solidFill>
            <a:schemeClr val="bg2"/>
          </a:solidFill>
          <a:ln/>
        </p:spPr>
      </p:sp>
      <p:sp>
        <p:nvSpPr>
          <p:cNvPr id="21" name="Shape 14"/>
          <p:cNvSpPr/>
          <p:nvPr/>
        </p:nvSpPr>
        <p:spPr>
          <a:xfrm>
            <a:off x="3398520" y="2651760"/>
            <a:ext cx="548640" cy="548640"/>
          </a:xfrm>
          <a:prstGeom prst="ellipse">
            <a:avLst/>
          </a:prstGeom>
          <a:solidFill>
            <a:schemeClr val="bg1"/>
          </a:solidFill>
          <a:ln/>
        </p:spPr>
      </p:sp>
      <p:pic>
        <p:nvPicPr>
          <p:cNvPr id="22" name="Image 4" descr="/home/claude/kit/icon_music.png">    </p:cNvPr>
          <p:cNvPicPr>
            <a:picLocks noChangeAspect="1"/>
          </p:cNvPicPr>
          <p:nvPr/>
        </p:nvPicPr>
        <p:blipFill>
          <a:blip r:embed="rId5"/>
          <a:stretch>
            <a:fillRect/>
          </a:stretch>
        </p:blipFill>
        <p:spPr>
          <a:xfrm>
            <a:off x="3508248" y="2761488"/>
            <a:ext cx="329184" cy="329184"/>
          </a:xfrm>
          <a:prstGeom prst="rect">
            <a:avLst/>
          </a:prstGeom>
        </p:spPr>
      </p:pic>
      <p:sp>
        <p:nvSpPr>
          <p:cNvPr id="23" name="Text 15"/>
          <p:cNvSpPr txBox="1"/>
          <p:nvPr/>
        </p:nvSpPr>
        <p:spPr>
          <a:xfrm>
            <a:off x="4084320" y="2624328"/>
            <a:ext cx="1688592" cy="457200"/>
          </a:xfrm>
          <a:prstGeom prst="rect">
            <a:avLst/>
          </a:prstGeom>
          <a:noFill/>
          <a:ln/>
        </p:spPr>
        <p:txBody>
          <a:bodyPr wrap="square" lIns="635" tIns="635" rIns="635" bIns="635" rtlCol="0" anchor="ctr"/>
          <a:lstStyle/>
          <a:p>
            <a:pPr indent="0" marL="0">
              <a:buNone/>
            </a:pPr>
            <a:r>
              <a:rPr lang="en-US" sz="1400" b="1" dirty="0">
                <a:solidFill>
                  <a:schemeClr val="tx2"/>
                </a:solidFill>
                <a:latin typeface="Arial" pitchFamily="34" charset="0"/>
                <a:ea typeface="Arial" pitchFamily="34" charset="-122"/>
                <a:cs typeface="Arial" pitchFamily="34" charset="-120"/>
              </a:rPr>
              <a:t>12. Making a birthday playlist for a friend</a:t>
            </a:r>
            <a:endParaRPr lang="en-US" sz="1400" dirty="0"/>
          </a:p>
        </p:txBody>
      </p:sp>
      <p:sp>
        <p:nvSpPr>
          <p:cNvPr id="24" name="Shape 16"/>
          <p:cNvSpPr/>
          <p:nvPr/>
        </p:nvSpPr>
        <p:spPr>
          <a:xfrm>
            <a:off x="457200" y="3611880"/>
            <a:ext cx="8229600" cy="685800"/>
          </a:xfrm>
          <a:prstGeom prst="roundRect">
            <a:avLst>
              <a:gd name="adj" fmla="val 16000"/>
            </a:avLst>
          </a:prstGeom>
          <a:solidFill>
            <a:schemeClr val="accent2"/>
          </a:solidFill>
          <a:ln/>
        </p:spPr>
      </p:sp>
      <p:sp>
        <p:nvSpPr>
          <p:cNvPr id="25" name="Shape 17"/>
          <p:cNvSpPr/>
          <p:nvPr/>
        </p:nvSpPr>
        <p:spPr>
          <a:xfrm>
            <a:off x="566928" y="3703320"/>
            <a:ext cx="502920" cy="502920"/>
          </a:xfrm>
          <a:prstGeom prst="ellipse">
            <a:avLst/>
          </a:prstGeom>
          <a:solidFill>
            <a:schemeClr val="bg1"/>
          </a:solidFill>
          <a:ln/>
        </p:spPr>
      </p:sp>
      <p:pic>
        <p:nvPicPr>
          <p:cNvPr id="26" name="Image 5" descr="/home/claude/kit/icon_sync.png">    </p:cNvPr>
          <p:cNvPicPr>
            <a:picLocks noChangeAspect="1"/>
          </p:cNvPicPr>
          <p:nvPr/>
        </p:nvPicPr>
        <p:blipFill>
          <a:blip r:embed="rId6"/>
          <a:stretch>
            <a:fillRect/>
          </a:stretch>
        </p:blipFill>
        <p:spPr>
          <a:xfrm>
            <a:off x="667512" y="3803904"/>
            <a:ext cx="301752" cy="301752"/>
          </a:xfrm>
          <a:prstGeom prst="rect">
            <a:avLst/>
          </a:prstGeom>
        </p:spPr>
      </p:pic>
      <p:sp>
        <p:nvSpPr>
          <p:cNvPr id="27" name="Text 18"/>
          <p:cNvSpPr txBox="1"/>
          <p:nvPr/>
        </p:nvSpPr>
        <p:spPr>
          <a:xfrm>
            <a:off x="1188720" y="3611880"/>
            <a:ext cx="7360920" cy="685800"/>
          </a:xfrm>
          <a:prstGeom prst="rect">
            <a:avLst/>
          </a:prstGeom>
          <a:noFill/>
          <a:ln/>
        </p:spPr>
        <p:txBody>
          <a:bodyPr wrap="square" lIns="635" tIns="635" rIns="635" bIns="635" rtlCol="0" anchor="ctr"/>
          <a:lstStyle/>
          <a:p>
            <a:pPr indent="0" marL="0">
              <a:buNone/>
            </a:pPr>
            <a:r>
              <a:rPr lang="en-US" sz="1700" dirty="0">
                <a:solidFill>
                  <a:schemeClr val="bg1"/>
                </a:solidFill>
                <a:latin typeface="Calibri" pitchFamily="34" charset="0"/>
                <a:ea typeface="Calibri" pitchFamily="34" charset="-122"/>
                <a:cs typeface="Calibri" pitchFamily="34" charset="-120"/>
              </a:rPr>
              <a:t>You've convinced me because ___.  /  I'm staying because ___.</a:t>
            </a:r>
            <a:endParaRPr lang="en-US" sz="17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200">
                <a:solidFill>
                  <a:schemeClr val="accent4"/>
                </a:solidFill>
              </a:defRPr>
            </a:lvl1pPr>
          </a:lstStyle>
          <a:p>
            <a:pPr algn="l"/>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t"/>
          <a:lstStyle/>
          <a:p>
            <a:pPr indent="0" marL="0">
              <a:buNone/>
            </a:pPr>
            <a:r>
              <a:rPr lang="en-US" sz="3000" b="1" dirty="0">
                <a:solidFill>
                  <a:schemeClr val="tx2"/>
                </a:solidFill>
                <a:latin typeface="Arial" pitchFamily="34" charset="0"/>
                <a:ea typeface="Arial" pitchFamily="34" charset="-122"/>
                <a:cs typeface="Arial" pitchFamily="34" charset="-120"/>
              </a:rPr>
              <a:t>What changed our minds?</a:t>
            </a:r>
            <a:endParaRPr lang="en-US" sz="3000" dirty="0"/>
          </a:p>
        </p:txBody>
      </p:sp>
      <p:sp>
        <p:nvSpPr>
          <p:cNvPr id="4" name="Shape 1"/>
          <p:cNvSpPr/>
          <p:nvPr/>
        </p:nvSpPr>
        <p:spPr>
          <a:xfrm>
            <a:off x="457200" y="1371600"/>
            <a:ext cx="2621280" cy="1371600"/>
          </a:xfrm>
          <a:prstGeom prst="roundRect">
            <a:avLst>
              <a:gd name="adj" fmla="val 8000"/>
            </a:avLst>
          </a:prstGeom>
          <a:solidFill>
            <a:schemeClr val="bg2"/>
          </a:solidFill>
          <a:ln/>
        </p:spPr>
      </p:sp>
      <p:sp>
        <p:nvSpPr>
          <p:cNvPr id="5" name="Shape 2"/>
          <p:cNvSpPr/>
          <p:nvPr/>
        </p:nvSpPr>
        <p:spPr>
          <a:xfrm>
            <a:off x="594360" y="1508760"/>
            <a:ext cx="548640" cy="548640"/>
          </a:xfrm>
          <a:prstGeom prst="ellipse">
            <a:avLst/>
          </a:prstGeom>
          <a:solidFill>
            <a:schemeClr val="bg1"/>
          </a:solidFill>
          <a:ln/>
        </p:spPr>
      </p:sp>
      <p:pic>
        <p:nvPicPr>
          <p:cNvPr id="6" name="Image 0" descr="/home/claude/kit/icon_poll.png">    </p:cNvPr>
          <p:cNvPicPr>
            <a:picLocks noChangeAspect="1"/>
          </p:cNvPicPr>
          <p:nvPr/>
        </p:nvPicPr>
        <p:blipFill>
          <a:blip r:embed="rId1"/>
          <a:stretch>
            <a:fillRect/>
          </a:stretch>
        </p:blipFill>
        <p:spPr>
          <a:xfrm>
            <a:off x="704088" y="1618488"/>
            <a:ext cx="329184" cy="329184"/>
          </a:xfrm>
          <a:prstGeom prst="rect">
            <a:avLst/>
          </a:prstGeom>
        </p:spPr>
      </p:pic>
      <p:sp>
        <p:nvSpPr>
          <p:cNvPr id="7" name="Text 3"/>
          <p:cNvSpPr txBox="1"/>
          <p:nvPr/>
        </p:nvSpPr>
        <p:spPr>
          <a:xfrm>
            <a:off x="1280160" y="1481328"/>
            <a:ext cx="1688592" cy="457200"/>
          </a:xfrm>
          <a:prstGeom prst="rect">
            <a:avLst/>
          </a:prstGeom>
          <a:noFill/>
          <a:ln/>
        </p:spPr>
        <p:txBody>
          <a:bodyPr wrap="square" lIns="635" tIns="635" rIns="635" bIns="635" rtlCol="0" anchor="ctr"/>
          <a:lstStyle/>
          <a:p>
            <a:pPr indent="0" marL="0">
              <a:buNone/>
            </a:pPr>
            <a:r>
              <a:rPr lang="en-US" sz="1700" b="1" dirty="0">
                <a:solidFill>
                  <a:schemeClr val="tx2"/>
                </a:solidFill>
                <a:latin typeface="Arial" pitchFamily="34" charset="0"/>
                <a:ea typeface="Arial" pitchFamily="34" charset="-122"/>
                <a:cs typeface="Arial" pitchFamily="34" charset="-120"/>
              </a:rPr>
              <a:t>Most switches</a:t>
            </a:r>
            <a:endParaRPr lang="en-US" sz="1700" dirty="0"/>
          </a:p>
        </p:txBody>
      </p:sp>
      <p:sp>
        <p:nvSpPr>
          <p:cNvPr id="8" name="Text 4"/>
          <p:cNvSpPr txBox="1"/>
          <p:nvPr/>
        </p:nvSpPr>
        <p:spPr>
          <a:xfrm>
            <a:off x="594360" y="2148840"/>
            <a:ext cx="2346960" cy="548640"/>
          </a:xfrm>
          <a:prstGeom prst="rect">
            <a:avLst/>
          </a:prstGeom>
          <a:noFill/>
          <a:ln/>
        </p:spPr>
        <p:txBody>
          <a:bodyPr wrap="square" lIns="635" tIns="635" rIns="635" bIns="635" rtlCol="0" anchor="t"/>
          <a:lstStyle/>
          <a:p>
            <a:pPr indent="0" marL="0">
              <a:buNone/>
            </a:pPr>
            <a:r>
              <a:rPr lang="en-US" sz="1400" dirty="0">
                <a:solidFill>
                  <a:schemeClr val="tx1"/>
                </a:solidFill>
                <a:latin typeface="Calibri" pitchFamily="34" charset="0"/>
                <a:ea typeface="Calibri" pitchFamily="34" charset="-122"/>
                <a:cs typeface="Calibri" pitchFamily="34" charset="-120"/>
              </a:rPr>
              <a:t>Which card? Which argument?</a:t>
            </a:r>
            <a:endParaRPr lang="en-US" sz="1400" dirty="0"/>
          </a:p>
        </p:txBody>
      </p:sp>
      <p:sp>
        <p:nvSpPr>
          <p:cNvPr id="9" name="Shape 5"/>
          <p:cNvSpPr/>
          <p:nvPr/>
        </p:nvSpPr>
        <p:spPr>
          <a:xfrm>
            <a:off x="3261360" y="1371600"/>
            <a:ext cx="2621280" cy="1371600"/>
          </a:xfrm>
          <a:prstGeom prst="roundRect">
            <a:avLst>
              <a:gd name="adj" fmla="val 8000"/>
            </a:avLst>
          </a:prstGeom>
          <a:solidFill>
            <a:schemeClr val="bg2"/>
          </a:solidFill>
          <a:ln/>
        </p:spPr>
      </p:sp>
      <p:sp>
        <p:nvSpPr>
          <p:cNvPr id="10" name="Shape 6"/>
          <p:cNvSpPr/>
          <p:nvPr/>
        </p:nvSpPr>
        <p:spPr>
          <a:xfrm>
            <a:off x="3398520" y="1508760"/>
            <a:ext cx="548640" cy="548640"/>
          </a:xfrm>
          <a:prstGeom prst="ellipse">
            <a:avLst/>
          </a:prstGeom>
          <a:solidFill>
            <a:schemeClr val="bg1"/>
          </a:solidFill>
          <a:ln/>
        </p:spPr>
      </p:sp>
      <p:pic>
        <p:nvPicPr>
          <p:cNvPr id="11" name="Image 1" descr="/home/claude/kit/icon_clipcheck.png">    </p:cNvPr>
          <p:cNvPicPr>
            <a:picLocks noChangeAspect="1"/>
          </p:cNvPicPr>
          <p:nvPr/>
        </p:nvPicPr>
        <p:blipFill>
          <a:blip r:embed="rId2"/>
          <a:stretch>
            <a:fillRect/>
          </a:stretch>
        </p:blipFill>
        <p:spPr>
          <a:xfrm>
            <a:off x="3508248" y="1618488"/>
            <a:ext cx="329184" cy="329184"/>
          </a:xfrm>
          <a:prstGeom prst="rect">
            <a:avLst/>
          </a:prstGeom>
        </p:spPr>
      </p:pic>
      <p:sp>
        <p:nvSpPr>
          <p:cNvPr id="12" name="Text 7"/>
          <p:cNvSpPr txBox="1"/>
          <p:nvPr/>
        </p:nvSpPr>
        <p:spPr>
          <a:xfrm>
            <a:off x="4084320" y="1481328"/>
            <a:ext cx="1688592" cy="457200"/>
          </a:xfrm>
          <a:prstGeom prst="rect">
            <a:avLst/>
          </a:prstGeom>
          <a:noFill/>
          <a:ln/>
        </p:spPr>
        <p:txBody>
          <a:bodyPr wrap="square" lIns="635" tIns="635" rIns="635" bIns="635" rtlCol="0" anchor="ctr"/>
          <a:lstStyle/>
          <a:p>
            <a:pPr indent="0" marL="0">
              <a:buNone/>
            </a:pPr>
            <a:r>
              <a:rPr lang="en-US" sz="1700" b="1" dirty="0">
                <a:solidFill>
                  <a:schemeClr val="tx2"/>
                </a:solidFill>
                <a:latin typeface="Arial" pitchFamily="34" charset="0"/>
                <a:ea typeface="Arial" pitchFamily="34" charset="-122"/>
                <a:cs typeface="Arial" pitchFamily="34" charset="-120"/>
              </a:rPr>
              <a:t>Best evidence</a:t>
            </a:r>
            <a:endParaRPr lang="en-US" sz="1700" dirty="0"/>
          </a:p>
        </p:txBody>
      </p:sp>
      <p:sp>
        <p:nvSpPr>
          <p:cNvPr id="13" name="Text 8"/>
          <p:cNvSpPr txBox="1"/>
          <p:nvPr/>
        </p:nvSpPr>
        <p:spPr>
          <a:xfrm>
            <a:off x="3398520" y="2148840"/>
            <a:ext cx="2346960" cy="548640"/>
          </a:xfrm>
          <a:prstGeom prst="rect">
            <a:avLst/>
          </a:prstGeom>
          <a:noFill/>
          <a:ln/>
        </p:spPr>
        <p:txBody>
          <a:bodyPr wrap="square" lIns="635" tIns="635" rIns="635" bIns="635" rtlCol="0" anchor="t"/>
          <a:lstStyle/>
          <a:p>
            <a:pPr indent="0" marL="0">
              <a:buNone/>
            </a:pPr>
            <a:r>
              <a:rPr lang="en-US" sz="1400" dirty="0">
                <a:solidFill>
                  <a:schemeClr val="tx1"/>
                </a:solidFill>
                <a:latin typeface="Calibri" pitchFamily="34" charset="0"/>
                <a:ea typeface="Calibri" pitchFamily="34" charset="-122"/>
                <a:cs typeface="Calibri" pitchFamily="34" charset="-120"/>
              </a:rPr>
              <a:t>Which reason used real evidence?</a:t>
            </a:r>
            <a:endParaRPr lang="en-US" sz="1400" dirty="0"/>
          </a:p>
        </p:txBody>
      </p:sp>
      <p:sp>
        <p:nvSpPr>
          <p:cNvPr id="14" name="Shape 9"/>
          <p:cNvSpPr/>
          <p:nvPr/>
        </p:nvSpPr>
        <p:spPr>
          <a:xfrm>
            <a:off x="6065520" y="1371600"/>
            <a:ext cx="2621280" cy="1371600"/>
          </a:xfrm>
          <a:prstGeom prst="roundRect">
            <a:avLst>
              <a:gd name="adj" fmla="val 8000"/>
            </a:avLst>
          </a:prstGeom>
          <a:solidFill>
            <a:schemeClr val="bg2"/>
          </a:solidFill>
          <a:ln/>
        </p:spPr>
      </p:sp>
      <p:sp>
        <p:nvSpPr>
          <p:cNvPr id="15" name="Shape 10"/>
          <p:cNvSpPr/>
          <p:nvPr/>
        </p:nvSpPr>
        <p:spPr>
          <a:xfrm>
            <a:off x="6202680" y="1508760"/>
            <a:ext cx="548640" cy="548640"/>
          </a:xfrm>
          <a:prstGeom prst="ellipse">
            <a:avLst/>
          </a:prstGeom>
          <a:solidFill>
            <a:schemeClr val="bg1"/>
          </a:solidFill>
          <a:ln/>
        </p:spPr>
      </p:sp>
      <p:pic>
        <p:nvPicPr>
          <p:cNvPr id="16" name="Image 2" descr="/home/claude/kit/icon_bullhorn.png">    </p:cNvPr>
          <p:cNvPicPr>
            <a:picLocks noChangeAspect="1"/>
          </p:cNvPicPr>
          <p:nvPr/>
        </p:nvPicPr>
        <p:blipFill>
          <a:blip r:embed="rId3"/>
          <a:stretch>
            <a:fillRect/>
          </a:stretch>
        </p:blipFill>
        <p:spPr>
          <a:xfrm>
            <a:off x="6312408" y="1618488"/>
            <a:ext cx="329184" cy="329184"/>
          </a:xfrm>
          <a:prstGeom prst="rect">
            <a:avLst/>
          </a:prstGeom>
        </p:spPr>
      </p:pic>
      <p:sp>
        <p:nvSpPr>
          <p:cNvPr id="17" name="Text 11"/>
          <p:cNvSpPr txBox="1"/>
          <p:nvPr/>
        </p:nvSpPr>
        <p:spPr>
          <a:xfrm>
            <a:off x="6888480" y="1481328"/>
            <a:ext cx="1688592" cy="457200"/>
          </a:xfrm>
          <a:prstGeom prst="rect">
            <a:avLst/>
          </a:prstGeom>
          <a:noFill/>
          <a:ln/>
        </p:spPr>
        <p:txBody>
          <a:bodyPr wrap="square" lIns="635" tIns="635" rIns="635" bIns="635" rtlCol="0" anchor="ctr"/>
          <a:lstStyle/>
          <a:p>
            <a:pPr indent="0" marL="0">
              <a:buNone/>
            </a:pPr>
            <a:r>
              <a:rPr lang="en-US" sz="1700" b="1" dirty="0">
                <a:solidFill>
                  <a:schemeClr val="tx2"/>
                </a:solidFill>
                <a:latin typeface="Arial" pitchFamily="34" charset="0"/>
                <a:ea typeface="Arial" pitchFamily="34" charset="-122"/>
                <a:cs typeface="Arial" pitchFamily="34" charset="-120"/>
              </a:rPr>
              <a:t>Best delivery</a:t>
            </a:r>
            <a:endParaRPr lang="en-US" sz="1700" dirty="0"/>
          </a:p>
        </p:txBody>
      </p:sp>
      <p:sp>
        <p:nvSpPr>
          <p:cNvPr id="18" name="Text 12"/>
          <p:cNvSpPr txBox="1"/>
          <p:nvPr/>
        </p:nvSpPr>
        <p:spPr>
          <a:xfrm>
            <a:off x="6202680" y="2148840"/>
            <a:ext cx="2346960" cy="548640"/>
          </a:xfrm>
          <a:prstGeom prst="rect">
            <a:avLst/>
          </a:prstGeom>
          <a:noFill/>
          <a:ln/>
        </p:spPr>
        <p:txBody>
          <a:bodyPr wrap="square" lIns="635" tIns="635" rIns="635" bIns="635" rtlCol="0" anchor="t"/>
          <a:lstStyle/>
          <a:p>
            <a:pPr indent="0" marL="0">
              <a:buNone/>
            </a:pPr>
            <a:r>
              <a:rPr lang="en-US" sz="1400" dirty="0">
                <a:solidFill>
                  <a:schemeClr val="tx1"/>
                </a:solidFill>
                <a:latin typeface="Calibri" pitchFamily="34" charset="0"/>
                <a:ea typeface="Calibri" pitchFamily="34" charset="-122"/>
                <a:cs typeface="Calibri" pitchFamily="34" charset="-120"/>
              </a:rPr>
              <a:t>Who faced us and projected?</a:t>
            </a:r>
            <a:endParaRPr lang="en-US" sz="1400" dirty="0"/>
          </a:p>
        </p:txBody>
      </p:sp>
      <p:sp>
        <p:nvSpPr>
          <p:cNvPr id="19" name="Shape 13"/>
          <p:cNvSpPr/>
          <p:nvPr/>
        </p:nvSpPr>
        <p:spPr>
          <a:xfrm>
            <a:off x="457200" y="3017520"/>
            <a:ext cx="8229600" cy="685800"/>
          </a:xfrm>
          <a:prstGeom prst="roundRect">
            <a:avLst>
              <a:gd name="adj" fmla="val 16000"/>
            </a:avLst>
          </a:prstGeom>
          <a:solidFill>
            <a:schemeClr val="accent2"/>
          </a:solidFill>
          <a:ln/>
        </p:spPr>
      </p:sp>
      <p:sp>
        <p:nvSpPr>
          <p:cNvPr id="20" name="Shape 14"/>
          <p:cNvSpPr/>
          <p:nvPr/>
        </p:nvSpPr>
        <p:spPr>
          <a:xfrm>
            <a:off x="566928" y="3108960"/>
            <a:ext cx="502920" cy="502920"/>
          </a:xfrm>
          <a:prstGeom prst="ellipse">
            <a:avLst/>
          </a:prstGeom>
          <a:solidFill>
            <a:schemeClr val="bg1"/>
          </a:solidFill>
          <a:ln/>
        </p:spPr>
      </p:sp>
      <p:pic>
        <p:nvPicPr>
          <p:cNvPr id="21" name="Image 3" descr="/home/claude/kit/icon_lightbulb.png">    </p:cNvPr>
          <p:cNvPicPr>
            <a:picLocks noChangeAspect="1"/>
          </p:cNvPicPr>
          <p:nvPr/>
        </p:nvPicPr>
        <p:blipFill>
          <a:blip r:embed="rId4"/>
          <a:stretch>
            <a:fillRect/>
          </a:stretch>
        </p:blipFill>
        <p:spPr>
          <a:xfrm>
            <a:off x="667512" y="3209544"/>
            <a:ext cx="301752" cy="301752"/>
          </a:xfrm>
          <a:prstGeom prst="rect">
            <a:avLst/>
          </a:prstGeom>
        </p:spPr>
      </p:pic>
      <p:sp>
        <p:nvSpPr>
          <p:cNvPr id="22" name="Text 15"/>
          <p:cNvSpPr txBox="1"/>
          <p:nvPr/>
        </p:nvSpPr>
        <p:spPr>
          <a:xfrm>
            <a:off x="1188720" y="3017520"/>
            <a:ext cx="7360920" cy="685800"/>
          </a:xfrm>
          <a:prstGeom prst="rect">
            <a:avLst/>
          </a:prstGeom>
          <a:noFill/>
          <a:ln/>
        </p:spPr>
        <p:txBody>
          <a:bodyPr wrap="square" lIns="635" tIns="635" rIns="635" bIns="635" rtlCol="0" anchor="ctr"/>
          <a:lstStyle/>
          <a:p>
            <a:pPr indent="0" marL="0">
              <a:buNone/>
            </a:pPr>
            <a:r>
              <a:rPr lang="en-US" sz="1800" dirty="0">
                <a:solidFill>
                  <a:schemeClr val="bg1"/>
                </a:solidFill>
                <a:latin typeface="Calibri" pitchFamily="34" charset="0"/>
                <a:ea typeface="Calibri" pitchFamily="34" charset="-122"/>
                <a:cs typeface="Calibri" pitchFamily="34" charset="-120"/>
              </a:rPr>
              <a:t>The most convincing reason was ___ because ___.</a:t>
            </a:r>
            <a:endParaRPr lang="en-US" sz="1800" dirty="0"/>
          </a:p>
        </p:txBody>
      </p:sp>
      <p:sp>
        <p:nvSpPr>
          <p:cNvPr id="23" name="Shape 16"/>
          <p:cNvSpPr/>
          <p:nvPr/>
        </p:nvSpPr>
        <p:spPr>
          <a:xfrm>
            <a:off x="457200" y="3794760"/>
            <a:ext cx="8229600" cy="685800"/>
          </a:xfrm>
          <a:prstGeom prst="roundRect">
            <a:avLst>
              <a:gd name="adj" fmla="val 16000"/>
            </a:avLst>
          </a:prstGeom>
          <a:solidFill>
            <a:srgbClr val="FCE4F2"/>
          </a:solidFill>
          <a:ln/>
        </p:spPr>
      </p:sp>
      <p:sp>
        <p:nvSpPr>
          <p:cNvPr id="24" name="Shape 17"/>
          <p:cNvSpPr/>
          <p:nvPr/>
        </p:nvSpPr>
        <p:spPr>
          <a:xfrm>
            <a:off x="566928" y="3886200"/>
            <a:ext cx="502920" cy="502920"/>
          </a:xfrm>
          <a:prstGeom prst="ellipse">
            <a:avLst/>
          </a:prstGeom>
          <a:solidFill>
            <a:schemeClr val="bg1"/>
          </a:solidFill>
          <a:ln/>
        </p:spPr>
      </p:sp>
      <p:pic>
        <p:nvPicPr>
          <p:cNvPr id="25" name="Image 4" descr="/home/claude/kit/icon_users.png">    </p:cNvPr>
          <p:cNvPicPr>
            <a:picLocks noChangeAspect="1"/>
          </p:cNvPicPr>
          <p:nvPr/>
        </p:nvPicPr>
        <p:blipFill>
          <a:blip r:embed="rId5"/>
          <a:stretch>
            <a:fillRect/>
          </a:stretch>
        </p:blipFill>
        <p:spPr>
          <a:xfrm>
            <a:off x="667512" y="3986784"/>
            <a:ext cx="301752" cy="301752"/>
          </a:xfrm>
          <a:prstGeom prst="rect">
            <a:avLst/>
          </a:prstGeom>
        </p:spPr>
      </p:pic>
      <p:sp>
        <p:nvSpPr>
          <p:cNvPr id="26" name="Text 18"/>
          <p:cNvSpPr txBox="1"/>
          <p:nvPr/>
        </p:nvSpPr>
        <p:spPr>
          <a:xfrm>
            <a:off x="1188720" y="3794760"/>
            <a:ext cx="7360920" cy="685800"/>
          </a:xfrm>
          <a:prstGeom prst="rect">
            <a:avLst/>
          </a:prstGeom>
          <a:noFill/>
          <a:ln/>
        </p:spPr>
        <p:txBody>
          <a:bodyPr wrap="square" lIns="635" tIns="635" rIns="635" bIns="635" rtlCol="0" anchor="ctr"/>
          <a:lstStyle/>
          <a:p>
            <a:pPr indent="0" marL="0">
              <a:buNone/>
            </a:pPr>
            <a:r>
              <a:rPr lang="en-US" sz="1600" dirty="0">
                <a:solidFill>
                  <a:schemeClr val="tx1"/>
                </a:solidFill>
                <a:latin typeface="Calibri" pitchFamily="34" charset="0"/>
                <a:ea typeface="Calibri" pitchFamily="34" charset="-122"/>
                <a:cs typeface="Calibri" pitchFamily="34" charset="-120"/>
              </a:rPr>
              <a:t>Switching because a friend moved isn't a reason!</a:t>
            </a:r>
            <a:endParaRPr lang="en-US" sz="16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200">
                <a:solidFill>
                  <a:schemeClr val="accent4"/>
                </a:solidFill>
              </a:defRPr>
            </a:lvl1pPr>
          </a:lstStyle>
          <a:p>
            <a:pPr algn="l"/>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t"/>
          <a:lstStyle/>
          <a:p>
            <a:pPr indent="0" marL="0">
              <a:buNone/>
            </a:pPr>
            <a:r>
              <a:rPr lang="en-US" sz="3000" b="1" dirty="0">
                <a:solidFill>
                  <a:schemeClr val="tx2"/>
                </a:solidFill>
                <a:latin typeface="Arial" pitchFamily="34" charset="0"/>
                <a:ea typeface="Arial" pitchFamily="34" charset="-122"/>
                <a:cs typeface="Arial" pitchFamily="34" charset="-120"/>
              </a:rPr>
              <a:t>Decision cards</a:t>
            </a:r>
            <a:endParaRPr lang="en-US" sz="3000" dirty="0"/>
          </a:p>
        </p:txBody>
      </p:sp>
      <p:sp>
        <p:nvSpPr>
          <p:cNvPr id="4" name="Shape 1"/>
          <p:cNvSpPr/>
          <p:nvPr/>
        </p:nvSpPr>
        <p:spPr>
          <a:xfrm>
            <a:off x="457200" y="1325880"/>
            <a:ext cx="1426464" cy="2103120"/>
          </a:xfrm>
          <a:prstGeom prst="roundRect">
            <a:avLst>
              <a:gd name="adj" fmla="val 7692"/>
            </a:avLst>
          </a:prstGeom>
          <a:solidFill>
            <a:srgbClr val="FCE4F2"/>
          </a:solidFill>
          <a:ln/>
        </p:spPr>
      </p:sp>
      <p:sp>
        <p:nvSpPr>
          <p:cNvPr id="5" name="Shape 2"/>
          <p:cNvSpPr/>
          <p:nvPr/>
        </p:nvSpPr>
        <p:spPr>
          <a:xfrm>
            <a:off x="758952" y="1490472"/>
            <a:ext cx="822960" cy="822960"/>
          </a:xfrm>
          <a:prstGeom prst="ellipse">
            <a:avLst/>
          </a:prstGeom>
          <a:solidFill>
            <a:schemeClr val="bg1"/>
          </a:solidFill>
          <a:ln/>
        </p:spPr>
      </p:sp>
      <p:pic>
        <p:nvPicPr>
          <p:cNvPr id="6" name="Image 0" descr="/home/claude/kit/icon_compass.png">    </p:cNvPr>
          <p:cNvPicPr>
            <a:picLocks noChangeAspect="1"/>
          </p:cNvPicPr>
          <p:nvPr/>
        </p:nvPicPr>
        <p:blipFill>
          <a:blip r:embed="rId1"/>
          <a:stretch>
            <a:fillRect/>
          </a:stretch>
        </p:blipFill>
        <p:spPr>
          <a:xfrm>
            <a:off x="940003" y="1671523"/>
            <a:ext cx="460858" cy="460858"/>
          </a:xfrm>
          <a:prstGeom prst="rect">
            <a:avLst/>
          </a:prstGeom>
        </p:spPr>
      </p:pic>
      <p:sp>
        <p:nvSpPr>
          <p:cNvPr id="7" name="Text 3"/>
          <p:cNvSpPr txBox="1"/>
          <p:nvPr/>
        </p:nvSpPr>
        <p:spPr>
          <a:xfrm>
            <a:off x="548640" y="2377440"/>
            <a:ext cx="1243584" cy="365760"/>
          </a:xfrm>
          <a:prstGeom prst="rect">
            <a:avLst/>
          </a:prstGeom>
          <a:noFill/>
          <a:ln/>
        </p:spPr>
        <p:txBody>
          <a:bodyPr wrap="square" lIns="635" tIns="635" rIns="635" bIns="635" rtlCol="0" anchor="t"/>
          <a:lstStyle/>
          <a:p>
            <a:pPr algn="ctr" indent="0" marL="0">
              <a:buNone/>
            </a:pPr>
            <a:r>
              <a:rPr lang="en-US" sz="1300" b="1" spc="100" kern="0" dirty="0">
                <a:solidFill>
                  <a:schemeClr val="accent4"/>
                </a:solidFill>
                <a:latin typeface="Calibri" pitchFamily="34" charset="0"/>
                <a:ea typeface="Calibri" pitchFamily="34" charset="-122"/>
                <a:cs typeface="Calibri" pitchFamily="34" charset="-120"/>
              </a:rPr>
              <a:t>CORNER</a:t>
            </a:r>
            <a:endParaRPr lang="en-US" sz="1300" dirty="0"/>
          </a:p>
        </p:txBody>
      </p:sp>
      <p:sp>
        <p:nvSpPr>
          <p:cNvPr id="8" name="Text 4"/>
          <p:cNvSpPr txBox="1"/>
          <p:nvPr/>
        </p:nvSpPr>
        <p:spPr>
          <a:xfrm>
            <a:off x="566928" y="2697480"/>
            <a:ext cx="1207008" cy="685800"/>
          </a:xfrm>
          <a:prstGeom prst="rect">
            <a:avLst/>
          </a:prstGeom>
          <a:noFill/>
          <a:ln/>
        </p:spPr>
        <p:txBody>
          <a:bodyPr wrap="square" lIns="635" tIns="635" rIns="635" bIns="635" rtlCol="0" anchor="t"/>
          <a:lstStyle/>
          <a:p>
            <a:pPr algn="ctr" indent="0" marL="0">
              <a:buNone/>
            </a:pPr>
            <a:r>
              <a:rPr lang="en-US" sz="1300" b="1" dirty="0">
                <a:solidFill>
                  <a:schemeClr val="tx2"/>
                </a:solidFill>
                <a:latin typeface="Calibri" pitchFamily="34" charset="0"/>
                <a:ea typeface="Calibri" pitchFamily="34" charset="-122"/>
                <a:cs typeface="Calibri" pitchFamily="34" charset="-120"/>
              </a:rPr>
              <a:t>Which corner?</a:t>
            </a:r>
            <a:endParaRPr lang="en-US" sz="1300" dirty="0"/>
          </a:p>
        </p:txBody>
      </p:sp>
      <p:pic>
        <p:nvPicPr>
          <p:cNvPr id="9" name="Image 1" descr="/home/claude/kit/icon_arrow_a.png">    </p:cNvPr>
          <p:cNvPicPr>
            <a:picLocks noChangeAspect="1"/>
          </p:cNvPicPr>
          <p:nvPr/>
        </p:nvPicPr>
        <p:blipFill>
          <a:blip r:embed="rId2"/>
          <a:stretch>
            <a:fillRect/>
          </a:stretch>
        </p:blipFill>
        <p:spPr>
          <a:xfrm>
            <a:off x="1911096" y="2194560"/>
            <a:ext cx="219456" cy="219456"/>
          </a:xfrm>
          <a:prstGeom prst="rect">
            <a:avLst/>
          </a:prstGeom>
        </p:spPr>
      </p:pic>
      <p:sp>
        <p:nvSpPr>
          <p:cNvPr id="10" name="Shape 5"/>
          <p:cNvSpPr/>
          <p:nvPr/>
        </p:nvSpPr>
        <p:spPr>
          <a:xfrm>
            <a:off x="2157984" y="1325880"/>
            <a:ext cx="1426464" cy="2103120"/>
          </a:xfrm>
          <a:prstGeom prst="roundRect">
            <a:avLst>
              <a:gd name="adj" fmla="val 7692"/>
            </a:avLst>
          </a:prstGeom>
          <a:solidFill>
            <a:schemeClr val="bg2"/>
          </a:solidFill>
          <a:ln/>
        </p:spPr>
      </p:sp>
      <p:sp>
        <p:nvSpPr>
          <p:cNvPr id="11" name="Shape 6"/>
          <p:cNvSpPr/>
          <p:nvPr/>
        </p:nvSpPr>
        <p:spPr>
          <a:xfrm>
            <a:off x="2459736" y="1490472"/>
            <a:ext cx="822960" cy="822960"/>
          </a:xfrm>
          <a:prstGeom prst="ellipse">
            <a:avLst/>
          </a:prstGeom>
          <a:solidFill>
            <a:schemeClr val="bg1"/>
          </a:solidFill>
          <a:ln/>
        </p:spPr>
      </p:sp>
      <p:pic>
        <p:nvPicPr>
          <p:cNvPr id="12" name="Image 2" descr="/home/claude/kit/icon_pin.png">    </p:cNvPr>
          <p:cNvPicPr>
            <a:picLocks noChangeAspect="1"/>
          </p:cNvPicPr>
          <p:nvPr/>
        </p:nvPicPr>
        <p:blipFill>
          <a:blip r:embed="rId3"/>
          <a:stretch>
            <a:fillRect/>
          </a:stretch>
        </p:blipFill>
        <p:spPr>
          <a:xfrm>
            <a:off x="2640787" y="1671523"/>
            <a:ext cx="460858" cy="460858"/>
          </a:xfrm>
          <a:prstGeom prst="rect">
            <a:avLst/>
          </a:prstGeom>
        </p:spPr>
      </p:pic>
      <p:sp>
        <p:nvSpPr>
          <p:cNvPr id="13" name="Text 7"/>
          <p:cNvSpPr txBox="1"/>
          <p:nvPr/>
        </p:nvSpPr>
        <p:spPr>
          <a:xfrm>
            <a:off x="2249424" y="2377440"/>
            <a:ext cx="1243584" cy="365760"/>
          </a:xfrm>
          <a:prstGeom prst="rect">
            <a:avLst/>
          </a:prstGeom>
          <a:noFill/>
          <a:ln/>
        </p:spPr>
        <p:txBody>
          <a:bodyPr wrap="square" lIns="635" tIns="635" rIns="635" bIns="635" rtlCol="0" anchor="t"/>
          <a:lstStyle/>
          <a:p>
            <a:pPr algn="ctr" indent="0" marL="0">
              <a:buNone/>
            </a:pPr>
            <a:r>
              <a:rPr lang="en-US" sz="1300" b="1" spc="100" kern="0" dirty="0">
                <a:solidFill>
                  <a:schemeClr val="accent4"/>
                </a:solidFill>
                <a:latin typeface="Calibri" pitchFamily="34" charset="0"/>
                <a:ea typeface="Calibri" pitchFamily="34" charset="-122"/>
                <a:cs typeface="Calibri" pitchFamily="34" charset="-120"/>
              </a:rPr>
              <a:t>CLAIM</a:t>
            </a:r>
            <a:endParaRPr lang="en-US" sz="1300" dirty="0"/>
          </a:p>
        </p:txBody>
      </p:sp>
      <p:sp>
        <p:nvSpPr>
          <p:cNvPr id="14" name="Text 8"/>
          <p:cNvSpPr txBox="1"/>
          <p:nvPr/>
        </p:nvSpPr>
        <p:spPr>
          <a:xfrm>
            <a:off x="2267712" y="2697480"/>
            <a:ext cx="1207008" cy="685800"/>
          </a:xfrm>
          <a:prstGeom prst="rect">
            <a:avLst/>
          </a:prstGeom>
          <a:noFill/>
          <a:ln/>
        </p:spPr>
        <p:txBody>
          <a:bodyPr wrap="square" lIns="635" tIns="635" rIns="635" bIns="635" rtlCol="0" anchor="t"/>
          <a:lstStyle/>
          <a:p>
            <a:pPr algn="ctr" indent="0" marL="0">
              <a:buNone/>
            </a:pPr>
            <a:r>
              <a:rPr lang="en-US" sz="1300" b="1" dirty="0">
                <a:solidFill>
                  <a:schemeClr val="tx2"/>
                </a:solidFill>
                <a:latin typeface="Calibri" pitchFamily="34" charset="0"/>
                <a:ea typeface="Calibri" pitchFamily="34" charset="-122"/>
                <a:cs typeface="Calibri" pitchFamily="34" charset="-120"/>
              </a:rPr>
              <a:t>We think…</a:t>
            </a:r>
            <a:endParaRPr lang="en-US" sz="1300" dirty="0"/>
          </a:p>
        </p:txBody>
      </p:sp>
      <p:pic>
        <p:nvPicPr>
          <p:cNvPr id="15" name="Image 3" descr="/home/claude/kit/icon_arrow_a.png">    </p:cNvPr>
          <p:cNvPicPr>
            <a:picLocks noChangeAspect="1"/>
          </p:cNvPicPr>
          <p:nvPr/>
        </p:nvPicPr>
        <p:blipFill>
          <a:blip r:embed="rId4"/>
          <a:stretch>
            <a:fillRect/>
          </a:stretch>
        </p:blipFill>
        <p:spPr>
          <a:xfrm>
            <a:off x="3611880" y="2194560"/>
            <a:ext cx="219456" cy="219456"/>
          </a:xfrm>
          <a:prstGeom prst="rect">
            <a:avLst/>
          </a:prstGeom>
        </p:spPr>
      </p:pic>
      <p:sp>
        <p:nvSpPr>
          <p:cNvPr id="16" name="Shape 9"/>
          <p:cNvSpPr/>
          <p:nvPr/>
        </p:nvSpPr>
        <p:spPr>
          <a:xfrm>
            <a:off x="3858768" y="1325880"/>
            <a:ext cx="1426464" cy="2103120"/>
          </a:xfrm>
          <a:prstGeom prst="roundRect">
            <a:avLst>
              <a:gd name="adj" fmla="val 7692"/>
            </a:avLst>
          </a:prstGeom>
          <a:solidFill>
            <a:srgbClr val="FCE4F2"/>
          </a:solidFill>
          <a:ln/>
        </p:spPr>
      </p:sp>
      <p:sp>
        <p:nvSpPr>
          <p:cNvPr id="17" name="Shape 10"/>
          <p:cNvSpPr/>
          <p:nvPr/>
        </p:nvSpPr>
        <p:spPr>
          <a:xfrm>
            <a:off x="4160520" y="1490472"/>
            <a:ext cx="822960" cy="822960"/>
          </a:xfrm>
          <a:prstGeom prst="ellipse">
            <a:avLst/>
          </a:prstGeom>
          <a:solidFill>
            <a:schemeClr val="bg1"/>
          </a:solidFill>
          <a:ln/>
        </p:spPr>
      </p:sp>
      <p:pic>
        <p:nvPicPr>
          <p:cNvPr id="18" name="Image 4" descr="/home/claude/kit/icon_clipcheck.png">    </p:cNvPr>
          <p:cNvPicPr>
            <a:picLocks noChangeAspect="1"/>
          </p:cNvPicPr>
          <p:nvPr/>
        </p:nvPicPr>
        <p:blipFill>
          <a:blip r:embed="rId5"/>
          <a:stretch>
            <a:fillRect/>
          </a:stretch>
        </p:blipFill>
        <p:spPr>
          <a:xfrm>
            <a:off x="4341571" y="1671523"/>
            <a:ext cx="460858" cy="460858"/>
          </a:xfrm>
          <a:prstGeom prst="rect">
            <a:avLst/>
          </a:prstGeom>
        </p:spPr>
      </p:pic>
      <p:sp>
        <p:nvSpPr>
          <p:cNvPr id="19" name="Text 11"/>
          <p:cNvSpPr txBox="1"/>
          <p:nvPr/>
        </p:nvSpPr>
        <p:spPr>
          <a:xfrm>
            <a:off x="3950208" y="2377440"/>
            <a:ext cx="1243584" cy="365760"/>
          </a:xfrm>
          <a:prstGeom prst="rect">
            <a:avLst/>
          </a:prstGeom>
          <a:noFill/>
          <a:ln/>
        </p:spPr>
        <p:txBody>
          <a:bodyPr wrap="square" lIns="635" tIns="635" rIns="635" bIns="635" rtlCol="0" anchor="t"/>
          <a:lstStyle/>
          <a:p>
            <a:pPr algn="ctr" indent="0" marL="0">
              <a:buNone/>
            </a:pPr>
            <a:r>
              <a:rPr lang="en-US" sz="1300" b="1" spc="100" kern="0" dirty="0">
                <a:solidFill>
                  <a:schemeClr val="accent4"/>
                </a:solidFill>
                <a:latin typeface="Calibri" pitchFamily="34" charset="0"/>
                <a:ea typeface="Calibri" pitchFamily="34" charset="-122"/>
                <a:cs typeface="Calibri" pitchFamily="34" charset="-120"/>
              </a:rPr>
              <a:t>EVIDENCE</a:t>
            </a:r>
            <a:endParaRPr lang="en-US" sz="1300" dirty="0"/>
          </a:p>
        </p:txBody>
      </p:sp>
      <p:sp>
        <p:nvSpPr>
          <p:cNvPr id="20" name="Text 12"/>
          <p:cNvSpPr txBox="1"/>
          <p:nvPr/>
        </p:nvSpPr>
        <p:spPr>
          <a:xfrm>
            <a:off x="3968496" y="2697480"/>
            <a:ext cx="1207008" cy="685800"/>
          </a:xfrm>
          <a:prstGeom prst="rect">
            <a:avLst/>
          </a:prstGeom>
          <a:noFill/>
          <a:ln/>
        </p:spPr>
        <p:txBody>
          <a:bodyPr wrap="square" lIns="635" tIns="635" rIns="635" bIns="635" rtlCol="0" anchor="t"/>
          <a:lstStyle/>
          <a:p>
            <a:pPr algn="ctr" indent="0" marL="0">
              <a:buNone/>
            </a:pPr>
            <a:r>
              <a:rPr lang="en-US" sz="1300" b="1" dirty="0">
                <a:solidFill>
                  <a:schemeClr val="tx2"/>
                </a:solidFill>
                <a:latin typeface="Calibri" pitchFamily="34" charset="0"/>
                <a:ea typeface="Calibri" pitchFamily="34" charset="-122"/>
                <a:cs typeface="Calibri" pitchFamily="34" charset="-120"/>
              </a:rPr>
              <a:t>We know because…</a:t>
            </a:r>
            <a:endParaRPr lang="en-US" sz="1300" dirty="0"/>
          </a:p>
        </p:txBody>
      </p:sp>
      <p:pic>
        <p:nvPicPr>
          <p:cNvPr id="21" name="Image 5" descr="/home/claude/kit/icon_arrow_a.png">    </p:cNvPr>
          <p:cNvPicPr>
            <a:picLocks noChangeAspect="1"/>
          </p:cNvPicPr>
          <p:nvPr/>
        </p:nvPicPr>
        <p:blipFill>
          <a:blip r:embed="rId6"/>
          <a:stretch>
            <a:fillRect/>
          </a:stretch>
        </p:blipFill>
        <p:spPr>
          <a:xfrm>
            <a:off x="5312664" y="2194560"/>
            <a:ext cx="219456" cy="219456"/>
          </a:xfrm>
          <a:prstGeom prst="rect">
            <a:avLst/>
          </a:prstGeom>
        </p:spPr>
      </p:pic>
      <p:sp>
        <p:nvSpPr>
          <p:cNvPr id="22" name="Shape 13"/>
          <p:cNvSpPr/>
          <p:nvPr/>
        </p:nvSpPr>
        <p:spPr>
          <a:xfrm>
            <a:off x="5559552" y="1325880"/>
            <a:ext cx="1426464" cy="2103120"/>
          </a:xfrm>
          <a:prstGeom prst="roundRect">
            <a:avLst>
              <a:gd name="adj" fmla="val 7692"/>
            </a:avLst>
          </a:prstGeom>
          <a:solidFill>
            <a:schemeClr val="bg2"/>
          </a:solidFill>
          <a:ln/>
        </p:spPr>
      </p:sp>
      <p:sp>
        <p:nvSpPr>
          <p:cNvPr id="23" name="Shape 14"/>
          <p:cNvSpPr/>
          <p:nvPr/>
        </p:nvSpPr>
        <p:spPr>
          <a:xfrm>
            <a:off x="5861304" y="1490472"/>
            <a:ext cx="822960" cy="822960"/>
          </a:xfrm>
          <a:prstGeom prst="ellipse">
            <a:avLst/>
          </a:prstGeom>
          <a:solidFill>
            <a:schemeClr val="bg1"/>
          </a:solidFill>
          <a:ln/>
        </p:spPr>
      </p:sp>
      <p:pic>
        <p:nvPicPr>
          <p:cNvPr id="24" name="Image 6" descr="/home/claude/kit/icon_lightbulb.png">    </p:cNvPr>
          <p:cNvPicPr>
            <a:picLocks noChangeAspect="1"/>
          </p:cNvPicPr>
          <p:nvPr/>
        </p:nvPicPr>
        <p:blipFill>
          <a:blip r:embed="rId7"/>
          <a:stretch>
            <a:fillRect/>
          </a:stretch>
        </p:blipFill>
        <p:spPr>
          <a:xfrm>
            <a:off x="6042355" y="1671523"/>
            <a:ext cx="460858" cy="460858"/>
          </a:xfrm>
          <a:prstGeom prst="rect">
            <a:avLst/>
          </a:prstGeom>
        </p:spPr>
      </p:pic>
      <p:sp>
        <p:nvSpPr>
          <p:cNvPr id="25" name="Text 15"/>
          <p:cNvSpPr txBox="1"/>
          <p:nvPr/>
        </p:nvSpPr>
        <p:spPr>
          <a:xfrm>
            <a:off x="5650992" y="2377440"/>
            <a:ext cx="1243584" cy="365760"/>
          </a:xfrm>
          <a:prstGeom prst="rect">
            <a:avLst/>
          </a:prstGeom>
          <a:noFill/>
          <a:ln/>
        </p:spPr>
        <p:txBody>
          <a:bodyPr wrap="square" lIns="635" tIns="635" rIns="635" bIns="635" rtlCol="0" anchor="t"/>
          <a:lstStyle/>
          <a:p>
            <a:pPr algn="ctr" indent="0" marL="0">
              <a:buNone/>
            </a:pPr>
            <a:r>
              <a:rPr lang="en-US" sz="1300" b="1" spc="100" kern="0" dirty="0">
                <a:solidFill>
                  <a:schemeClr val="accent4"/>
                </a:solidFill>
                <a:latin typeface="Calibri" pitchFamily="34" charset="0"/>
                <a:ea typeface="Calibri" pitchFamily="34" charset="-122"/>
                <a:cs typeface="Calibri" pitchFamily="34" charset="-120"/>
              </a:rPr>
              <a:t>REASON</a:t>
            </a:r>
            <a:endParaRPr lang="en-US" sz="1300" dirty="0"/>
          </a:p>
        </p:txBody>
      </p:sp>
      <p:sp>
        <p:nvSpPr>
          <p:cNvPr id="26" name="Text 16"/>
          <p:cNvSpPr txBox="1"/>
          <p:nvPr/>
        </p:nvSpPr>
        <p:spPr>
          <a:xfrm>
            <a:off x="5669280" y="2697480"/>
            <a:ext cx="1207008" cy="685800"/>
          </a:xfrm>
          <a:prstGeom prst="rect">
            <a:avLst/>
          </a:prstGeom>
          <a:noFill/>
          <a:ln/>
        </p:spPr>
        <p:txBody>
          <a:bodyPr wrap="square" lIns="635" tIns="635" rIns="635" bIns="635" rtlCol="0" anchor="t"/>
          <a:lstStyle/>
          <a:p>
            <a:pPr algn="ctr" indent="0" marL="0">
              <a:buNone/>
            </a:pPr>
            <a:r>
              <a:rPr lang="en-US" sz="1300" b="1" dirty="0">
                <a:solidFill>
                  <a:schemeClr val="tx2"/>
                </a:solidFill>
                <a:latin typeface="Calibri" pitchFamily="34" charset="0"/>
                <a:ea typeface="Calibri" pitchFamily="34" charset="-122"/>
                <a:cs typeface="Calibri" pitchFamily="34" charset="-120"/>
              </a:rPr>
              <a:t>It matters because…</a:t>
            </a:r>
            <a:endParaRPr lang="en-US" sz="1300" dirty="0"/>
          </a:p>
        </p:txBody>
      </p:sp>
      <p:pic>
        <p:nvPicPr>
          <p:cNvPr id="27" name="Image 7" descr="/home/claude/kit/icon_arrow_a.png">    </p:cNvPr>
          <p:cNvPicPr>
            <a:picLocks noChangeAspect="1"/>
          </p:cNvPicPr>
          <p:nvPr/>
        </p:nvPicPr>
        <p:blipFill>
          <a:blip r:embed="rId8"/>
          <a:stretch>
            <a:fillRect/>
          </a:stretch>
        </p:blipFill>
        <p:spPr>
          <a:xfrm>
            <a:off x="7013448" y="2194560"/>
            <a:ext cx="219456" cy="219456"/>
          </a:xfrm>
          <a:prstGeom prst="rect">
            <a:avLst/>
          </a:prstGeom>
        </p:spPr>
      </p:pic>
      <p:sp>
        <p:nvSpPr>
          <p:cNvPr id="28" name="Shape 17"/>
          <p:cNvSpPr/>
          <p:nvPr/>
        </p:nvSpPr>
        <p:spPr>
          <a:xfrm>
            <a:off x="7260336" y="1325880"/>
            <a:ext cx="1426464" cy="2103120"/>
          </a:xfrm>
          <a:prstGeom prst="roundRect">
            <a:avLst>
              <a:gd name="adj" fmla="val 7692"/>
            </a:avLst>
          </a:prstGeom>
          <a:solidFill>
            <a:srgbClr val="EEE9F7"/>
          </a:solidFill>
          <a:ln/>
        </p:spPr>
      </p:sp>
      <p:sp>
        <p:nvSpPr>
          <p:cNvPr id="29" name="Shape 18"/>
          <p:cNvSpPr/>
          <p:nvPr/>
        </p:nvSpPr>
        <p:spPr>
          <a:xfrm>
            <a:off x="7562088" y="1490472"/>
            <a:ext cx="822960" cy="822960"/>
          </a:xfrm>
          <a:prstGeom prst="ellipse">
            <a:avLst/>
          </a:prstGeom>
          <a:solidFill>
            <a:schemeClr val="bg1"/>
          </a:solidFill>
          <a:ln/>
        </p:spPr>
      </p:sp>
      <p:pic>
        <p:nvPicPr>
          <p:cNvPr id="30" name="Image 8" descr="/home/claude/kit/icon_sync.png">    </p:cNvPr>
          <p:cNvPicPr>
            <a:picLocks noChangeAspect="1"/>
          </p:cNvPicPr>
          <p:nvPr/>
        </p:nvPicPr>
        <p:blipFill>
          <a:blip r:embed="rId9"/>
          <a:stretch>
            <a:fillRect/>
          </a:stretch>
        </p:blipFill>
        <p:spPr>
          <a:xfrm>
            <a:off x="7743139" y="1671523"/>
            <a:ext cx="460858" cy="460858"/>
          </a:xfrm>
          <a:prstGeom prst="rect">
            <a:avLst/>
          </a:prstGeom>
        </p:spPr>
      </p:pic>
      <p:sp>
        <p:nvSpPr>
          <p:cNvPr id="31" name="Text 19"/>
          <p:cNvSpPr txBox="1"/>
          <p:nvPr/>
        </p:nvSpPr>
        <p:spPr>
          <a:xfrm>
            <a:off x="7351776" y="2377440"/>
            <a:ext cx="1243584" cy="365760"/>
          </a:xfrm>
          <a:prstGeom prst="rect">
            <a:avLst/>
          </a:prstGeom>
          <a:noFill/>
          <a:ln/>
        </p:spPr>
        <p:txBody>
          <a:bodyPr wrap="square" lIns="635" tIns="635" rIns="635" bIns="635" rtlCol="0" anchor="t"/>
          <a:lstStyle/>
          <a:p>
            <a:pPr algn="ctr" indent="0" marL="0">
              <a:buNone/>
            </a:pPr>
            <a:r>
              <a:rPr lang="en-US" sz="1300" b="1" spc="100" kern="0" dirty="0">
                <a:solidFill>
                  <a:schemeClr val="accent4"/>
                </a:solidFill>
                <a:latin typeface="Calibri" pitchFamily="34" charset="0"/>
                <a:ea typeface="Calibri" pitchFamily="34" charset="-122"/>
                <a:cs typeface="Calibri" pitchFamily="34" charset="-120"/>
              </a:rPr>
              <a:t>CHANGE</a:t>
            </a:r>
            <a:endParaRPr lang="en-US" sz="1300" dirty="0"/>
          </a:p>
        </p:txBody>
      </p:sp>
      <p:sp>
        <p:nvSpPr>
          <p:cNvPr id="32" name="Text 20"/>
          <p:cNvSpPr txBox="1"/>
          <p:nvPr/>
        </p:nvSpPr>
        <p:spPr>
          <a:xfrm>
            <a:off x="7370064" y="2697480"/>
            <a:ext cx="1207008" cy="685800"/>
          </a:xfrm>
          <a:prstGeom prst="rect">
            <a:avLst/>
          </a:prstGeom>
          <a:noFill/>
          <a:ln/>
        </p:spPr>
        <p:txBody>
          <a:bodyPr wrap="square" lIns="635" tIns="635" rIns="635" bIns="635" rtlCol="0" anchor="t"/>
          <a:lstStyle/>
          <a:p>
            <a:pPr algn="ctr" indent="0" marL="0">
              <a:buNone/>
            </a:pPr>
            <a:r>
              <a:rPr lang="en-US" sz="1300" b="1" dirty="0">
                <a:solidFill>
                  <a:schemeClr val="tx2"/>
                </a:solidFill>
                <a:latin typeface="Calibri" pitchFamily="34" charset="0"/>
                <a:ea typeface="Calibri" pitchFamily="34" charset="-122"/>
                <a:cs typeface="Calibri" pitchFamily="34" charset="-120"/>
              </a:rPr>
              <a:t>We'd change our mind if…</a:t>
            </a:r>
            <a:endParaRPr lang="en-US" sz="1300" dirty="0"/>
          </a:p>
        </p:txBody>
      </p:sp>
      <p:sp>
        <p:nvSpPr>
          <p:cNvPr id="33" name="Shape 21"/>
          <p:cNvSpPr/>
          <p:nvPr/>
        </p:nvSpPr>
        <p:spPr>
          <a:xfrm>
            <a:off x="457200" y="3657600"/>
            <a:ext cx="8229600" cy="685800"/>
          </a:xfrm>
          <a:prstGeom prst="roundRect">
            <a:avLst>
              <a:gd name="adj" fmla="val 16000"/>
            </a:avLst>
          </a:prstGeom>
          <a:solidFill>
            <a:schemeClr val="accent2"/>
          </a:solidFill>
          <a:ln/>
        </p:spPr>
      </p:sp>
      <p:sp>
        <p:nvSpPr>
          <p:cNvPr id="34" name="Shape 22"/>
          <p:cNvSpPr/>
          <p:nvPr/>
        </p:nvSpPr>
        <p:spPr>
          <a:xfrm>
            <a:off x="566928" y="3749040"/>
            <a:ext cx="502920" cy="502920"/>
          </a:xfrm>
          <a:prstGeom prst="ellipse">
            <a:avLst/>
          </a:prstGeom>
          <a:solidFill>
            <a:schemeClr val="bg1"/>
          </a:solidFill>
          <a:ln/>
        </p:spPr>
      </p:sp>
      <p:pic>
        <p:nvPicPr>
          <p:cNvPr id="35" name="Image 9" descr="/home/claude/kit/icon_pencil.png">    </p:cNvPr>
          <p:cNvPicPr>
            <a:picLocks noChangeAspect="1"/>
          </p:cNvPicPr>
          <p:nvPr/>
        </p:nvPicPr>
        <p:blipFill>
          <a:blip r:embed="rId10"/>
          <a:stretch>
            <a:fillRect/>
          </a:stretch>
        </p:blipFill>
        <p:spPr>
          <a:xfrm>
            <a:off x="667512" y="3849624"/>
            <a:ext cx="301752" cy="301752"/>
          </a:xfrm>
          <a:prstGeom prst="rect">
            <a:avLst/>
          </a:prstGeom>
        </p:spPr>
      </p:pic>
      <p:sp>
        <p:nvSpPr>
          <p:cNvPr id="36" name="Text 23"/>
          <p:cNvSpPr txBox="1"/>
          <p:nvPr/>
        </p:nvSpPr>
        <p:spPr>
          <a:xfrm>
            <a:off x="1188720" y="3657600"/>
            <a:ext cx="7360920" cy="685800"/>
          </a:xfrm>
          <a:prstGeom prst="rect">
            <a:avLst/>
          </a:prstGeom>
          <a:noFill/>
          <a:ln/>
        </p:spPr>
        <p:txBody>
          <a:bodyPr wrap="square" lIns="635" tIns="635" rIns="635" bIns="635" rtlCol="0" anchor="ctr"/>
          <a:lstStyle/>
          <a:p>
            <a:pPr indent="0" marL="0">
              <a:buNone/>
            </a:pPr>
            <a:r>
              <a:rPr lang="en-US" sz="1700" dirty="0">
                <a:solidFill>
                  <a:schemeClr val="bg1"/>
                </a:solidFill>
                <a:latin typeface="Calibri" pitchFamily="34" charset="0"/>
                <a:ea typeface="Calibri" pitchFamily="34" charset="-122"/>
                <a:cs typeface="Calibri" pitchFamily="34" charset="-120"/>
              </a:rPr>
              <a:t>Although AI could ___, we would argue ___ because ___.</a:t>
            </a:r>
            <a:endParaRPr lang="en-US" sz="17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200">
                <a:solidFill>
                  <a:schemeClr val="accent4"/>
                </a:solidFill>
              </a:defRPr>
            </a:lvl1pPr>
          </a:lstStyle>
          <a:p>
            <a:pPr algn="l"/>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t"/>
          <a:lstStyle/>
          <a:p>
            <a:pPr indent="0" marL="0">
              <a:buNone/>
            </a:pPr>
            <a:r>
              <a:rPr lang="en-US" sz="3000" b="1" dirty="0">
                <a:solidFill>
                  <a:schemeClr val="tx2"/>
                </a:solidFill>
                <a:latin typeface="Arial" pitchFamily="34" charset="0"/>
                <a:ea typeface="Arial" pitchFamily="34" charset="-122"/>
                <a:cs typeface="Arial" pitchFamily="34" charset="-120"/>
              </a:rPr>
              <a:t>Navigator's Log</a:t>
            </a:r>
            <a:endParaRPr lang="en-US" sz="3000" dirty="0"/>
          </a:p>
        </p:txBody>
      </p:sp>
      <p:sp>
        <p:nvSpPr>
          <p:cNvPr id="4" name="Shape 1"/>
          <p:cNvSpPr/>
          <p:nvPr/>
        </p:nvSpPr>
        <p:spPr>
          <a:xfrm>
            <a:off x="548640" y="1325880"/>
            <a:ext cx="1463040" cy="1463040"/>
          </a:xfrm>
          <a:prstGeom prst="ellipse">
            <a:avLst/>
          </a:prstGeom>
          <a:solidFill>
            <a:schemeClr val="accent1"/>
          </a:solidFill>
          <a:ln/>
        </p:spPr>
      </p:sp>
      <p:pic>
        <p:nvPicPr>
          <p:cNvPr id="5" name="Image 0" descr="/home/claude/kit/icon_compass_w.png">    </p:cNvPr>
          <p:cNvPicPr>
            <a:picLocks noChangeAspect="1"/>
          </p:cNvPicPr>
          <p:nvPr/>
        </p:nvPicPr>
        <p:blipFill>
          <a:blip r:embed="rId1"/>
          <a:stretch>
            <a:fillRect/>
          </a:stretch>
        </p:blipFill>
        <p:spPr>
          <a:xfrm>
            <a:off x="899770" y="1677010"/>
            <a:ext cx="760781" cy="760781"/>
          </a:xfrm>
          <a:prstGeom prst="rect">
            <a:avLst/>
          </a:prstGeom>
        </p:spPr>
      </p:pic>
      <p:sp>
        <p:nvSpPr>
          <p:cNvPr id="6" name="Text 2"/>
          <p:cNvSpPr txBox="1"/>
          <p:nvPr/>
        </p:nvSpPr>
        <p:spPr>
          <a:xfrm>
            <a:off x="2286000" y="1325880"/>
            <a:ext cx="6400800" cy="365760"/>
          </a:xfrm>
          <a:prstGeom prst="rect">
            <a:avLst/>
          </a:prstGeom>
          <a:noFill/>
          <a:ln/>
        </p:spPr>
        <p:txBody>
          <a:bodyPr wrap="square" lIns="635" tIns="635" rIns="635" bIns="635" rtlCol="0" anchor="t"/>
          <a:lstStyle/>
          <a:p>
            <a:pPr indent="0" marL="0">
              <a:buNone/>
            </a:pPr>
            <a:r>
              <a:rPr lang="en-US" sz="1400" b="1" spc="200" kern="0" dirty="0">
                <a:solidFill>
                  <a:schemeClr val="accent4"/>
                </a:solidFill>
                <a:latin typeface="Calibri" pitchFamily="34" charset="0"/>
                <a:ea typeface="Calibri" pitchFamily="34" charset="-122"/>
                <a:cs typeface="Calibri" pitchFamily="34" charset="-120"/>
              </a:rPr>
              <a:t>WAYPOINT 2 STAMP</a:t>
            </a:r>
            <a:endParaRPr lang="en-US" sz="1400" dirty="0"/>
          </a:p>
        </p:txBody>
      </p:sp>
      <p:sp>
        <p:nvSpPr>
          <p:cNvPr id="7" name="Text 3"/>
          <p:cNvSpPr txBox="1"/>
          <p:nvPr/>
        </p:nvSpPr>
        <p:spPr>
          <a:xfrm>
            <a:off x="2286000" y="1664208"/>
            <a:ext cx="6400800" cy="594360"/>
          </a:xfrm>
          <a:prstGeom prst="rect">
            <a:avLst/>
          </a:prstGeom>
          <a:noFill/>
          <a:ln/>
        </p:spPr>
        <p:txBody>
          <a:bodyPr wrap="square" lIns="635" tIns="635" rIns="635" bIns="635" rtlCol="0" anchor="t"/>
          <a:lstStyle/>
          <a:p>
            <a:pPr indent="0" marL="0">
              <a:buNone/>
            </a:pPr>
            <a:r>
              <a:rPr lang="en-US" sz="3000" b="1" dirty="0">
                <a:solidFill>
                  <a:schemeClr val="tx2"/>
                </a:solidFill>
                <a:latin typeface="Arial" pitchFamily="34" charset="0"/>
                <a:ea typeface="Arial" pitchFamily="34" charset="-122"/>
                <a:cs typeface="Arial" pitchFamily="34" charset="-120"/>
              </a:rPr>
              <a:t>Choice Maker</a:t>
            </a:r>
            <a:endParaRPr lang="en-US" sz="3000" dirty="0"/>
          </a:p>
        </p:txBody>
      </p:sp>
      <p:sp>
        <p:nvSpPr>
          <p:cNvPr id="8" name="Text 4"/>
          <p:cNvSpPr txBox="1"/>
          <p:nvPr/>
        </p:nvSpPr>
        <p:spPr>
          <a:xfrm>
            <a:off x="2286000" y="2286000"/>
            <a:ext cx="6400800" cy="548640"/>
          </a:xfrm>
          <a:prstGeom prst="rect">
            <a:avLst/>
          </a:prstGeom>
          <a:noFill/>
          <a:ln/>
        </p:spPr>
        <p:txBody>
          <a:bodyPr wrap="square" lIns="635" tIns="635" rIns="635" bIns="635" rtlCol="0" anchor="t"/>
          <a:lstStyle/>
          <a:p>
            <a:pPr indent="0" marL="0">
              <a:buNone/>
            </a:pPr>
            <a:r>
              <a:rPr lang="en-US" sz="1700" dirty="0">
                <a:solidFill>
                  <a:schemeClr val="tx1"/>
                </a:solidFill>
                <a:latin typeface="Calibri" pitchFamily="34" charset="0"/>
                <a:ea typeface="Calibri" pitchFamily="34" charset="-122"/>
                <a:cs typeface="Calibri" pitchFamily="34" charset="-120"/>
              </a:rPr>
              <a:t>Card: a birthday message to Gran. Which corner? Give a claim, evidence and reason.</a:t>
            </a:r>
            <a:endParaRPr lang="en-US" sz="1700" dirty="0"/>
          </a:p>
        </p:txBody>
      </p:sp>
      <p:sp>
        <p:nvSpPr>
          <p:cNvPr id="9" name="Shape 5"/>
          <p:cNvSpPr/>
          <p:nvPr/>
        </p:nvSpPr>
        <p:spPr>
          <a:xfrm>
            <a:off x="457200" y="2971800"/>
            <a:ext cx="8229600" cy="685800"/>
          </a:xfrm>
          <a:prstGeom prst="roundRect">
            <a:avLst>
              <a:gd name="adj" fmla="val 16000"/>
            </a:avLst>
          </a:prstGeom>
          <a:solidFill>
            <a:schemeClr val="accent2"/>
          </a:solidFill>
          <a:ln/>
        </p:spPr>
      </p:sp>
      <p:sp>
        <p:nvSpPr>
          <p:cNvPr id="10" name="Shape 6"/>
          <p:cNvSpPr/>
          <p:nvPr/>
        </p:nvSpPr>
        <p:spPr>
          <a:xfrm>
            <a:off x="566928" y="3063240"/>
            <a:ext cx="502920" cy="502920"/>
          </a:xfrm>
          <a:prstGeom prst="ellipse">
            <a:avLst/>
          </a:prstGeom>
          <a:solidFill>
            <a:schemeClr val="bg1"/>
          </a:solidFill>
          <a:ln/>
        </p:spPr>
      </p:sp>
      <p:pic>
        <p:nvPicPr>
          <p:cNvPr id="11" name="Image 1" descr="/home/claude/kit/icon_pencil.png">    </p:cNvPr>
          <p:cNvPicPr>
            <a:picLocks noChangeAspect="1"/>
          </p:cNvPicPr>
          <p:nvPr/>
        </p:nvPicPr>
        <p:blipFill>
          <a:blip r:embed="rId2"/>
          <a:stretch>
            <a:fillRect/>
          </a:stretch>
        </p:blipFill>
        <p:spPr>
          <a:xfrm>
            <a:off x="667512" y="3163824"/>
            <a:ext cx="301752" cy="301752"/>
          </a:xfrm>
          <a:prstGeom prst="rect">
            <a:avLst/>
          </a:prstGeom>
        </p:spPr>
      </p:pic>
      <p:sp>
        <p:nvSpPr>
          <p:cNvPr id="12" name="Text 7"/>
          <p:cNvSpPr txBox="1"/>
          <p:nvPr/>
        </p:nvSpPr>
        <p:spPr>
          <a:xfrm>
            <a:off x="1188720" y="2971800"/>
            <a:ext cx="7360920" cy="685800"/>
          </a:xfrm>
          <a:prstGeom prst="rect">
            <a:avLst/>
          </a:prstGeom>
          <a:noFill/>
          <a:ln/>
        </p:spPr>
        <p:txBody>
          <a:bodyPr wrap="square" lIns="635" tIns="635" rIns="635" bIns="635" rtlCol="0" anchor="ctr"/>
          <a:lstStyle/>
          <a:p>
            <a:pPr indent="0" marL="0">
              <a:buNone/>
            </a:pPr>
            <a:r>
              <a:rPr lang="en-US" sz="1800" dirty="0">
                <a:solidFill>
                  <a:schemeClr val="bg1"/>
                </a:solidFill>
                <a:latin typeface="Calibri" pitchFamily="34" charset="0"/>
                <a:ea typeface="Calibri" pitchFamily="34" charset="-122"/>
                <a:cs typeface="Calibri" pitchFamily="34" charset="-120"/>
              </a:rPr>
              <a:t>I chose ___ because ___. If AI did it, ___.</a:t>
            </a:r>
            <a:endParaRPr lang="en-US" sz="1800" dirty="0"/>
          </a:p>
        </p:txBody>
      </p:sp>
      <p:sp>
        <p:nvSpPr>
          <p:cNvPr id="13" name="Shape 8"/>
          <p:cNvSpPr/>
          <p:nvPr/>
        </p:nvSpPr>
        <p:spPr>
          <a:xfrm>
            <a:off x="457200" y="3794760"/>
            <a:ext cx="8229600" cy="640080"/>
          </a:xfrm>
          <a:prstGeom prst="roundRect">
            <a:avLst>
              <a:gd name="adj" fmla="val 17143"/>
            </a:avLst>
          </a:prstGeom>
          <a:solidFill>
            <a:srgbClr val="DFF3E4"/>
          </a:solidFill>
          <a:ln/>
        </p:spPr>
      </p:sp>
      <p:sp>
        <p:nvSpPr>
          <p:cNvPr id="14" name="Shape 9"/>
          <p:cNvSpPr/>
          <p:nvPr/>
        </p:nvSpPr>
        <p:spPr>
          <a:xfrm>
            <a:off x="594360" y="3931920"/>
            <a:ext cx="457200" cy="457200"/>
          </a:xfrm>
          <a:prstGeom prst="ellipse">
            <a:avLst/>
          </a:prstGeom>
          <a:solidFill>
            <a:schemeClr val="bg1"/>
          </a:solidFill>
          <a:ln/>
        </p:spPr>
      </p:sp>
      <p:pic>
        <p:nvPicPr>
          <p:cNvPr id="15" name="Image 2" descr="/home/claude/kit/icon_thumbsup.png">    </p:cNvPr>
          <p:cNvPicPr>
            <a:picLocks noChangeAspect="1"/>
          </p:cNvPicPr>
          <p:nvPr/>
        </p:nvPicPr>
        <p:blipFill>
          <a:blip r:embed="rId3"/>
          <a:stretch>
            <a:fillRect/>
          </a:stretch>
        </p:blipFill>
        <p:spPr>
          <a:xfrm>
            <a:off x="685800" y="4023360"/>
            <a:ext cx="274320" cy="274320"/>
          </a:xfrm>
          <a:prstGeom prst="rect">
            <a:avLst/>
          </a:prstGeom>
        </p:spPr>
      </p:pic>
      <p:sp>
        <p:nvSpPr>
          <p:cNvPr id="16" name="Text 10"/>
          <p:cNvSpPr txBox="1"/>
          <p:nvPr/>
        </p:nvSpPr>
        <p:spPr>
          <a:xfrm>
            <a:off x="1188720" y="3904488"/>
            <a:ext cx="7388352" cy="457200"/>
          </a:xfrm>
          <a:prstGeom prst="rect">
            <a:avLst/>
          </a:prstGeom>
          <a:noFill/>
          <a:ln/>
        </p:spPr>
        <p:txBody>
          <a:bodyPr wrap="square" lIns="635" tIns="635" rIns="635" bIns="635" rtlCol="0" anchor="ctr"/>
          <a:lstStyle/>
          <a:p>
            <a:pPr indent="0" marL="0">
              <a:buNone/>
            </a:pPr>
            <a:r>
              <a:rPr lang="en-US" sz="1500" b="1" dirty="0">
                <a:solidFill>
                  <a:schemeClr val="tx2"/>
                </a:solidFill>
                <a:latin typeface="Arial" pitchFamily="34" charset="0"/>
                <a:ea typeface="Arial" pitchFamily="34" charset="-122"/>
                <a:cs typeface="Arial" pitchFamily="34" charset="-120"/>
              </a:rPr>
              <a:t>Talk check: did I face my audience and project my voice?</a:t>
            </a:r>
            <a:endParaRPr lang="en-US" sz="15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200">
                <a:solidFill>
                  <a:schemeClr val="accent4"/>
                </a:solidFill>
              </a:defRPr>
            </a:lvl1pPr>
          </a:lstStyle>
          <a:p>
            <a:pPr algn="l"/>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t"/>
          <a:lstStyle/>
          <a:p>
            <a:pPr indent="0" marL="0">
              <a:buNone/>
            </a:pPr>
            <a:r>
              <a:rPr lang="en-US" sz="3000" b="1" dirty="0">
                <a:solidFill>
                  <a:schemeClr val="bg1"/>
                </a:solidFill>
                <a:latin typeface="Arial" pitchFamily="34" charset="0"/>
                <a:ea typeface="Arial" pitchFamily="34" charset="-122"/>
                <a:cs typeface="Arial" pitchFamily="34" charset="-120"/>
              </a:rPr>
              <a:t>Next time: Waypoint 3</a:t>
            </a:r>
            <a:endParaRPr lang="en-US" sz="3000" dirty="0"/>
          </a:p>
        </p:txBody>
      </p:sp>
      <p:sp>
        <p:nvSpPr>
          <p:cNvPr id="4" name="Shape 1"/>
          <p:cNvSpPr/>
          <p:nvPr/>
        </p:nvSpPr>
        <p:spPr>
          <a:xfrm>
            <a:off x="640080" y="1463040"/>
            <a:ext cx="1463040" cy="1463040"/>
          </a:xfrm>
          <a:prstGeom prst="ellipse">
            <a:avLst/>
          </a:prstGeom>
          <a:solidFill>
            <a:schemeClr val="accent1"/>
          </a:solidFill>
          <a:ln/>
        </p:spPr>
      </p:sp>
      <p:pic>
        <p:nvPicPr>
          <p:cNvPr id="5" name="Image 0" descr="/home/claude/kit/icon_search_w.png">    </p:cNvPr>
          <p:cNvPicPr>
            <a:picLocks noChangeAspect="1"/>
          </p:cNvPicPr>
          <p:nvPr/>
        </p:nvPicPr>
        <p:blipFill>
          <a:blip r:embed="rId1"/>
          <a:stretch>
            <a:fillRect/>
          </a:stretch>
        </p:blipFill>
        <p:spPr>
          <a:xfrm>
            <a:off x="961949" y="1784909"/>
            <a:ext cx="819302" cy="819302"/>
          </a:xfrm>
          <a:prstGeom prst="rect">
            <a:avLst/>
          </a:prstGeom>
        </p:spPr>
      </p:pic>
      <p:sp>
        <p:nvSpPr>
          <p:cNvPr id="6" name="Text 2"/>
          <p:cNvSpPr txBox="1"/>
          <p:nvPr/>
        </p:nvSpPr>
        <p:spPr>
          <a:xfrm>
            <a:off x="2468880" y="1463040"/>
            <a:ext cx="6217920" cy="731520"/>
          </a:xfrm>
          <a:prstGeom prst="rect">
            <a:avLst/>
          </a:prstGeom>
          <a:noFill/>
          <a:ln/>
        </p:spPr>
        <p:txBody>
          <a:bodyPr wrap="square" lIns="635" tIns="635" rIns="635" bIns="635" rtlCol="0" anchor="t"/>
          <a:lstStyle/>
          <a:p>
            <a:pPr indent="0" marL="0">
              <a:buNone/>
            </a:pPr>
            <a:r>
              <a:rPr lang="en-US" sz="3200" b="1" dirty="0">
                <a:solidFill>
                  <a:schemeClr val="bg1"/>
                </a:solidFill>
                <a:latin typeface="Arial" pitchFamily="34" charset="0"/>
                <a:ea typeface="Arial" pitchFamily="34" charset="-122"/>
                <a:cs typeface="Arial" pitchFamily="34" charset="-120"/>
              </a:rPr>
              <a:t>Fact or Fake?</a:t>
            </a:r>
            <a:endParaRPr lang="en-US" sz="3200" dirty="0"/>
          </a:p>
        </p:txBody>
      </p:sp>
      <p:sp>
        <p:nvSpPr>
          <p:cNvPr id="7" name="Text 3"/>
          <p:cNvSpPr txBox="1"/>
          <p:nvPr/>
        </p:nvSpPr>
        <p:spPr>
          <a:xfrm>
            <a:off x="2468880" y="2240280"/>
            <a:ext cx="6217920" cy="1005840"/>
          </a:xfrm>
          <a:prstGeom prst="rect">
            <a:avLst/>
          </a:prstGeom>
          <a:noFill/>
          <a:ln/>
        </p:spPr>
        <p:txBody>
          <a:bodyPr wrap="square" lIns="635" tIns="635" rIns="635" bIns="635" rtlCol="0" anchor="t"/>
          <a:lstStyle/>
          <a:p>
            <a:pPr indent="0" marL="0">
              <a:buNone/>
            </a:pPr>
            <a:r>
              <a:rPr lang="en-US" sz="1900" i="1" dirty="0">
                <a:solidFill>
                  <a:schemeClr val="bg2"/>
                </a:solidFill>
                <a:latin typeface="Calibri" pitchFamily="34" charset="0"/>
                <a:ea typeface="Calibri" pitchFamily="34" charset="-122"/>
                <a:cs typeface="Calibri" pitchFamily="34" charset="-120"/>
              </a:rPr>
              <a:t>AI planned our class trip… but can we trust its facts and pictures?</a:t>
            </a:r>
            <a:endParaRPr lang="en-US" sz="1900" dirty="0"/>
          </a:p>
        </p:txBody>
      </p:sp>
      <p:sp>
        <p:nvSpPr>
          <p:cNvPr id="8" name="Text 4"/>
          <p:cNvSpPr txBox="1"/>
          <p:nvPr/>
        </p:nvSpPr>
        <p:spPr>
          <a:xfrm>
            <a:off x="2468880" y="4069080"/>
            <a:ext cx="6217920" cy="365760"/>
          </a:xfrm>
          <a:prstGeom prst="rect">
            <a:avLst/>
          </a:prstGeom>
          <a:noFill/>
          <a:ln/>
        </p:spPr>
        <p:txBody>
          <a:bodyPr wrap="square" lIns="635" tIns="635" rIns="635" bIns="635" rtlCol="0" anchor="t"/>
          <a:lstStyle/>
          <a:p>
            <a:pPr indent="0" marL="0">
              <a:buNone/>
            </a:pPr>
            <a:r>
              <a:rPr lang="en-US" sz="1400" b="1" dirty="0">
                <a:solidFill>
                  <a:schemeClr val="accent1"/>
                </a:solidFill>
                <a:latin typeface="Calibri" pitchFamily="34" charset="0"/>
                <a:ea typeface="Calibri" pitchFamily="34" charset="-122"/>
                <a:cs typeface="Calibri" pitchFamily="34" charset="-120"/>
              </a:rPr>
              <a:t>www.thegentechacademy.co.uk</a:t>
            </a:r>
            <a:endParaRPr lang="en-US" sz="14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200">
                <a:solidFill>
                  <a:schemeClr val="bg2"/>
                </a:solidFill>
              </a:defRPr>
            </a:lvl1pPr>
          </a:lstStyle>
          <a:p>
            <a:pPr algn="l"/>
            <a:fld id="{F7021451-1387-4CA6-816F-3879F97B5CBC}" type="slidenum">
              <a:rPr b="0" lang="en-US"/>
              <a:t>16</a:t>
            </a:fld>
            <a:endParaRPr lang="en-US"/>
          </a:p>
        </p:txBody>
      </p:sp>
    </p:spTree>
  </p:cSld>
  <p:clrMapOvr>
    <a:masterClrMapping/>
  </p:clrMapOvr>
</p:sld>
</file>

<file path=ppt/theme/theme1.xml><?xml version="1.0" encoding="utf-8"?>
<a:theme xmlns:a="http://schemas.openxmlformats.org/drawingml/2006/main" name="GenTech">
  <a:themeElements>
    <a:clrScheme name="GenTech">
      <a:dk1>
        <a:srgbClr val="222026"/>
      </a:dk1>
      <a:lt1>
        <a:srgbClr val="FFFFFF"/>
      </a:lt1>
      <a:dk2>
        <a:srgbClr val="1C1A22"/>
      </a:dk2>
      <a:lt2>
        <a:srgbClr val="F2F1F5"/>
      </a:lt2>
      <a:accent1>
        <a:srgbClr val="E0219B"/>
      </a:accent1>
      <a:accent2>
        <a:srgbClr val="6B4FA0"/>
      </a:accent2>
      <a:accent3>
        <a:srgbClr val="E76F51"/>
      </a:accent3>
      <a:accent4>
        <a:srgbClr val="9C1C74"/>
      </a:accent4>
      <a:accent5>
        <a:srgbClr val="8AB17D"/>
      </a:accent5>
      <a:accent6>
        <a:srgbClr val="9B5DE5"/>
      </a:accent6>
      <a:hlink>
        <a:srgbClr val="2A6FDB"/>
      </a:hlink>
      <a:folHlink>
        <a:srgbClr val="7A4FB5"/>
      </a:folHlink>
    </a:clrScheme>
    <a:fontScheme name="GenTech">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Y6 L2 – Waypoint 2: Four Corners</dc:title>
  <dc:subject>PptxGenJS Presentation</dc:subject>
  <dc:creator>The GenTech Academy</dc:creator>
  <cp:lastModifiedBy>The GenTech Academy</cp:lastModifiedBy>
  <cp:revision>1</cp:revision>
  <dcterms:created xsi:type="dcterms:W3CDTF">2026-10-06T20:03:11Z</dcterms:created>
  <dcterms:modified xsi:type="dcterms:W3CDTF">2026-10-06T20:03:11Z</dcterms:modified>
</cp:coreProperties>
</file>