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20496503-40b6-0c67-f65c-125f76c23320}">
          <p14:sldIdLst>
            <p14:sldId id="256"/>
            <p14:sldId id="257"/>
            <p14:sldId id="258"/>
          </p14:sldIdLst>
        </p14:section>
        <p14:section name="Set the course" id="{e1790df0-a774-61e7-e869-6b252278f2ac}">
          <p14:sldIdLst>
            <p14:sldId id="259"/>
            <p14:sldId id="260"/>
            <p14:sldId id="261"/>
            <p14:sldId id="262"/>
          </p14:sldIdLst>
        </p14:section>
        <p14:section name="Learn" id="{d5ca073e-6ee2-b333-4c85-7ab9b65ea82d}">
          <p14:sldIdLst>
            <p14:sldId id="263"/>
            <p14:sldId id="264"/>
          </p14:sldIdLst>
        </p14:section>
        <p14:section name="Investigate" id="{dec0e3a6-966a-e45d-ee27-ff2965da065a}">
          <p14:sldIdLst>
            <p14:sldId id="265"/>
            <p14:sldId id="266"/>
            <p14:sldId id="267"/>
          </p14:sldIdLst>
        </p14:section>
        <p14:section name="Report" id="{c73f099a-643a-64c9-382a-c08368c282cd}">
          <p14:sldIdLst>
            <p14:sldId id="268"/>
          </p14:sldIdLst>
        </p14:section>
        <p14:section name="Log" id="{a1625e37-00d8-4936-eee0-da3f33214b43}">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print Jay's cards, the A3 influence maps, role cards and the Talk Agreement poster. Prepare four choices from your own Saturday for slide 2.
This unit is suggested for the summer term: it helps pupils get ready for secondary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"On Saturday I listened to a song, watched a video, drove a new way to the shops and bought some snacks. Hands up if you think I chose each one myself."
Use your own real examples if you like (nothing personal). Pupils vote with fingers: 1 = you chose, 2 = it was chosen for you, 3 = both.
Talk partners (30 seconds): "I think you chose ___ because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each choice started as a suggestion.
SCRIPT: "The song came from a playlist made for me. The video played by itself. The sat nav changed my route. The shop said 'people also bought…'."
MODEL: "I chose to press play, but the app suggested the song. So it was both."
ASK: "So: did I choose, or was it chosen for me?" Today's big idea: AI influences lots of our choices, often without us noticing.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"In this unit you're AI Navigators. You'll plot a smart, safe route through AI, ready for secondary school. There are six waypoints. At each one you'll earn a stamp in your Navigator's Log."
Introduce the Smart Choice Compass: four questions we'll use all unit. N: Need it? E: Evidence? S: Safe? W: Whose work? Today we lead on N: do I need this suggestion, or do I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today some of you will CHAIR a discussion for the first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"In Year 5 you were the Watchdog Panel with a Talk Charter. In Year 7 you'll lead discussions, persuade and present. So our rules level up."
Read each pair. Ask: "Which new rule will be hardest for you? Why?" Take two answers.
New rule: Win your audience (persuading and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Practise each gesture together. Today's focus rule: LEAD THE TALK (sweep an open palm round the group).
Groups sign the A3 poster (Appendix F) at the end of the lesson or now.
ASK: "What does a good leader of a discussion do?" (Invites people in by name, keeps the group on track, sums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each type with its gesture.
SUGGESTS: open palm offered forward ("up next", "you might like").
COMPLETES: type in the air (predictive text, autocomplete).
STEERS: steering wheel (search ranking, sat nav, feeds: some options come first).
NUDGES: elbow nudge (autoplay, streaks, "share now?").
Key nuance: some nudges, like streaks, are designed by PEOPLE rather than AI. That's persuasive design. It still influences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example. Pupils write S, C, St or N on whiteboards (some have two answers).
Answers: 1 Completes · 2 Suggests · 3 Steers · 4 Nudges (designed by people) · 5 Suggests + Nudges · 6 Steers.
HINGE: "Jay's tablet suggests 'Love you!' Who chose the words Jay sent?" Best answer: Jay chose, by accepting a prediction. Pupils who say "the tablet chose" use the support frame in the next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ROLE: the Chair leads the talk. MODEL it with two volunteers:
"Let's hear from Amira first. What do you think the sat nav card shows? … Thank you. Ben, do you agree, or do you see it differently? … OK, we've got two minutes left, so let's decide: steers or suggests?"
Hand out role cards (Appendix C). The Chair swaps after five 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four with roles. Each group gets Jay's 10 cards and an A3 influence map.
For each card decide: which TYPE? Is it AI (yes / maybe / no)? What DATA might it use? Who BENEFITS? Who CHOSE?
Support groups: six cards with the type already ticked.
Chair swaps after five cards.
Circulate: is the Chair bringing everyone in? Praise named invitations.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frame aloud with the 10:00 card. Then groups use the frames for each card.
Push for "This happens because ___" (data and patterns) and for "who benefits?".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Each group's Summariser reports one card: "To summarise our discussion, ___."
2. Steering signal: read each moment. Hands on a steering wheel = I'm steering. Hands in lap = the app is steering.
ASK: "What could Jay do to take the wheel back?" Collect tips: pause before 'next', switch off autoplay, search for what you planned, ask 'what else is there?', talk to a grown-up about 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diary (Appendix E). For three days, notice one influence a day.
Rules: write the TYPE (suggests, completes, steers, nudges), not the name of the app or game. It's private: you choose what to share. If anything online worries you, tell a trusted adult.
We'll use the diaries in Lesson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G). Stamp 1: Influence Spotter in the Navigator's Log.
Oracy self-check: thumbs up if you brought someone into the talk today (Chairs: did you invite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exit tickets. Keep the influence maps for the working wall. Remind pupils about their diaries.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1</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1</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4.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2.png"/><Relationship Id="rId4" Type="http://schemas.openxmlformats.org/officeDocument/2006/relationships/image" Target="../media/image-5-2.png"/><Relationship Id="rId5" Type="http://schemas.openxmlformats.org/officeDocument/2006/relationships/image" Target="../media/image-5-5.png"/><Relationship Id="rId6" Type="http://schemas.openxmlformats.org/officeDocument/2006/relationships/slideLayout" Target="../slideLayouts/slideLayout3.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1.png"/><Relationship Id="rId4" Type="http://schemas.openxmlformats.org/officeDocument/2006/relationships/image" Target="../media/image-6-4.png"/><Relationship Id="rId5" Type="http://schemas.openxmlformats.org/officeDocument/2006/relationships/image" Target="../media/image-6-1.png"/><Relationship Id="rId6" Type="http://schemas.openxmlformats.org/officeDocument/2006/relationships/image" Target="../media/image-6-6.png"/><Relationship Id="rId7" Type="http://schemas.openxmlformats.org/officeDocument/2006/relationships/image" Target="../media/image-6-1.png"/><Relationship Id="rId8" Type="http://schemas.openxmlformats.org/officeDocument/2006/relationships/image" Target="../media/image-6-8.png"/><Relationship Id="rId9" Type="http://schemas.openxmlformats.org/officeDocument/2006/relationships/image" Target="../media/image-6-1.png"/><Relationship Id="rId10" Type="http://schemas.openxmlformats.org/officeDocument/2006/relationships/image" Target="../media/image-6-10.png"/><Relationship Id="rId11" Type="http://schemas.openxmlformats.org/officeDocument/2006/relationships/slideLayout" Target="../slideLayouts/slideLayout3.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1.png"/><Relationship Id="rId7" Type="http://schemas.openxmlformats.org/officeDocument/2006/relationships/slideLayout" Target="../slideLayouts/slideLayout3.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4.png"/><Relationship Id="rId6" Type="http://schemas.openxmlformats.org/officeDocument/2006/relationships/slideLayout" Target="../slideLayouts/slideLayout3.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3.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1.png"/><Relationship Id="rId6" Type="http://schemas.openxmlformats.org/officeDocument/2006/relationships/slideLayout" Target="../slideLayouts/slideLayout3.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2.png"/><Relationship Id="rId5" Type="http://schemas.openxmlformats.org/officeDocument/2006/relationships/image" Target="../media/image-11-5.png"/><Relationship Id="rId6" Type="http://schemas.openxmlformats.org/officeDocument/2006/relationships/image" Target="../media/image-11-2.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3.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3.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eye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6 · SMART CHOICES WITH AI · LESSON 1</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Waypoint 1: Who Chose That?</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How has AI shaped my choices?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Did I choose… or was it chosen for me?</a:t>
            </a:r>
            <a:endParaRPr lang="en-US" sz="3000" dirty="0"/>
          </a:p>
        </p:txBody>
      </p:sp>
      <p:sp>
        <p:nvSpPr>
          <p:cNvPr id="4" name="Shape 1"/>
          <p:cNvSpPr/>
          <p:nvPr/>
        </p:nvSpPr>
        <p:spPr>
          <a:xfrm>
            <a:off x="457200" y="1371600"/>
            <a:ext cx="1920240" cy="1554480"/>
          </a:xfrm>
          <a:prstGeom prst="roundRect">
            <a:avLst>
              <a:gd name="adj" fmla="val 7059"/>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music.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 song</a:t>
            </a:r>
            <a:endParaRPr lang="en-US" sz="1600" dirty="0"/>
          </a:p>
        </p:txBody>
      </p:sp>
      <p:sp>
        <p:nvSpPr>
          <p:cNvPr id="8" name="Text 4"/>
          <p:cNvSpPr txBox="1"/>
          <p:nvPr/>
        </p:nvSpPr>
        <p:spPr>
          <a:xfrm>
            <a:off x="594360" y="2148840"/>
            <a:ext cx="1645920" cy="73152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that played when I opened the app</a:t>
            </a:r>
            <a:endParaRPr lang="en-US" sz="1300" dirty="0"/>
          </a:p>
        </p:txBody>
      </p:sp>
      <p:sp>
        <p:nvSpPr>
          <p:cNvPr id="9" name="Shape 5"/>
          <p:cNvSpPr/>
          <p:nvPr/>
        </p:nvSpPr>
        <p:spPr>
          <a:xfrm>
            <a:off x="2560320" y="1371600"/>
            <a:ext cx="1920240" cy="1554480"/>
          </a:xfrm>
          <a:prstGeom prst="roundRect">
            <a:avLst>
              <a:gd name="adj" fmla="val 7059"/>
            </a:avLst>
          </a:prstGeom>
          <a:solidFill>
            <a:schemeClr val="bg2"/>
          </a:solidFill>
          <a:ln/>
        </p:spPr>
      </p:sp>
      <p:sp>
        <p:nvSpPr>
          <p:cNvPr id="10" name="Shape 6"/>
          <p:cNvSpPr/>
          <p:nvPr/>
        </p:nvSpPr>
        <p:spPr>
          <a:xfrm>
            <a:off x="2697480" y="1508760"/>
            <a:ext cx="548640" cy="548640"/>
          </a:xfrm>
          <a:prstGeom prst="ellipse">
            <a:avLst/>
          </a:prstGeom>
          <a:solidFill>
            <a:schemeClr val="bg1"/>
          </a:solidFill>
          <a:ln/>
        </p:spPr>
      </p:sp>
      <p:pic>
        <p:nvPicPr>
          <p:cNvPr id="11" name="Image 1" descr="/home/claude/kit/icon_video.png">    </p:cNvPr>
          <p:cNvPicPr>
            <a:picLocks noChangeAspect="1"/>
          </p:cNvPicPr>
          <p:nvPr/>
        </p:nvPicPr>
        <p:blipFill>
          <a:blip r:embed="rId2"/>
          <a:stretch>
            <a:fillRect/>
          </a:stretch>
        </p:blipFill>
        <p:spPr>
          <a:xfrm>
            <a:off x="2807208" y="1618488"/>
            <a:ext cx="329184" cy="329184"/>
          </a:xfrm>
          <a:prstGeom prst="rect">
            <a:avLst/>
          </a:prstGeom>
        </p:spPr>
      </p:pic>
      <p:sp>
        <p:nvSpPr>
          <p:cNvPr id="12" name="Text 7"/>
          <p:cNvSpPr txBox="1"/>
          <p:nvPr/>
        </p:nvSpPr>
        <p:spPr>
          <a:xfrm>
            <a:off x="338328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 video</a:t>
            </a:r>
            <a:endParaRPr lang="en-US" sz="1600" dirty="0"/>
          </a:p>
        </p:txBody>
      </p:sp>
      <p:sp>
        <p:nvSpPr>
          <p:cNvPr id="13" name="Text 8"/>
          <p:cNvSpPr txBox="1"/>
          <p:nvPr/>
        </p:nvSpPr>
        <p:spPr>
          <a:xfrm>
            <a:off x="2697480" y="2148840"/>
            <a:ext cx="1645920" cy="73152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 watched after another one</a:t>
            </a:r>
            <a:endParaRPr lang="en-US" sz="1300" dirty="0"/>
          </a:p>
        </p:txBody>
      </p:sp>
      <p:sp>
        <p:nvSpPr>
          <p:cNvPr id="14" name="Shape 9"/>
          <p:cNvSpPr/>
          <p:nvPr/>
        </p:nvSpPr>
        <p:spPr>
          <a:xfrm>
            <a:off x="4663440" y="1371600"/>
            <a:ext cx="1920240" cy="1554480"/>
          </a:xfrm>
          <a:prstGeom prst="roundRect">
            <a:avLst>
              <a:gd name="adj" fmla="val 7059"/>
            </a:avLst>
          </a:prstGeom>
          <a:solidFill>
            <a:schemeClr val="bg2"/>
          </a:solidFill>
          <a:ln/>
        </p:spPr>
      </p:sp>
      <p:sp>
        <p:nvSpPr>
          <p:cNvPr id="15" name="Shape 10"/>
          <p:cNvSpPr/>
          <p:nvPr/>
        </p:nvSpPr>
        <p:spPr>
          <a:xfrm>
            <a:off x="4800600" y="1508760"/>
            <a:ext cx="548640" cy="548640"/>
          </a:xfrm>
          <a:prstGeom prst="ellipse">
            <a:avLst/>
          </a:prstGeom>
          <a:solidFill>
            <a:schemeClr val="bg1"/>
          </a:solidFill>
          <a:ln/>
        </p:spPr>
      </p:sp>
      <p:pic>
        <p:nvPicPr>
          <p:cNvPr id="16" name="Image 2" descr="/home/claude/kit/icon_route.png">    </p:cNvPr>
          <p:cNvPicPr>
            <a:picLocks noChangeAspect="1"/>
          </p:cNvPicPr>
          <p:nvPr/>
        </p:nvPicPr>
        <p:blipFill>
          <a:blip r:embed="rId3"/>
          <a:stretch>
            <a:fillRect/>
          </a:stretch>
        </p:blipFill>
        <p:spPr>
          <a:xfrm>
            <a:off x="4910328" y="1618488"/>
            <a:ext cx="329184" cy="329184"/>
          </a:xfrm>
          <a:prstGeom prst="rect">
            <a:avLst/>
          </a:prstGeom>
        </p:spPr>
      </p:pic>
      <p:sp>
        <p:nvSpPr>
          <p:cNvPr id="17" name="Text 11"/>
          <p:cNvSpPr txBox="1"/>
          <p:nvPr/>
        </p:nvSpPr>
        <p:spPr>
          <a:xfrm>
            <a:off x="548640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 new route</a:t>
            </a:r>
            <a:endParaRPr lang="en-US" sz="1600" dirty="0"/>
          </a:p>
        </p:txBody>
      </p:sp>
      <p:sp>
        <p:nvSpPr>
          <p:cNvPr id="18" name="Text 12"/>
          <p:cNvSpPr txBox="1"/>
          <p:nvPr/>
        </p:nvSpPr>
        <p:spPr>
          <a:xfrm>
            <a:off x="4800600" y="2148840"/>
            <a:ext cx="1645920" cy="73152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to the shops</a:t>
            </a:r>
            <a:endParaRPr lang="en-US" sz="1300" dirty="0"/>
          </a:p>
        </p:txBody>
      </p:sp>
      <p:sp>
        <p:nvSpPr>
          <p:cNvPr id="19" name="Shape 13"/>
          <p:cNvSpPr/>
          <p:nvPr/>
        </p:nvSpPr>
        <p:spPr>
          <a:xfrm>
            <a:off x="6766560" y="1371600"/>
            <a:ext cx="1920240" cy="1554480"/>
          </a:xfrm>
          <a:prstGeom prst="roundRect">
            <a:avLst>
              <a:gd name="adj" fmla="val 7059"/>
            </a:avLst>
          </a:prstGeom>
          <a:solidFill>
            <a:schemeClr val="bg2"/>
          </a:solidFill>
          <a:ln/>
        </p:spPr>
      </p:sp>
      <p:sp>
        <p:nvSpPr>
          <p:cNvPr id="20" name="Shape 14"/>
          <p:cNvSpPr/>
          <p:nvPr/>
        </p:nvSpPr>
        <p:spPr>
          <a:xfrm>
            <a:off x="6903720" y="1508760"/>
            <a:ext cx="548640" cy="548640"/>
          </a:xfrm>
          <a:prstGeom prst="ellipse">
            <a:avLst/>
          </a:prstGeom>
          <a:solidFill>
            <a:schemeClr val="bg1"/>
          </a:solidFill>
          <a:ln/>
        </p:spPr>
      </p:sp>
      <p:pic>
        <p:nvPicPr>
          <p:cNvPr id="21" name="Image 3" descr="/home/claude/kit/icon_cart.png">    </p:cNvPr>
          <p:cNvPicPr>
            <a:picLocks noChangeAspect="1"/>
          </p:cNvPicPr>
          <p:nvPr/>
        </p:nvPicPr>
        <p:blipFill>
          <a:blip r:embed="rId4"/>
          <a:stretch>
            <a:fillRect/>
          </a:stretch>
        </p:blipFill>
        <p:spPr>
          <a:xfrm>
            <a:off x="7013448" y="1618488"/>
            <a:ext cx="329184" cy="329184"/>
          </a:xfrm>
          <a:prstGeom prst="rect">
            <a:avLst/>
          </a:prstGeom>
        </p:spPr>
      </p:pic>
      <p:sp>
        <p:nvSpPr>
          <p:cNvPr id="22" name="Text 15"/>
          <p:cNvSpPr txBox="1"/>
          <p:nvPr/>
        </p:nvSpPr>
        <p:spPr>
          <a:xfrm>
            <a:off x="758952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Some snacks</a:t>
            </a:r>
            <a:endParaRPr lang="en-US" sz="1600" dirty="0"/>
          </a:p>
        </p:txBody>
      </p:sp>
      <p:sp>
        <p:nvSpPr>
          <p:cNvPr id="23" name="Text 16"/>
          <p:cNvSpPr txBox="1"/>
          <p:nvPr/>
        </p:nvSpPr>
        <p:spPr>
          <a:xfrm>
            <a:off x="6903720" y="2148840"/>
            <a:ext cx="1645920" cy="73152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 added to my shopping</a:t>
            </a:r>
            <a:endParaRPr lang="en-US" sz="1300" dirty="0"/>
          </a:p>
        </p:txBody>
      </p:sp>
      <p:sp>
        <p:nvSpPr>
          <p:cNvPr id="24" name="Shape 17"/>
          <p:cNvSpPr/>
          <p:nvPr/>
        </p:nvSpPr>
        <p:spPr>
          <a:xfrm>
            <a:off x="457200" y="3246120"/>
            <a:ext cx="2621280" cy="731520"/>
          </a:xfrm>
          <a:prstGeom prst="roundRect">
            <a:avLst>
              <a:gd name="adj" fmla="val 15000"/>
            </a:avLst>
          </a:prstGeom>
          <a:solidFill>
            <a:schemeClr val="bg2"/>
          </a:solidFill>
          <a:ln/>
        </p:spPr>
      </p:sp>
      <p:sp>
        <p:nvSpPr>
          <p:cNvPr id="25" name="Shape 18"/>
          <p:cNvSpPr/>
          <p:nvPr/>
        </p:nvSpPr>
        <p:spPr>
          <a:xfrm>
            <a:off x="594360" y="3383280"/>
            <a:ext cx="502920" cy="502920"/>
          </a:xfrm>
          <a:prstGeom prst="ellipse">
            <a:avLst/>
          </a:prstGeom>
          <a:solidFill>
            <a:schemeClr val="bg1"/>
          </a:solidFill>
          <a:ln/>
        </p:spPr>
      </p:sp>
      <p:pic>
        <p:nvPicPr>
          <p:cNvPr id="26" name="Image 4" descr="/home/claude/kit/icon_hand.png">    </p:cNvPr>
          <p:cNvPicPr>
            <a:picLocks noChangeAspect="1"/>
          </p:cNvPicPr>
          <p:nvPr/>
        </p:nvPicPr>
        <p:blipFill>
          <a:blip r:embed="rId5"/>
          <a:stretch>
            <a:fillRect/>
          </a:stretch>
        </p:blipFill>
        <p:spPr>
          <a:xfrm>
            <a:off x="694944" y="3483864"/>
            <a:ext cx="301752" cy="301752"/>
          </a:xfrm>
          <a:prstGeom prst="rect">
            <a:avLst/>
          </a:prstGeom>
        </p:spPr>
      </p:pic>
      <p:sp>
        <p:nvSpPr>
          <p:cNvPr id="27" name="Text 19"/>
          <p:cNvSpPr txBox="1"/>
          <p:nvPr/>
        </p:nvSpPr>
        <p:spPr>
          <a:xfrm>
            <a:off x="1234440" y="335584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1 = I chose</a:t>
            </a:r>
            <a:endParaRPr lang="en-US" sz="1600" dirty="0"/>
          </a:p>
        </p:txBody>
      </p:sp>
      <p:sp>
        <p:nvSpPr>
          <p:cNvPr id="28" name="Shape 20"/>
          <p:cNvSpPr/>
          <p:nvPr/>
        </p:nvSpPr>
        <p:spPr>
          <a:xfrm>
            <a:off x="3261360" y="3246120"/>
            <a:ext cx="2621280" cy="731520"/>
          </a:xfrm>
          <a:prstGeom prst="roundRect">
            <a:avLst>
              <a:gd name="adj" fmla="val 15000"/>
            </a:avLst>
          </a:prstGeom>
          <a:solidFill>
            <a:srgbClr val="EEE9F7"/>
          </a:solidFill>
          <a:ln/>
        </p:spPr>
      </p:sp>
      <p:sp>
        <p:nvSpPr>
          <p:cNvPr id="29" name="Shape 21"/>
          <p:cNvSpPr/>
          <p:nvPr/>
        </p:nvSpPr>
        <p:spPr>
          <a:xfrm>
            <a:off x="3398520" y="3383280"/>
            <a:ext cx="502920" cy="502920"/>
          </a:xfrm>
          <a:prstGeom prst="ellipse">
            <a:avLst/>
          </a:prstGeom>
          <a:solidFill>
            <a:schemeClr val="bg1"/>
          </a:solidFill>
          <a:ln/>
        </p:spPr>
      </p:sp>
      <p:pic>
        <p:nvPicPr>
          <p:cNvPr id="30" name="Image 5" descr="/home/claude/kit/icon_robot.png">    </p:cNvPr>
          <p:cNvPicPr>
            <a:picLocks noChangeAspect="1"/>
          </p:cNvPicPr>
          <p:nvPr/>
        </p:nvPicPr>
        <p:blipFill>
          <a:blip r:embed="rId6"/>
          <a:stretch>
            <a:fillRect/>
          </a:stretch>
        </p:blipFill>
        <p:spPr>
          <a:xfrm>
            <a:off x="3499104" y="3483864"/>
            <a:ext cx="301752" cy="301752"/>
          </a:xfrm>
          <a:prstGeom prst="rect">
            <a:avLst/>
          </a:prstGeom>
        </p:spPr>
      </p:pic>
      <p:sp>
        <p:nvSpPr>
          <p:cNvPr id="31" name="Text 22"/>
          <p:cNvSpPr txBox="1"/>
          <p:nvPr/>
        </p:nvSpPr>
        <p:spPr>
          <a:xfrm>
            <a:off x="4038600" y="335584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2 = chosen for me</a:t>
            </a:r>
            <a:endParaRPr lang="en-US" sz="1600" dirty="0"/>
          </a:p>
        </p:txBody>
      </p:sp>
      <p:sp>
        <p:nvSpPr>
          <p:cNvPr id="32" name="Shape 23"/>
          <p:cNvSpPr/>
          <p:nvPr/>
        </p:nvSpPr>
        <p:spPr>
          <a:xfrm>
            <a:off x="6065520" y="3246120"/>
            <a:ext cx="2621280" cy="731520"/>
          </a:xfrm>
          <a:prstGeom prst="roundRect">
            <a:avLst>
              <a:gd name="adj" fmla="val 15000"/>
            </a:avLst>
          </a:prstGeom>
          <a:solidFill>
            <a:srgbClr val="FCE4F2"/>
          </a:solidFill>
          <a:ln/>
        </p:spPr>
      </p:sp>
      <p:sp>
        <p:nvSpPr>
          <p:cNvPr id="33" name="Shape 24"/>
          <p:cNvSpPr/>
          <p:nvPr/>
        </p:nvSpPr>
        <p:spPr>
          <a:xfrm>
            <a:off x="6202680" y="3383280"/>
            <a:ext cx="502920" cy="502920"/>
          </a:xfrm>
          <a:prstGeom prst="ellipse">
            <a:avLst/>
          </a:prstGeom>
          <a:solidFill>
            <a:schemeClr val="bg1"/>
          </a:solidFill>
          <a:ln/>
        </p:spPr>
      </p:sp>
      <p:pic>
        <p:nvPicPr>
          <p:cNvPr id="34" name="Image 6" descr="/home/claude/kit/icon_sync.png">    </p:cNvPr>
          <p:cNvPicPr>
            <a:picLocks noChangeAspect="1"/>
          </p:cNvPicPr>
          <p:nvPr/>
        </p:nvPicPr>
        <p:blipFill>
          <a:blip r:embed="rId7"/>
          <a:stretch>
            <a:fillRect/>
          </a:stretch>
        </p:blipFill>
        <p:spPr>
          <a:xfrm>
            <a:off x="6303264" y="3483864"/>
            <a:ext cx="301752" cy="301752"/>
          </a:xfrm>
          <a:prstGeom prst="rect">
            <a:avLst/>
          </a:prstGeom>
        </p:spPr>
      </p:pic>
      <p:sp>
        <p:nvSpPr>
          <p:cNvPr id="35" name="Text 25"/>
          <p:cNvSpPr txBox="1"/>
          <p:nvPr/>
        </p:nvSpPr>
        <p:spPr>
          <a:xfrm>
            <a:off x="6842760" y="335584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3 = both</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big reveal</a:t>
            </a:r>
            <a:endParaRPr lang="en-US" sz="3000" dirty="0"/>
          </a:p>
        </p:txBody>
      </p:sp>
      <p:sp>
        <p:nvSpPr>
          <p:cNvPr id="4" name="Shape 1"/>
          <p:cNvSpPr/>
          <p:nvPr/>
        </p:nvSpPr>
        <p:spPr>
          <a:xfrm>
            <a:off x="457200" y="1371600"/>
            <a:ext cx="1920240" cy="1691640"/>
          </a:xfrm>
          <a:prstGeom prst="roundRect">
            <a:avLst>
              <a:gd name="adj" fmla="val 6486"/>
            </a:avLst>
          </a:prstGeom>
          <a:solidFill>
            <a:srgbClr val="FCE4F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music.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 song</a:t>
            </a:r>
            <a:endParaRPr lang="en-US" sz="1600" dirty="0"/>
          </a:p>
        </p:txBody>
      </p:sp>
      <p:sp>
        <p:nvSpPr>
          <p:cNvPr id="8" name="Text 4"/>
          <p:cNvSpPr txBox="1"/>
          <p:nvPr/>
        </p:nvSpPr>
        <p:spPr>
          <a:xfrm>
            <a:off x="594360" y="2148840"/>
            <a:ext cx="1645920" cy="8686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 playlist made from my listening history</a:t>
            </a:r>
            <a:endParaRPr lang="en-US" sz="1300" dirty="0"/>
          </a:p>
        </p:txBody>
      </p:sp>
      <p:sp>
        <p:nvSpPr>
          <p:cNvPr id="9" name="Shape 5"/>
          <p:cNvSpPr/>
          <p:nvPr/>
        </p:nvSpPr>
        <p:spPr>
          <a:xfrm>
            <a:off x="2560320" y="1371600"/>
            <a:ext cx="1920240" cy="1691640"/>
          </a:xfrm>
          <a:prstGeom prst="roundRect">
            <a:avLst>
              <a:gd name="adj" fmla="val 6486"/>
            </a:avLst>
          </a:prstGeom>
          <a:solidFill>
            <a:srgbClr val="FCE4F2"/>
          </a:solidFill>
          <a:ln/>
        </p:spPr>
      </p:sp>
      <p:sp>
        <p:nvSpPr>
          <p:cNvPr id="10" name="Shape 6"/>
          <p:cNvSpPr/>
          <p:nvPr/>
        </p:nvSpPr>
        <p:spPr>
          <a:xfrm>
            <a:off x="2697480" y="1508760"/>
            <a:ext cx="548640" cy="548640"/>
          </a:xfrm>
          <a:prstGeom prst="ellipse">
            <a:avLst/>
          </a:prstGeom>
          <a:solidFill>
            <a:schemeClr val="bg1"/>
          </a:solidFill>
          <a:ln/>
        </p:spPr>
      </p:sp>
      <p:pic>
        <p:nvPicPr>
          <p:cNvPr id="11" name="Image 1" descr="/home/claude/kit/icon_video.png">    </p:cNvPr>
          <p:cNvPicPr>
            <a:picLocks noChangeAspect="1"/>
          </p:cNvPicPr>
          <p:nvPr/>
        </p:nvPicPr>
        <p:blipFill>
          <a:blip r:embed="rId2"/>
          <a:stretch>
            <a:fillRect/>
          </a:stretch>
        </p:blipFill>
        <p:spPr>
          <a:xfrm>
            <a:off x="2807208" y="1618488"/>
            <a:ext cx="329184" cy="329184"/>
          </a:xfrm>
          <a:prstGeom prst="rect">
            <a:avLst/>
          </a:prstGeom>
        </p:spPr>
      </p:pic>
      <p:sp>
        <p:nvSpPr>
          <p:cNvPr id="12" name="Text 7"/>
          <p:cNvSpPr txBox="1"/>
          <p:nvPr/>
        </p:nvSpPr>
        <p:spPr>
          <a:xfrm>
            <a:off x="338328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 video</a:t>
            </a:r>
            <a:endParaRPr lang="en-US" sz="1600" dirty="0"/>
          </a:p>
        </p:txBody>
      </p:sp>
      <p:sp>
        <p:nvSpPr>
          <p:cNvPr id="13" name="Text 8"/>
          <p:cNvSpPr txBox="1"/>
          <p:nvPr/>
        </p:nvSpPr>
        <p:spPr>
          <a:xfrm>
            <a:off x="2697480" y="2148840"/>
            <a:ext cx="1645920" cy="8686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"Up next" played it automatically</a:t>
            </a:r>
            <a:endParaRPr lang="en-US" sz="1300" dirty="0"/>
          </a:p>
        </p:txBody>
      </p:sp>
      <p:sp>
        <p:nvSpPr>
          <p:cNvPr id="14" name="Shape 9"/>
          <p:cNvSpPr/>
          <p:nvPr/>
        </p:nvSpPr>
        <p:spPr>
          <a:xfrm>
            <a:off x="4663440" y="1371600"/>
            <a:ext cx="1920240" cy="1691640"/>
          </a:xfrm>
          <a:prstGeom prst="roundRect">
            <a:avLst>
              <a:gd name="adj" fmla="val 6486"/>
            </a:avLst>
          </a:prstGeom>
          <a:solidFill>
            <a:srgbClr val="FCE4F2"/>
          </a:solidFill>
          <a:ln/>
        </p:spPr>
      </p:sp>
      <p:sp>
        <p:nvSpPr>
          <p:cNvPr id="15" name="Shape 10"/>
          <p:cNvSpPr/>
          <p:nvPr/>
        </p:nvSpPr>
        <p:spPr>
          <a:xfrm>
            <a:off x="4800600" y="1508760"/>
            <a:ext cx="548640" cy="548640"/>
          </a:xfrm>
          <a:prstGeom prst="ellipse">
            <a:avLst/>
          </a:prstGeom>
          <a:solidFill>
            <a:schemeClr val="bg1"/>
          </a:solidFill>
          <a:ln/>
        </p:spPr>
      </p:sp>
      <p:pic>
        <p:nvPicPr>
          <p:cNvPr id="16" name="Image 2" descr="/home/claude/kit/icon_route.png">    </p:cNvPr>
          <p:cNvPicPr>
            <a:picLocks noChangeAspect="1"/>
          </p:cNvPicPr>
          <p:nvPr/>
        </p:nvPicPr>
        <p:blipFill>
          <a:blip r:embed="rId3"/>
          <a:stretch>
            <a:fillRect/>
          </a:stretch>
        </p:blipFill>
        <p:spPr>
          <a:xfrm>
            <a:off x="4910328" y="1618488"/>
            <a:ext cx="329184" cy="329184"/>
          </a:xfrm>
          <a:prstGeom prst="rect">
            <a:avLst/>
          </a:prstGeom>
        </p:spPr>
      </p:pic>
      <p:sp>
        <p:nvSpPr>
          <p:cNvPr id="17" name="Text 11"/>
          <p:cNvSpPr txBox="1"/>
          <p:nvPr/>
        </p:nvSpPr>
        <p:spPr>
          <a:xfrm>
            <a:off x="548640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 new route</a:t>
            </a:r>
            <a:endParaRPr lang="en-US" sz="1600" dirty="0"/>
          </a:p>
        </p:txBody>
      </p:sp>
      <p:sp>
        <p:nvSpPr>
          <p:cNvPr id="18" name="Text 12"/>
          <p:cNvSpPr txBox="1"/>
          <p:nvPr/>
        </p:nvSpPr>
        <p:spPr>
          <a:xfrm>
            <a:off x="4800600" y="2148840"/>
            <a:ext cx="1645920" cy="8686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The sat nav predicted traffic</a:t>
            </a:r>
            <a:endParaRPr lang="en-US" sz="1300" dirty="0"/>
          </a:p>
        </p:txBody>
      </p:sp>
      <p:sp>
        <p:nvSpPr>
          <p:cNvPr id="19" name="Shape 13"/>
          <p:cNvSpPr/>
          <p:nvPr/>
        </p:nvSpPr>
        <p:spPr>
          <a:xfrm>
            <a:off x="6766560" y="1371600"/>
            <a:ext cx="1920240" cy="1691640"/>
          </a:xfrm>
          <a:prstGeom prst="roundRect">
            <a:avLst>
              <a:gd name="adj" fmla="val 6486"/>
            </a:avLst>
          </a:prstGeom>
          <a:solidFill>
            <a:srgbClr val="FCE4F2"/>
          </a:solidFill>
          <a:ln/>
        </p:spPr>
      </p:sp>
      <p:sp>
        <p:nvSpPr>
          <p:cNvPr id="20" name="Shape 14"/>
          <p:cNvSpPr/>
          <p:nvPr/>
        </p:nvSpPr>
        <p:spPr>
          <a:xfrm>
            <a:off x="6903720" y="1508760"/>
            <a:ext cx="548640" cy="548640"/>
          </a:xfrm>
          <a:prstGeom prst="ellipse">
            <a:avLst/>
          </a:prstGeom>
          <a:solidFill>
            <a:schemeClr val="bg1"/>
          </a:solidFill>
          <a:ln/>
        </p:spPr>
      </p:sp>
      <p:pic>
        <p:nvPicPr>
          <p:cNvPr id="21" name="Image 3" descr="/home/claude/kit/icon_cart.png">    </p:cNvPr>
          <p:cNvPicPr>
            <a:picLocks noChangeAspect="1"/>
          </p:cNvPicPr>
          <p:nvPr/>
        </p:nvPicPr>
        <p:blipFill>
          <a:blip r:embed="rId4"/>
          <a:stretch>
            <a:fillRect/>
          </a:stretch>
        </p:blipFill>
        <p:spPr>
          <a:xfrm>
            <a:off x="7013448" y="1618488"/>
            <a:ext cx="329184" cy="329184"/>
          </a:xfrm>
          <a:prstGeom prst="rect">
            <a:avLst/>
          </a:prstGeom>
        </p:spPr>
      </p:pic>
      <p:sp>
        <p:nvSpPr>
          <p:cNvPr id="22" name="Text 15"/>
          <p:cNvSpPr txBox="1"/>
          <p:nvPr/>
        </p:nvSpPr>
        <p:spPr>
          <a:xfrm>
            <a:off x="7589520" y="1481328"/>
            <a:ext cx="98755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Some snacks</a:t>
            </a:r>
            <a:endParaRPr lang="en-US" sz="1600" dirty="0"/>
          </a:p>
        </p:txBody>
      </p:sp>
      <p:sp>
        <p:nvSpPr>
          <p:cNvPr id="23" name="Text 16"/>
          <p:cNvSpPr txBox="1"/>
          <p:nvPr/>
        </p:nvSpPr>
        <p:spPr>
          <a:xfrm>
            <a:off x="6903720" y="2148840"/>
            <a:ext cx="1645920" cy="8686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"People who bought this also bought…"</a:t>
            </a:r>
            <a:endParaRPr lang="en-US" sz="1300" dirty="0"/>
          </a:p>
        </p:txBody>
      </p:sp>
      <p:sp>
        <p:nvSpPr>
          <p:cNvPr id="24" name="Shape 17"/>
          <p:cNvSpPr/>
          <p:nvPr/>
        </p:nvSpPr>
        <p:spPr>
          <a:xfrm>
            <a:off x="457200" y="3291840"/>
            <a:ext cx="8229600" cy="685800"/>
          </a:xfrm>
          <a:prstGeom prst="roundRect">
            <a:avLst>
              <a:gd name="adj" fmla="val 16000"/>
            </a:avLst>
          </a:prstGeom>
          <a:solidFill>
            <a:schemeClr val="tx2"/>
          </a:solidFill>
          <a:ln/>
        </p:spPr>
      </p:sp>
      <p:sp>
        <p:nvSpPr>
          <p:cNvPr id="25" name="Shape 18"/>
          <p:cNvSpPr/>
          <p:nvPr/>
        </p:nvSpPr>
        <p:spPr>
          <a:xfrm>
            <a:off x="566928" y="3383280"/>
            <a:ext cx="502920" cy="502920"/>
          </a:xfrm>
          <a:prstGeom prst="ellipse">
            <a:avLst/>
          </a:prstGeom>
          <a:solidFill>
            <a:schemeClr val="bg1"/>
          </a:solidFill>
          <a:ln/>
        </p:spPr>
      </p:sp>
      <p:pic>
        <p:nvPicPr>
          <p:cNvPr id="26" name="Image 4" descr="/home/claude/kit/icon_mic.png">    </p:cNvPr>
          <p:cNvPicPr>
            <a:picLocks noChangeAspect="1"/>
          </p:cNvPicPr>
          <p:nvPr/>
        </p:nvPicPr>
        <p:blipFill>
          <a:blip r:embed="rId5"/>
          <a:stretch>
            <a:fillRect/>
          </a:stretch>
        </p:blipFill>
        <p:spPr>
          <a:xfrm>
            <a:off x="667512" y="3483864"/>
            <a:ext cx="301752" cy="301752"/>
          </a:xfrm>
          <a:prstGeom prst="rect">
            <a:avLst/>
          </a:prstGeom>
        </p:spPr>
      </p:pic>
      <p:sp>
        <p:nvSpPr>
          <p:cNvPr id="27" name="Text 19"/>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I chose to press play, but the app suggested the song. So it was both.</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Welcome, AI Navigators</a:t>
            </a:r>
            <a:endParaRPr lang="en-US" sz="3000" dirty="0"/>
          </a:p>
        </p:txBody>
      </p:sp>
      <p:sp>
        <p:nvSpPr>
          <p:cNvPr id="4" name="Shape 1"/>
          <p:cNvSpPr/>
          <p:nvPr/>
        </p:nvSpPr>
        <p:spPr>
          <a:xfrm>
            <a:off x="457200" y="1325880"/>
            <a:ext cx="1954530" cy="2011680"/>
          </a:xfrm>
          <a:prstGeom prst="roundRect">
            <a:avLst>
              <a:gd name="adj" fmla="val 5614"/>
            </a:avLst>
          </a:prstGeom>
          <a:solidFill>
            <a:srgbClr val="FCE4F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lightbulb.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N · Need it?</a:t>
            </a:r>
            <a:endParaRPr lang="en-US" sz="1500" dirty="0"/>
          </a:p>
        </p:txBody>
      </p:sp>
      <p:sp>
        <p:nvSpPr>
          <p:cNvPr id="8" name="Text 4"/>
          <p:cNvSpPr txBox="1"/>
          <p:nvPr/>
        </p:nvSpPr>
        <p:spPr>
          <a:xfrm>
            <a:off x="530352" y="2651760"/>
            <a:ext cx="1808226" cy="6400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Does this task need AI, or is my own thinking better?</a:t>
            </a:r>
            <a:endParaRPr lang="en-US" sz="1300" dirty="0"/>
          </a:p>
        </p:txBody>
      </p:sp>
      <p:sp>
        <p:nvSpPr>
          <p:cNvPr id="9" name="Shape 5"/>
          <p:cNvSpPr/>
          <p:nvPr/>
        </p:nvSpPr>
        <p:spPr>
          <a:xfrm>
            <a:off x="2548890" y="1325880"/>
            <a:ext cx="1954530" cy="201168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search.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E · Evidence?</a:t>
            </a:r>
            <a:endParaRPr lang="en-US" sz="1500" dirty="0"/>
          </a:p>
        </p:txBody>
      </p:sp>
      <p:sp>
        <p:nvSpPr>
          <p:cNvPr id="13" name="Text 8"/>
          <p:cNvSpPr txBox="1"/>
          <p:nvPr/>
        </p:nvSpPr>
        <p:spPr>
          <a:xfrm>
            <a:off x="2622042" y="2651760"/>
            <a:ext cx="1808226" cy="6400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Can I check it against a trusted source?</a:t>
            </a:r>
            <a:endParaRPr lang="en-US" sz="1300" dirty="0"/>
          </a:p>
        </p:txBody>
      </p:sp>
      <p:sp>
        <p:nvSpPr>
          <p:cNvPr id="14" name="Shape 9"/>
          <p:cNvSpPr/>
          <p:nvPr/>
        </p:nvSpPr>
        <p:spPr>
          <a:xfrm>
            <a:off x="4640580" y="1325880"/>
            <a:ext cx="1954530" cy="2011680"/>
          </a:xfrm>
          <a:prstGeom prst="roundRect">
            <a:avLst>
              <a:gd name="adj" fmla="val 5614"/>
            </a:avLst>
          </a:prstGeom>
          <a:solidFill>
            <a:schemeClr val="bg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usershield.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 · Safe?</a:t>
            </a:r>
            <a:endParaRPr lang="en-US" sz="1500" dirty="0"/>
          </a:p>
        </p:txBody>
      </p:sp>
      <p:sp>
        <p:nvSpPr>
          <p:cNvPr id="18" name="Text 12"/>
          <p:cNvSpPr txBox="1"/>
          <p:nvPr/>
        </p:nvSpPr>
        <p:spPr>
          <a:xfrm>
            <a:off x="4713732" y="2651760"/>
            <a:ext cx="1808226" cy="6400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Is it right for my age, and does it keep personal information private?</a:t>
            </a:r>
            <a:endParaRPr lang="en-US" sz="1300" dirty="0"/>
          </a:p>
        </p:txBody>
      </p:sp>
      <p:sp>
        <p:nvSpPr>
          <p:cNvPr id="19" name="Shape 13"/>
          <p:cNvSpPr/>
          <p:nvPr/>
        </p:nvSpPr>
        <p:spPr>
          <a:xfrm>
            <a:off x="6732270" y="1325880"/>
            <a:ext cx="1954530" cy="201168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signature.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 · Whose work?</a:t>
            </a:r>
            <a:endParaRPr lang="en-US" sz="1500" dirty="0"/>
          </a:p>
        </p:txBody>
      </p:sp>
      <p:sp>
        <p:nvSpPr>
          <p:cNvPr id="23" name="Text 16"/>
          <p:cNvSpPr txBox="1"/>
          <p:nvPr/>
        </p:nvSpPr>
        <p:spPr>
          <a:xfrm>
            <a:off x="6805422" y="2651760"/>
            <a:ext cx="1808226" cy="6400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Should I credit it, ask permission or avoid AI?</a:t>
            </a:r>
            <a:endParaRPr lang="en-US" sz="1300" dirty="0"/>
          </a:p>
        </p:txBody>
      </p:sp>
      <p:sp>
        <p:nvSpPr>
          <p:cNvPr id="24" name="Shape 17"/>
          <p:cNvSpPr/>
          <p:nvPr/>
        </p:nvSpPr>
        <p:spPr>
          <a:xfrm>
            <a:off x="457200" y="3566160"/>
            <a:ext cx="8229600" cy="685800"/>
          </a:xfrm>
          <a:prstGeom prst="roundRect">
            <a:avLst>
              <a:gd name="adj" fmla="val 16000"/>
            </a:avLst>
          </a:prstGeom>
          <a:solidFill>
            <a:schemeClr val="tx2"/>
          </a:solidFill>
          <a:ln/>
        </p:spPr>
      </p:sp>
      <p:sp>
        <p:nvSpPr>
          <p:cNvPr id="25" name="Shape 18"/>
          <p:cNvSpPr/>
          <p:nvPr/>
        </p:nvSpPr>
        <p:spPr>
          <a:xfrm>
            <a:off x="566928" y="3657600"/>
            <a:ext cx="502920" cy="502920"/>
          </a:xfrm>
          <a:prstGeom prst="ellipse">
            <a:avLst/>
          </a:prstGeom>
          <a:solidFill>
            <a:schemeClr val="bg1"/>
          </a:solidFill>
          <a:ln/>
        </p:spPr>
      </p:sp>
      <p:pic>
        <p:nvPicPr>
          <p:cNvPr id="26" name="Image 4" descr="/home/claude/kit/icon_compass.png">    </p:cNvPr>
          <p:cNvPicPr>
            <a:picLocks noChangeAspect="1"/>
          </p:cNvPicPr>
          <p:nvPr/>
        </p:nvPicPr>
        <p:blipFill>
          <a:blip r:embed="rId5"/>
          <a:stretch>
            <a:fillRect/>
          </a:stretch>
        </p:blipFill>
        <p:spPr>
          <a:xfrm>
            <a:off x="667512" y="3758184"/>
            <a:ext cx="301752" cy="301752"/>
          </a:xfrm>
          <a:prstGeom prst="rect">
            <a:avLst/>
          </a:prstGeom>
        </p:spPr>
      </p:pic>
      <p:sp>
        <p:nvSpPr>
          <p:cNvPr id="27" name="Text 19"/>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Six waypoints · six stamps in your Navigator's Log · one big question: how do I stay in control?</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eye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give examples of how AI influences our choices, and explain how we can stay in control.</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name four ways AI influences choices: suggests, completes, steers and nudges.</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map AI influences in a day and explain what data each one might use.</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who benefits from an influence and one way to stay in control.</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lead or take a discussion role so that everyone's ideas are heard.</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Our talk rules level up</a:t>
            </a:r>
            <a:endParaRPr lang="en-US" sz="3000" dirty="0"/>
          </a:p>
        </p:txBody>
      </p:sp>
      <p:sp>
        <p:nvSpPr>
          <p:cNvPr id="4" name="Shape 1"/>
          <p:cNvSpPr/>
          <p:nvPr/>
        </p:nvSpPr>
        <p:spPr>
          <a:xfrm>
            <a:off x="457200" y="1325880"/>
            <a:ext cx="3749040" cy="530352"/>
          </a:xfrm>
          <a:prstGeom prst="roundRect">
            <a:avLst>
              <a:gd name="adj" fmla="val 20690"/>
            </a:avLst>
          </a:prstGeom>
          <a:solidFill>
            <a:schemeClr val="bg2"/>
          </a:solidFill>
          <a:ln/>
        </p:spPr>
      </p:sp>
      <p:sp>
        <p:nvSpPr>
          <p:cNvPr id="5" name="Text 2"/>
          <p:cNvSpPr txBox="1"/>
          <p:nvPr/>
        </p:nvSpPr>
        <p:spPr>
          <a:xfrm>
            <a:off x="594360" y="1325880"/>
            <a:ext cx="3566160" cy="530352"/>
          </a:xfrm>
          <a:prstGeom prst="rect">
            <a:avLst/>
          </a:prstGeom>
          <a:noFill/>
          <a:ln/>
        </p:spPr>
        <p:txBody>
          <a:bodyPr wrap="square" lIns="635" tIns="635" rIns="635" bIns="635" rtlCol="0" anchor="ctr"/>
          <a:lstStyle/>
          <a:p>
            <a:pPr indent="0" marL="0">
              <a:buNone/>
            </a:pPr>
            <a:r>
              <a:rPr lang="en-US" sz="1400" dirty="0">
                <a:solidFill>
                  <a:schemeClr val="tx1"/>
                </a:solidFill>
                <a:latin typeface="Calibri" pitchFamily="34" charset="0"/>
                <a:ea typeface="Calibri" pitchFamily="34" charset="-122"/>
                <a:cs typeface="Calibri" pitchFamily="34" charset="-120"/>
              </a:rPr>
              <a:t>Share the floor</a:t>
            </a:r>
            <a:endParaRPr lang="en-US" sz="1400" dirty="0"/>
          </a:p>
        </p:txBody>
      </p:sp>
      <p:pic>
        <p:nvPicPr>
          <p:cNvPr id="6" name="Image 0" descr="/home/claude/kit/icon_arrow_a.png">    </p:cNvPr>
          <p:cNvPicPr>
            <a:picLocks noChangeAspect="1"/>
          </p:cNvPicPr>
          <p:nvPr/>
        </p:nvPicPr>
        <p:blipFill>
          <a:blip r:embed="rId1"/>
          <a:stretch>
            <a:fillRect/>
          </a:stretch>
        </p:blipFill>
        <p:spPr>
          <a:xfrm>
            <a:off x="4343400" y="1472184"/>
            <a:ext cx="237744" cy="237744"/>
          </a:xfrm>
          <a:prstGeom prst="rect">
            <a:avLst/>
          </a:prstGeom>
        </p:spPr>
      </p:pic>
      <p:sp>
        <p:nvSpPr>
          <p:cNvPr id="7" name="Shape 3"/>
          <p:cNvSpPr/>
          <p:nvPr/>
        </p:nvSpPr>
        <p:spPr>
          <a:xfrm>
            <a:off x="4709160" y="1325880"/>
            <a:ext cx="3977640" cy="530352"/>
          </a:xfrm>
          <a:prstGeom prst="roundRect">
            <a:avLst>
              <a:gd name="adj" fmla="val 20690"/>
            </a:avLst>
          </a:prstGeom>
          <a:solidFill>
            <a:srgbClr val="EEE9F7"/>
          </a:solidFill>
          <a:ln/>
        </p:spPr>
      </p:sp>
      <p:sp>
        <p:nvSpPr>
          <p:cNvPr id="8" name="Shape 4"/>
          <p:cNvSpPr/>
          <p:nvPr/>
        </p:nvSpPr>
        <p:spPr>
          <a:xfrm>
            <a:off x="4773168" y="1380744"/>
            <a:ext cx="420624" cy="420624"/>
          </a:xfrm>
          <a:prstGeom prst="ellipse">
            <a:avLst/>
          </a:prstGeom>
          <a:solidFill>
            <a:schemeClr val="bg1"/>
          </a:solidFill>
          <a:ln/>
        </p:spPr>
      </p:sp>
      <p:pic>
        <p:nvPicPr>
          <p:cNvPr id="9" name="Image 1" descr="/home/claude/kit/icon_users.png">    </p:cNvPr>
          <p:cNvPicPr>
            <a:picLocks noChangeAspect="1"/>
          </p:cNvPicPr>
          <p:nvPr/>
        </p:nvPicPr>
        <p:blipFill>
          <a:blip r:embed="rId2"/>
          <a:stretch>
            <a:fillRect/>
          </a:stretch>
        </p:blipFill>
        <p:spPr>
          <a:xfrm>
            <a:off x="4857293" y="1464869"/>
            <a:ext cx="252374" cy="252374"/>
          </a:xfrm>
          <a:prstGeom prst="rect">
            <a:avLst/>
          </a:prstGeom>
        </p:spPr>
      </p:pic>
      <p:sp>
        <p:nvSpPr>
          <p:cNvPr id="10" name="Text 5"/>
          <p:cNvSpPr txBox="1"/>
          <p:nvPr/>
        </p:nvSpPr>
        <p:spPr>
          <a:xfrm>
            <a:off x="5303520" y="1325880"/>
            <a:ext cx="3291840" cy="530352"/>
          </a:xfrm>
          <a:prstGeom prst="rect">
            <a:avLst/>
          </a:prstGeom>
          <a:noFill/>
          <a:ln/>
        </p:spPr>
        <p:txBody>
          <a:bodyPr wrap="square" lIns="635" tIns="635" rIns="635" bIns="635"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Lead the talk</a:t>
            </a:r>
            <a:endParaRPr lang="en-US" sz="1600" dirty="0"/>
          </a:p>
        </p:txBody>
      </p:sp>
      <p:sp>
        <p:nvSpPr>
          <p:cNvPr id="11" name="Shape 6"/>
          <p:cNvSpPr/>
          <p:nvPr/>
        </p:nvSpPr>
        <p:spPr>
          <a:xfrm>
            <a:off x="457200" y="1947672"/>
            <a:ext cx="3749040" cy="530352"/>
          </a:xfrm>
          <a:prstGeom prst="roundRect">
            <a:avLst>
              <a:gd name="adj" fmla="val 20690"/>
            </a:avLst>
          </a:prstGeom>
          <a:solidFill>
            <a:schemeClr val="bg2"/>
          </a:solidFill>
          <a:ln/>
        </p:spPr>
      </p:sp>
      <p:sp>
        <p:nvSpPr>
          <p:cNvPr id="12" name="Text 7"/>
          <p:cNvSpPr txBox="1"/>
          <p:nvPr/>
        </p:nvSpPr>
        <p:spPr>
          <a:xfrm>
            <a:off x="594360" y="1947672"/>
            <a:ext cx="3566160" cy="530352"/>
          </a:xfrm>
          <a:prstGeom prst="rect">
            <a:avLst/>
          </a:prstGeom>
          <a:noFill/>
          <a:ln/>
        </p:spPr>
        <p:txBody>
          <a:bodyPr wrap="square" lIns="635" tIns="635" rIns="635" bIns="635" rtlCol="0" anchor="ctr"/>
          <a:lstStyle/>
          <a:p>
            <a:pPr indent="0" marL="0">
              <a:buNone/>
            </a:pPr>
            <a:r>
              <a:rPr lang="en-US" sz="1400" dirty="0">
                <a:solidFill>
                  <a:schemeClr val="tx1"/>
                </a:solidFill>
                <a:latin typeface="Calibri" pitchFamily="34" charset="0"/>
                <a:ea typeface="Calibri" pitchFamily="34" charset="-122"/>
                <a:cs typeface="Calibri" pitchFamily="34" charset="-120"/>
              </a:rPr>
              <a:t>Listen and link</a:t>
            </a:r>
            <a:endParaRPr lang="en-US" sz="1400" dirty="0"/>
          </a:p>
        </p:txBody>
      </p:sp>
      <p:pic>
        <p:nvPicPr>
          <p:cNvPr id="13" name="Image 2" descr="/home/claude/kit/icon_arrow_a.png">    </p:cNvPr>
          <p:cNvPicPr>
            <a:picLocks noChangeAspect="1"/>
          </p:cNvPicPr>
          <p:nvPr/>
        </p:nvPicPr>
        <p:blipFill>
          <a:blip r:embed="rId3"/>
          <a:stretch>
            <a:fillRect/>
          </a:stretch>
        </p:blipFill>
        <p:spPr>
          <a:xfrm>
            <a:off x="4343400" y="2093976"/>
            <a:ext cx="237744" cy="237744"/>
          </a:xfrm>
          <a:prstGeom prst="rect">
            <a:avLst/>
          </a:prstGeom>
        </p:spPr>
      </p:pic>
      <p:sp>
        <p:nvSpPr>
          <p:cNvPr id="14" name="Shape 8"/>
          <p:cNvSpPr/>
          <p:nvPr/>
        </p:nvSpPr>
        <p:spPr>
          <a:xfrm>
            <a:off x="4709160" y="1947672"/>
            <a:ext cx="3977640" cy="530352"/>
          </a:xfrm>
          <a:prstGeom prst="roundRect">
            <a:avLst>
              <a:gd name="adj" fmla="val 20690"/>
            </a:avLst>
          </a:prstGeom>
          <a:solidFill>
            <a:srgbClr val="EEE9F7"/>
          </a:solidFill>
          <a:ln/>
        </p:spPr>
      </p:sp>
      <p:sp>
        <p:nvSpPr>
          <p:cNvPr id="15" name="Shape 9"/>
          <p:cNvSpPr/>
          <p:nvPr/>
        </p:nvSpPr>
        <p:spPr>
          <a:xfrm>
            <a:off x="4773168" y="2002536"/>
            <a:ext cx="420624" cy="420624"/>
          </a:xfrm>
          <a:prstGeom prst="ellipse">
            <a:avLst/>
          </a:prstGeom>
          <a:solidFill>
            <a:schemeClr val="bg1"/>
          </a:solidFill>
          <a:ln/>
        </p:spPr>
      </p:sp>
      <p:pic>
        <p:nvPicPr>
          <p:cNvPr id="16" name="Image 3" descr="/home/claude/kit/icon_layers.png">    </p:cNvPr>
          <p:cNvPicPr>
            <a:picLocks noChangeAspect="1"/>
          </p:cNvPicPr>
          <p:nvPr/>
        </p:nvPicPr>
        <p:blipFill>
          <a:blip r:embed="rId4"/>
          <a:stretch>
            <a:fillRect/>
          </a:stretch>
        </p:blipFill>
        <p:spPr>
          <a:xfrm>
            <a:off x="4857293" y="2086661"/>
            <a:ext cx="252374" cy="252374"/>
          </a:xfrm>
          <a:prstGeom prst="rect">
            <a:avLst/>
          </a:prstGeom>
        </p:spPr>
      </p:pic>
      <p:sp>
        <p:nvSpPr>
          <p:cNvPr id="17" name="Text 10"/>
          <p:cNvSpPr txBox="1"/>
          <p:nvPr/>
        </p:nvSpPr>
        <p:spPr>
          <a:xfrm>
            <a:off x="5303520" y="1947672"/>
            <a:ext cx="3291840" cy="530352"/>
          </a:xfrm>
          <a:prstGeom prst="rect">
            <a:avLst/>
          </a:prstGeom>
          <a:noFill/>
          <a:ln/>
        </p:spPr>
        <p:txBody>
          <a:bodyPr wrap="square" lIns="635" tIns="635" rIns="635" bIns="635"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Listen and build</a:t>
            </a:r>
            <a:endParaRPr lang="en-US" sz="1600" dirty="0"/>
          </a:p>
        </p:txBody>
      </p:sp>
      <p:sp>
        <p:nvSpPr>
          <p:cNvPr id="18" name="Shape 11"/>
          <p:cNvSpPr/>
          <p:nvPr/>
        </p:nvSpPr>
        <p:spPr>
          <a:xfrm>
            <a:off x="457200" y="2569464"/>
            <a:ext cx="3749040" cy="530352"/>
          </a:xfrm>
          <a:prstGeom prst="roundRect">
            <a:avLst>
              <a:gd name="adj" fmla="val 20690"/>
            </a:avLst>
          </a:prstGeom>
          <a:solidFill>
            <a:schemeClr val="bg2"/>
          </a:solidFill>
          <a:ln/>
        </p:spPr>
      </p:sp>
      <p:sp>
        <p:nvSpPr>
          <p:cNvPr id="19" name="Text 12"/>
          <p:cNvSpPr txBox="1"/>
          <p:nvPr/>
        </p:nvSpPr>
        <p:spPr>
          <a:xfrm>
            <a:off x="594360" y="2569464"/>
            <a:ext cx="3566160" cy="530352"/>
          </a:xfrm>
          <a:prstGeom prst="rect">
            <a:avLst/>
          </a:prstGeom>
          <a:noFill/>
          <a:ln/>
        </p:spPr>
        <p:txBody>
          <a:bodyPr wrap="square" lIns="635" tIns="635" rIns="635" bIns="635" rtlCol="0" anchor="ctr"/>
          <a:lstStyle/>
          <a:p>
            <a:pPr indent="0" marL="0">
              <a:buNone/>
            </a:pPr>
            <a:r>
              <a:rPr lang="en-US" sz="1400" dirty="0">
                <a:solidFill>
                  <a:schemeClr val="tx1"/>
                </a:solidFill>
                <a:latin typeface="Calibri" pitchFamily="34" charset="0"/>
                <a:ea typeface="Calibri" pitchFamily="34" charset="-122"/>
                <a:cs typeface="Calibri" pitchFamily="34" charset="-120"/>
              </a:rPr>
              <a:t>Back it with evidence</a:t>
            </a:r>
            <a:endParaRPr lang="en-US" sz="1400" dirty="0"/>
          </a:p>
        </p:txBody>
      </p:sp>
      <p:pic>
        <p:nvPicPr>
          <p:cNvPr id="20" name="Image 4" descr="/home/claude/kit/icon_arrow_a.png">    </p:cNvPr>
          <p:cNvPicPr>
            <a:picLocks noChangeAspect="1"/>
          </p:cNvPicPr>
          <p:nvPr/>
        </p:nvPicPr>
        <p:blipFill>
          <a:blip r:embed="rId5"/>
          <a:stretch>
            <a:fillRect/>
          </a:stretch>
        </p:blipFill>
        <p:spPr>
          <a:xfrm>
            <a:off x="4343400" y="2715768"/>
            <a:ext cx="237744" cy="237744"/>
          </a:xfrm>
          <a:prstGeom prst="rect">
            <a:avLst/>
          </a:prstGeom>
        </p:spPr>
      </p:pic>
      <p:sp>
        <p:nvSpPr>
          <p:cNvPr id="21" name="Shape 13"/>
          <p:cNvSpPr/>
          <p:nvPr/>
        </p:nvSpPr>
        <p:spPr>
          <a:xfrm>
            <a:off x="4709160" y="2569464"/>
            <a:ext cx="3977640" cy="530352"/>
          </a:xfrm>
          <a:prstGeom prst="roundRect">
            <a:avLst>
              <a:gd name="adj" fmla="val 20690"/>
            </a:avLst>
          </a:prstGeom>
          <a:solidFill>
            <a:srgbClr val="EEE9F7"/>
          </a:solidFill>
          <a:ln/>
        </p:spPr>
      </p:sp>
      <p:sp>
        <p:nvSpPr>
          <p:cNvPr id="22" name="Shape 14"/>
          <p:cNvSpPr/>
          <p:nvPr/>
        </p:nvSpPr>
        <p:spPr>
          <a:xfrm>
            <a:off x="4773168" y="2624328"/>
            <a:ext cx="420624" cy="420624"/>
          </a:xfrm>
          <a:prstGeom prst="ellipse">
            <a:avLst/>
          </a:prstGeom>
          <a:solidFill>
            <a:schemeClr val="bg1"/>
          </a:solidFill>
          <a:ln/>
        </p:spPr>
      </p:sp>
      <p:pic>
        <p:nvPicPr>
          <p:cNvPr id="23" name="Image 5" descr="/home/claude/kit/icon_clipcheck.png">    </p:cNvPr>
          <p:cNvPicPr>
            <a:picLocks noChangeAspect="1"/>
          </p:cNvPicPr>
          <p:nvPr/>
        </p:nvPicPr>
        <p:blipFill>
          <a:blip r:embed="rId6"/>
          <a:stretch>
            <a:fillRect/>
          </a:stretch>
        </p:blipFill>
        <p:spPr>
          <a:xfrm>
            <a:off x="4857293" y="2708453"/>
            <a:ext cx="252374" cy="252374"/>
          </a:xfrm>
          <a:prstGeom prst="rect">
            <a:avLst/>
          </a:prstGeom>
        </p:spPr>
      </p:pic>
      <p:sp>
        <p:nvSpPr>
          <p:cNvPr id="24" name="Text 15"/>
          <p:cNvSpPr txBox="1"/>
          <p:nvPr/>
        </p:nvSpPr>
        <p:spPr>
          <a:xfrm>
            <a:off x="5303520" y="2569464"/>
            <a:ext cx="3291840" cy="530352"/>
          </a:xfrm>
          <a:prstGeom prst="rect">
            <a:avLst/>
          </a:prstGeom>
          <a:noFill/>
          <a:ln/>
        </p:spPr>
        <p:txBody>
          <a:bodyPr wrap="square" lIns="635" tIns="635" rIns="635" bIns="635"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Claim, evidence, reason</a:t>
            </a:r>
            <a:endParaRPr lang="en-US" sz="1600" dirty="0"/>
          </a:p>
        </p:txBody>
      </p:sp>
      <p:sp>
        <p:nvSpPr>
          <p:cNvPr id="25" name="Shape 16"/>
          <p:cNvSpPr/>
          <p:nvPr/>
        </p:nvSpPr>
        <p:spPr>
          <a:xfrm>
            <a:off x="457200" y="3191256"/>
            <a:ext cx="3749040" cy="530352"/>
          </a:xfrm>
          <a:prstGeom prst="roundRect">
            <a:avLst>
              <a:gd name="adj" fmla="val 20690"/>
            </a:avLst>
          </a:prstGeom>
          <a:solidFill>
            <a:schemeClr val="bg2"/>
          </a:solidFill>
          <a:ln/>
        </p:spPr>
      </p:sp>
      <p:sp>
        <p:nvSpPr>
          <p:cNvPr id="26" name="Text 17"/>
          <p:cNvSpPr txBox="1"/>
          <p:nvPr/>
        </p:nvSpPr>
        <p:spPr>
          <a:xfrm>
            <a:off x="594360" y="3191256"/>
            <a:ext cx="3566160" cy="530352"/>
          </a:xfrm>
          <a:prstGeom prst="rect">
            <a:avLst/>
          </a:prstGeom>
          <a:noFill/>
          <a:ln/>
        </p:spPr>
        <p:txBody>
          <a:bodyPr wrap="square" lIns="635" tIns="635" rIns="635" bIns="635" rtlCol="0" anchor="ctr"/>
          <a:lstStyle/>
          <a:p>
            <a:pPr indent="0" marL="0">
              <a:buNone/>
            </a:pPr>
            <a:r>
              <a:rPr lang="en-US" sz="1400" dirty="0">
                <a:solidFill>
                  <a:schemeClr val="tx1"/>
                </a:solidFill>
                <a:latin typeface="Calibri" pitchFamily="34" charset="0"/>
                <a:ea typeface="Calibri" pitchFamily="34" charset="-122"/>
                <a:cs typeface="Calibri" pitchFamily="34" charset="-120"/>
              </a:rPr>
              <a:t>Challenge with respect + Be open to changing your mind</a:t>
            </a:r>
            <a:endParaRPr lang="en-US" sz="1400" dirty="0"/>
          </a:p>
        </p:txBody>
      </p:sp>
      <p:pic>
        <p:nvPicPr>
          <p:cNvPr id="27" name="Image 6" descr="/home/claude/kit/icon_arrow_a.png">    </p:cNvPr>
          <p:cNvPicPr>
            <a:picLocks noChangeAspect="1"/>
          </p:cNvPicPr>
          <p:nvPr/>
        </p:nvPicPr>
        <p:blipFill>
          <a:blip r:embed="rId7"/>
          <a:stretch>
            <a:fillRect/>
          </a:stretch>
        </p:blipFill>
        <p:spPr>
          <a:xfrm>
            <a:off x="4343400" y="3337560"/>
            <a:ext cx="237744" cy="237744"/>
          </a:xfrm>
          <a:prstGeom prst="rect">
            <a:avLst/>
          </a:prstGeom>
        </p:spPr>
      </p:pic>
      <p:sp>
        <p:nvSpPr>
          <p:cNvPr id="28" name="Shape 18"/>
          <p:cNvSpPr/>
          <p:nvPr/>
        </p:nvSpPr>
        <p:spPr>
          <a:xfrm>
            <a:off x="4709160" y="3191256"/>
            <a:ext cx="3977640" cy="530352"/>
          </a:xfrm>
          <a:prstGeom prst="roundRect">
            <a:avLst>
              <a:gd name="adj" fmla="val 20690"/>
            </a:avLst>
          </a:prstGeom>
          <a:solidFill>
            <a:srgbClr val="EEE9F7"/>
          </a:solidFill>
          <a:ln/>
        </p:spPr>
      </p:sp>
      <p:sp>
        <p:nvSpPr>
          <p:cNvPr id="29" name="Shape 19"/>
          <p:cNvSpPr/>
          <p:nvPr/>
        </p:nvSpPr>
        <p:spPr>
          <a:xfrm>
            <a:off x="4773168" y="3246120"/>
            <a:ext cx="420624" cy="420624"/>
          </a:xfrm>
          <a:prstGeom prst="ellipse">
            <a:avLst/>
          </a:prstGeom>
          <a:solidFill>
            <a:schemeClr val="bg1"/>
          </a:solidFill>
          <a:ln/>
        </p:spPr>
      </p:sp>
      <p:pic>
        <p:nvPicPr>
          <p:cNvPr id="30" name="Image 7" descr="/home/claude/kit/icon_sync.png">    </p:cNvPr>
          <p:cNvPicPr>
            <a:picLocks noChangeAspect="1"/>
          </p:cNvPicPr>
          <p:nvPr/>
        </p:nvPicPr>
        <p:blipFill>
          <a:blip r:embed="rId8"/>
          <a:stretch>
            <a:fillRect/>
          </a:stretch>
        </p:blipFill>
        <p:spPr>
          <a:xfrm>
            <a:off x="4857293" y="3330245"/>
            <a:ext cx="252374" cy="252374"/>
          </a:xfrm>
          <a:prstGeom prst="rect">
            <a:avLst/>
          </a:prstGeom>
        </p:spPr>
      </p:pic>
      <p:sp>
        <p:nvSpPr>
          <p:cNvPr id="31" name="Text 20"/>
          <p:cNvSpPr txBox="1"/>
          <p:nvPr/>
        </p:nvSpPr>
        <p:spPr>
          <a:xfrm>
            <a:off x="5303520" y="3191256"/>
            <a:ext cx="3291840" cy="530352"/>
          </a:xfrm>
          <a:prstGeom prst="rect">
            <a:avLst/>
          </a:prstGeom>
          <a:noFill/>
          <a:ln/>
        </p:spPr>
        <p:txBody>
          <a:bodyPr wrap="square" lIns="635" tIns="635" rIns="635" bIns="635"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Challenge and change</a:t>
            </a:r>
            <a:endParaRPr lang="en-US" sz="1600" dirty="0"/>
          </a:p>
        </p:txBody>
      </p:sp>
      <p:sp>
        <p:nvSpPr>
          <p:cNvPr id="32" name="Shape 21"/>
          <p:cNvSpPr/>
          <p:nvPr/>
        </p:nvSpPr>
        <p:spPr>
          <a:xfrm>
            <a:off x="457200" y="3813048"/>
            <a:ext cx="3749040" cy="530352"/>
          </a:xfrm>
          <a:prstGeom prst="roundRect">
            <a:avLst>
              <a:gd name="adj" fmla="val 20690"/>
            </a:avLst>
          </a:prstGeom>
          <a:solidFill>
            <a:schemeClr val="bg2"/>
          </a:solidFill>
          <a:ln/>
        </p:spPr>
      </p:sp>
      <p:sp>
        <p:nvSpPr>
          <p:cNvPr id="33" name="Text 22"/>
          <p:cNvSpPr txBox="1"/>
          <p:nvPr/>
        </p:nvSpPr>
        <p:spPr>
          <a:xfrm>
            <a:off x="594360" y="3813048"/>
            <a:ext cx="3566160" cy="530352"/>
          </a:xfrm>
          <a:prstGeom prst="rect">
            <a:avLst/>
          </a:prstGeom>
          <a:noFill/>
          <a:ln/>
        </p:spPr>
        <p:txBody>
          <a:bodyPr wrap="square" lIns="635" tIns="635" rIns="635" bIns="635" rtlCol="0" anchor="ctr"/>
          <a:lstStyle/>
          <a:p>
            <a:pPr indent="0" marL="0">
              <a:buNone/>
            </a:pPr>
            <a:r>
              <a:rPr lang="en-US" sz="1400" dirty="0">
                <a:solidFill>
                  <a:schemeClr val="tx1"/>
                </a:solidFill>
                <a:latin typeface="Calibri" pitchFamily="34" charset="0"/>
                <a:ea typeface="Calibri" pitchFamily="34" charset="-122"/>
                <a:cs typeface="Calibri" pitchFamily="34" charset="-120"/>
              </a:rPr>
              <a:t>New for Year 6</a:t>
            </a:r>
            <a:endParaRPr lang="en-US" sz="1400" dirty="0"/>
          </a:p>
        </p:txBody>
      </p:sp>
      <p:pic>
        <p:nvPicPr>
          <p:cNvPr id="34" name="Image 8" descr="/home/claude/kit/icon_arrow_a.png">    </p:cNvPr>
          <p:cNvPicPr>
            <a:picLocks noChangeAspect="1"/>
          </p:cNvPicPr>
          <p:nvPr/>
        </p:nvPicPr>
        <p:blipFill>
          <a:blip r:embed="rId9"/>
          <a:stretch>
            <a:fillRect/>
          </a:stretch>
        </p:blipFill>
        <p:spPr>
          <a:xfrm>
            <a:off x="4343400" y="3959352"/>
            <a:ext cx="237744" cy="237744"/>
          </a:xfrm>
          <a:prstGeom prst="rect">
            <a:avLst/>
          </a:prstGeom>
        </p:spPr>
      </p:pic>
      <p:sp>
        <p:nvSpPr>
          <p:cNvPr id="35" name="Shape 23"/>
          <p:cNvSpPr/>
          <p:nvPr/>
        </p:nvSpPr>
        <p:spPr>
          <a:xfrm>
            <a:off x="4709160" y="3813048"/>
            <a:ext cx="3977640" cy="530352"/>
          </a:xfrm>
          <a:prstGeom prst="roundRect">
            <a:avLst>
              <a:gd name="adj" fmla="val 20690"/>
            </a:avLst>
          </a:prstGeom>
          <a:solidFill>
            <a:srgbClr val="FCE4F2"/>
          </a:solidFill>
          <a:ln/>
        </p:spPr>
      </p:sp>
      <p:sp>
        <p:nvSpPr>
          <p:cNvPr id="36" name="Shape 24"/>
          <p:cNvSpPr/>
          <p:nvPr/>
        </p:nvSpPr>
        <p:spPr>
          <a:xfrm>
            <a:off x="4773168" y="3867912"/>
            <a:ext cx="420624" cy="420624"/>
          </a:xfrm>
          <a:prstGeom prst="ellipse">
            <a:avLst/>
          </a:prstGeom>
          <a:solidFill>
            <a:schemeClr val="bg1"/>
          </a:solidFill>
          <a:ln/>
        </p:spPr>
      </p:sp>
      <p:pic>
        <p:nvPicPr>
          <p:cNvPr id="37" name="Image 9" descr="/home/claude/kit/icon_bullhorn.png">    </p:cNvPr>
          <p:cNvPicPr>
            <a:picLocks noChangeAspect="1"/>
          </p:cNvPicPr>
          <p:nvPr/>
        </p:nvPicPr>
        <p:blipFill>
          <a:blip r:embed="rId10"/>
          <a:stretch>
            <a:fillRect/>
          </a:stretch>
        </p:blipFill>
        <p:spPr>
          <a:xfrm>
            <a:off x="4857293" y="3952037"/>
            <a:ext cx="252374" cy="252374"/>
          </a:xfrm>
          <a:prstGeom prst="rect">
            <a:avLst/>
          </a:prstGeom>
        </p:spPr>
      </p:pic>
      <p:sp>
        <p:nvSpPr>
          <p:cNvPr id="38" name="Text 25"/>
          <p:cNvSpPr txBox="1"/>
          <p:nvPr/>
        </p:nvSpPr>
        <p:spPr>
          <a:xfrm>
            <a:off x="5303520" y="3813048"/>
            <a:ext cx="3291840" cy="530352"/>
          </a:xfrm>
          <a:prstGeom prst="rect">
            <a:avLst/>
          </a:prstGeom>
          <a:noFill/>
          <a:ln/>
        </p:spPr>
        <p:txBody>
          <a:bodyPr wrap="square" lIns="635" tIns="635" rIns="635" bIns="635"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Win your audience</a:t>
            </a:r>
            <a:endParaRPr lang="en-US" sz="1600" dirty="0"/>
          </a:p>
        </p:txBody>
      </p:sp>
      <p:sp>
        <p:nvSpPr>
          <p:cNvPr id="39" name="Text 26"/>
          <p:cNvSpPr txBox="1"/>
          <p:nvPr/>
        </p:nvSpPr>
        <p:spPr>
          <a:xfrm>
            <a:off x="457200" y="4434840"/>
            <a:ext cx="3749040" cy="274320"/>
          </a:xfrm>
          <a:prstGeom prst="rect">
            <a:avLst/>
          </a:prstGeom>
          <a:noFill/>
          <a:ln/>
        </p:spPr>
        <p:txBody>
          <a:bodyPr wrap="square" lIns="635" tIns="635" rIns="635" bIns="635" rtlCol="0" anchor="t"/>
          <a:lstStyle/>
          <a:p>
            <a:pPr indent="0" marL="0">
              <a:buNone/>
            </a:pPr>
            <a:r>
              <a:rPr lang="en-US" sz="1200" b="1" dirty="0">
                <a:solidFill>
                  <a:schemeClr val="accent4"/>
                </a:solidFill>
                <a:latin typeface="Calibri" pitchFamily="34" charset="0"/>
                <a:ea typeface="Calibri" pitchFamily="34" charset="-122"/>
                <a:cs typeface="Calibri" pitchFamily="34" charset="-120"/>
              </a:rPr>
              <a:t>YEAR 5 WATCHDOG TALK CHARTER</a:t>
            </a:r>
            <a:endParaRPr lang="en-US" sz="1200" dirty="0"/>
          </a:p>
        </p:txBody>
      </p:sp>
      <p:sp>
        <p:nvSpPr>
          <p:cNvPr id="40" name="Text 27"/>
          <p:cNvSpPr txBox="1"/>
          <p:nvPr/>
        </p:nvSpPr>
        <p:spPr>
          <a:xfrm>
            <a:off x="4709160" y="4434840"/>
            <a:ext cx="3977640" cy="274320"/>
          </a:xfrm>
          <a:prstGeom prst="rect">
            <a:avLst/>
          </a:prstGeom>
          <a:noFill/>
          <a:ln/>
        </p:spPr>
        <p:txBody>
          <a:bodyPr wrap="square" lIns="635" tIns="635" rIns="635" bIns="635" rtlCol="0" anchor="t"/>
          <a:lstStyle/>
          <a:p>
            <a:pPr indent="0" marL="0">
              <a:buNone/>
            </a:pPr>
            <a:r>
              <a:rPr lang="en-US" sz="1200" b="1" dirty="0">
                <a:solidFill>
                  <a:schemeClr val="accent4"/>
                </a:solidFill>
                <a:latin typeface="Calibri" pitchFamily="34" charset="0"/>
                <a:ea typeface="Calibri" pitchFamily="34" charset="-122"/>
                <a:cs typeface="Calibri" pitchFamily="34" charset="-120"/>
              </a:rPr>
              <a:t>YEAR 6 NAVIGATORS' TALK AGREEMENT</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Talk Agreement</a:t>
            </a:r>
            <a:endParaRPr lang="en-US" sz="3000" dirty="0"/>
          </a:p>
        </p:txBody>
      </p:sp>
      <p:sp>
        <p:nvSpPr>
          <p:cNvPr id="4" name="Shape 1"/>
          <p:cNvSpPr/>
          <p:nvPr/>
        </p:nvSpPr>
        <p:spPr>
          <a:xfrm>
            <a:off x="457200" y="1325880"/>
            <a:ext cx="1536192" cy="2194560"/>
          </a:xfrm>
          <a:prstGeom prst="roundRect">
            <a:avLst>
              <a:gd name="adj" fmla="val 7143"/>
            </a:avLst>
          </a:prstGeom>
          <a:solidFill>
            <a:srgbClr val="FCE4F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Lead the talk</a:t>
            </a:r>
            <a:endParaRPr lang="en-US" sz="1500" dirty="0"/>
          </a:p>
        </p:txBody>
      </p:sp>
      <p:sp>
        <p:nvSpPr>
          <p:cNvPr id="8" name="Text 4"/>
          <p:cNvSpPr txBox="1"/>
          <p:nvPr/>
        </p:nvSpPr>
        <p:spPr>
          <a:xfrm>
            <a:off x="530352"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round the group</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build</a:t>
            </a:r>
            <a:endParaRPr lang="en-US" sz="1500" dirty="0"/>
          </a:p>
        </p:txBody>
      </p:sp>
      <p:sp>
        <p:nvSpPr>
          <p:cNvPr id="13" name="Text 8"/>
          <p:cNvSpPr txBox="1"/>
          <p:nvPr/>
        </p:nvSpPr>
        <p:spPr>
          <a:xfrm>
            <a:off x="2203704"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clipcheck.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Claim, evidence, reason</a:t>
            </a:r>
            <a:endParaRPr lang="en-US" sz="1500" dirty="0"/>
          </a:p>
        </p:txBody>
      </p:sp>
      <p:sp>
        <p:nvSpPr>
          <p:cNvPr id="18" name="Text 12"/>
          <p:cNvSpPr txBox="1"/>
          <p:nvPr/>
        </p:nvSpPr>
        <p:spPr>
          <a:xfrm>
            <a:off x="3877056"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Count 1, 2, 3 on your fingers</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sync.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and change</a:t>
            </a:r>
            <a:endParaRPr lang="en-US" sz="1500" dirty="0"/>
          </a:p>
        </p:txBody>
      </p:sp>
      <p:sp>
        <p:nvSpPr>
          <p:cNvPr id="23" name="Text 16"/>
          <p:cNvSpPr txBox="1"/>
          <p:nvPr/>
        </p:nvSpPr>
        <p:spPr>
          <a:xfrm>
            <a:off x="5550408"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then turn it over</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bullhorn.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Win your audience</a:t>
            </a:r>
            <a:endParaRPr lang="en-US" sz="1500" dirty="0"/>
          </a:p>
        </p:txBody>
      </p:sp>
      <p:sp>
        <p:nvSpPr>
          <p:cNvPr id="28" name="Text 20"/>
          <p:cNvSpPr txBox="1"/>
          <p:nvPr/>
        </p:nvSpPr>
        <p:spPr>
          <a:xfrm>
            <a:off x="7223760"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both hands towards the audience</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users.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Lead the talk (sweep an open palm round the group)</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Four ways AI influences our choices</a:t>
            </a:r>
            <a:endParaRPr lang="en-US" sz="3000" dirty="0"/>
          </a:p>
        </p:txBody>
      </p:sp>
      <p:sp>
        <p:nvSpPr>
          <p:cNvPr id="4" name="Shape 1"/>
          <p:cNvSpPr/>
          <p:nvPr/>
        </p:nvSpPr>
        <p:spPr>
          <a:xfrm>
            <a:off x="457200" y="1325880"/>
            <a:ext cx="1954530" cy="2103120"/>
          </a:xfrm>
          <a:prstGeom prst="roundRect">
            <a:avLst>
              <a:gd name="adj" fmla="val 5614"/>
            </a:avLst>
          </a:prstGeom>
          <a:solidFill>
            <a:schemeClr val="bg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thumbsup.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SUGGESTS</a:t>
            </a:r>
            <a:endParaRPr lang="en-US" sz="1600" dirty="0"/>
          </a:p>
        </p:txBody>
      </p:sp>
      <p:sp>
        <p:nvSpPr>
          <p:cNvPr id="8" name="Text 4"/>
          <p:cNvSpPr txBox="1"/>
          <p:nvPr/>
        </p:nvSpPr>
        <p:spPr>
          <a:xfrm>
            <a:off x="53035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Recommends what to watch, play, buy or read next</a:t>
            </a:r>
            <a:endParaRPr lang="en-US" sz="1400" dirty="0"/>
          </a:p>
        </p:txBody>
      </p:sp>
      <p:sp>
        <p:nvSpPr>
          <p:cNvPr id="9" name="Shape 5"/>
          <p:cNvSpPr/>
          <p:nvPr/>
        </p:nvSpPr>
        <p:spPr>
          <a:xfrm>
            <a:off x="2548890" y="1325880"/>
            <a:ext cx="1954530" cy="210312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keyboard.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COMPLETES</a:t>
            </a:r>
            <a:endParaRPr lang="en-US" sz="1600" dirty="0"/>
          </a:p>
        </p:txBody>
      </p:sp>
      <p:sp>
        <p:nvSpPr>
          <p:cNvPr id="13" name="Text 8"/>
          <p:cNvSpPr txBox="1"/>
          <p:nvPr/>
        </p:nvSpPr>
        <p:spPr>
          <a:xfrm>
            <a:off x="262204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Predicts the next word or finishes your search</a:t>
            </a:r>
            <a:endParaRPr lang="en-US" sz="1400" dirty="0"/>
          </a:p>
        </p:txBody>
      </p:sp>
      <p:sp>
        <p:nvSpPr>
          <p:cNvPr id="14" name="Shape 9"/>
          <p:cNvSpPr/>
          <p:nvPr/>
        </p:nvSpPr>
        <p:spPr>
          <a:xfrm>
            <a:off x="4640580" y="1325880"/>
            <a:ext cx="1954530" cy="2103120"/>
          </a:xfrm>
          <a:prstGeom prst="roundRect">
            <a:avLst>
              <a:gd name="adj" fmla="val 5614"/>
            </a:avLst>
          </a:prstGeom>
          <a:solidFill>
            <a:srgbClr val="FCE4F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route.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STEERS</a:t>
            </a:r>
            <a:endParaRPr lang="en-US" sz="1600" dirty="0"/>
          </a:p>
        </p:txBody>
      </p:sp>
      <p:sp>
        <p:nvSpPr>
          <p:cNvPr id="18" name="Text 12"/>
          <p:cNvSpPr txBox="1"/>
          <p:nvPr/>
        </p:nvSpPr>
        <p:spPr>
          <a:xfrm>
            <a:off x="471373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Ranks results or picks a route, so some options come first</a:t>
            </a:r>
            <a:endParaRPr lang="en-US" sz="1400" dirty="0"/>
          </a:p>
        </p:txBody>
      </p:sp>
      <p:sp>
        <p:nvSpPr>
          <p:cNvPr id="19" name="Shape 13"/>
          <p:cNvSpPr/>
          <p:nvPr/>
        </p:nvSpPr>
        <p:spPr>
          <a:xfrm>
            <a:off x="6732270" y="1325880"/>
            <a:ext cx="1954530" cy="210312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bell.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NUDGES</a:t>
            </a:r>
            <a:endParaRPr lang="en-US" sz="1600" dirty="0"/>
          </a:p>
        </p:txBody>
      </p:sp>
      <p:sp>
        <p:nvSpPr>
          <p:cNvPr id="23" name="Text 16"/>
          <p:cNvSpPr txBox="1"/>
          <p:nvPr/>
        </p:nvSpPr>
        <p:spPr>
          <a:xfrm>
            <a:off x="680542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Pushes you to act now: autoplay, streaks, "share it now?"</a:t>
            </a:r>
            <a:endParaRPr lang="en-US" sz="1400" dirty="0"/>
          </a:p>
        </p:txBody>
      </p:sp>
      <p:sp>
        <p:nvSpPr>
          <p:cNvPr id="24" name="Shape 17"/>
          <p:cNvSpPr/>
          <p:nvPr/>
        </p:nvSpPr>
        <p:spPr>
          <a:xfrm>
            <a:off x="457200" y="3611880"/>
            <a:ext cx="8229600" cy="685800"/>
          </a:xfrm>
          <a:prstGeom prst="roundRect">
            <a:avLst>
              <a:gd name="adj" fmla="val 16000"/>
            </a:avLst>
          </a:prstGeom>
          <a:solidFill>
            <a:schemeClr val="tx2"/>
          </a:solidFill>
          <a:ln/>
        </p:spPr>
      </p:sp>
      <p:sp>
        <p:nvSpPr>
          <p:cNvPr id="25" name="Shape 18"/>
          <p:cNvSpPr/>
          <p:nvPr/>
        </p:nvSpPr>
        <p:spPr>
          <a:xfrm>
            <a:off x="566928" y="3703320"/>
            <a:ext cx="502920" cy="502920"/>
          </a:xfrm>
          <a:prstGeom prst="ellipse">
            <a:avLst/>
          </a:prstGeom>
          <a:solidFill>
            <a:schemeClr val="bg1"/>
          </a:solidFill>
          <a:ln/>
        </p:spPr>
      </p:sp>
      <p:pic>
        <p:nvPicPr>
          <p:cNvPr id="26" name="Image 4" descr="/home/claude/kit/icon_bell.png">    </p:cNvPr>
          <p:cNvPicPr>
            <a:picLocks noChangeAspect="1"/>
          </p:cNvPicPr>
          <p:nvPr/>
        </p:nvPicPr>
        <p:blipFill>
          <a:blip r:embed="rId5"/>
          <a:stretch>
            <a:fillRect/>
          </a:stretch>
        </p:blipFill>
        <p:spPr>
          <a:xfrm>
            <a:off x="667512" y="3803904"/>
            <a:ext cx="301752" cy="301752"/>
          </a:xfrm>
          <a:prstGeom prst="rect">
            <a:avLst/>
          </a:prstGeom>
        </p:spPr>
      </p:pic>
      <p:sp>
        <p:nvSpPr>
          <p:cNvPr id="27"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Some nudges are designed by people, not AI. They still influence us.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Quick sort</a:t>
            </a:r>
            <a:endParaRPr lang="en-US" sz="3000" dirty="0"/>
          </a:p>
        </p:txBody>
      </p:sp>
      <p:sp>
        <p:nvSpPr>
          <p:cNvPr id="4" name="Shape 1"/>
          <p:cNvSpPr/>
          <p:nvPr/>
        </p:nvSpPr>
        <p:spPr>
          <a:xfrm>
            <a:off x="457200" y="1371600"/>
            <a:ext cx="2621280" cy="777240"/>
          </a:xfrm>
          <a:prstGeom prst="roundRect">
            <a:avLst>
              <a:gd name="adj" fmla="val 14118"/>
            </a:avLst>
          </a:prstGeom>
          <a:solidFill>
            <a:schemeClr val="bg2"/>
          </a:solidFill>
          <a:ln/>
        </p:spPr>
      </p:sp>
      <p:sp>
        <p:nvSpPr>
          <p:cNvPr id="5" name="Shape 2"/>
          <p:cNvSpPr/>
          <p:nvPr/>
        </p:nvSpPr>
        <p:spPr>
          <a:xfrm>
            <a:off x="594360" y="1508760"/>
            <a:ext cx="502920" cy="502920"/>
          </a:xfrm>
          <a:prstGeom prst="ellipse">
            <a:avLst/>
          </a:prstGeom>
          <a:solidFill>
            <a:schemeClr val="bg1"/>
          </a:solidFill>
          <a:ln/>
        </p:spPr>
      </p:sp>
      <p:pic>
        <p:nvPicPr>
          <p:cNvPr id="6" name="Image 0" descr="/home/claude/kit/icon_keyboard.png">    </p:cNvPr>
          <p:cNvPicPr>
            <a:picLocks noChangeAspect="1"/>
          </p:cNvPicPr>
          <p:nvPr/>
        </p:nvPicPr>
        <p:blipFill>
          <a:blip r:embed="rId1"/>
          <a:stretch>
            <a:fillRect/>
          </a:stretch>
        </p:blipFill>
        <p:spPr>
          <a:xfrm>
            <a:off x="694944" y="1609344"/>
            <a:ext cx="301752" cy="301752"/>
          </a:xfrm>
          <a:prstGeom prst="rect">
            <a:avLst/>
          </a:prstGeom>
        </p:spPr>
      </p:pic>
      <p:sp>
        <p:nvSpPr>
          <p:cNvPr id="7" name="Text 3"/>
          <p:cNvSpPr txBox="1"/>
          <p:nvPr/>
        </p:nvSpPr>
        <p:spPr>
          <a:xfrm>
            <a:off x="1234440" y="148132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1. "Did you mean…?"</a:t>
            </a:r>
            <a:endParaRPr lang="en-US" sz="1500" dirty="0"/>
          </a:p>
        </p:txBody>
      </p:sp>
      <p:sp>
        <p:nvSpPr>
          <p:cNvPr id="8" name="Shape 4"/>
          <p:cNvSpPr/>
          <p:nvPr/>
        </p:nvSpPr>
        <p:spPr>
          <a:xfrm>
            <a:off x="3261360" y="1371600"/>
            <a:ext cx="2621280" cy="777240"/>
          </a:xfrm>
          <a:prstGeom prst="roundRect">
            <a:avLst>
              <a:gd name="adj" fmla="val 14118"/>
            </a:avLst>
          </a:prstGeom>
          <a:solidFill>
            <a:schemeClr val="bg2"/>
          </a:solidFill>
          <a:ln/>
        </p:spPr>
      </p:sp>
      <p:sp>
        <p:nvSpPr>
          <p:cNvPr id="9" name="Shape 5"/>
          <p:cNvSpPr/>
          <p:nvPr/>
        </p:nvSpPr>
        <p:spPr>
          <a:xfrm>
            <a:off x="3398520" y="1508760"/>
            <a:ext cx="502920" cy="502920"/>
          </a:xfrm>
          <a:prstGeom prst="ellipse">
            <a:avLst/>
          </a:prstGeom>
          <a:solidFill>
            <a:schemeClr val="bg1"/>
          </a:solidFill>
          <a:ln/>
        </p:spPr>
      </p:sp>
      <p:pic>
        <p:nvPicPr>
          <p:cNvPr id="10" name="Image 1" descr="/home/claude/kit/icon_play.png">    </p:cNvPr>
          <p:cNvPicPr>
            <a:picLocks noChangeAspect="1"/>
          </p:cNvPicPr>
          <p:nvPr/>
        </p:nvPicPr>
        <p:blipFill>
          <a:blip r:embed="rId2"/>
          <a:stretch>
            <a:fillRect/>
          </a:stretch>
        </p:blipFill>
        <p:spPr>
          <a:xfrm>
            <a:off x="3499104" y="1609344"/>
            <a:ext cx="301752" cy="301752"/>
          </a:xfrm>
          <a:prstGeom prst="rect">
            <a:avLst/>
          </a:prstGeom>
        </p:spPr>
      </p:pic>
      <p:sp>
        <p:nvSpPr>
          <p:cNvPr id="11" name="Text 6"/>
          <p:cNvSpPr txBox="1"/>
          <p:nvPr/>
        </p:nvSpPr>
        <p:spPr>
          <a:xfrm>
            <a:off x="4038600" y="148132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2. "Because you watched…"</a:t>
            </a:r>
            <a:endParaRPr lang="en-US" sz="1500" dirty="0"/>
          </a:p>
        </p:txBody>
      </p:sp>
      <p:sp>
        <p:nvSpPr>
          <p:cNvPr id="12" name="Shape 7"/>
          <p:cNvSpPr/>
          <p:nvPr/>
        </p:nvSpPr>
        <p:spPr>
          <a:xfrm>
            <a:off x="6065520" y="1371600"/>
            <a:ext cx="2621280" cy="777240"/>
          </a:xfrm>
          <a:prstGeom prst="roundRect">
            <a:avLst>
              <a:gd name="adj" fmla="val 14118"/>
            </a:avLst>
          </a:prstGeom>
          <a:solidFill>
            <a:schemeClr val="bg2"/>
          </a:solidFill>
          <a:ln/>
        </p:spPr>
      </p:sp>
      <p:sp>
        <p:nvSpPr>
          <p:cNvPr id="13" name="Shape 8"/>
          <p:cNvSpPr/>
          <p:nvPr/>
        </p:nvSpPr>
        <p:spPr>
          <a:xfrm>
            <a:off x="6202680" y="1508760"/>
            <a:ext cx="502920" cy="502920"/>
          </a:xfrm>
          <a:prstGeom prst="ellipse">
            <a:avLst/>
          </a:prstGeom>
          <a:solidFill>
            <a:schemeClr val="bg1"/>
          </a:solidFill>
          <a:ln/>
        </p:spPr>
      </p:sp>
      <p:pic>
        <p:nvPicPr>
          <p:cNvPr id="14" name="Image 2" descr="/home/claude/kit/icon_search.png">    </p:cNvPr>
          <p:cNvPicPr>
            <a:picLocks noChangeAspect="1"/>
          </p:cNvPicPr>
          <p:nvPr/>
        </p:nvPicPr>
        <p:blipFill>
          <a:blip r:embed="rId3"/>
          <a:stretch>
            <a:fillRect/>
          </a:stretch>
        </p:blipFill>
        <p:spPr>
          <a:xfrm>
            <a:off x="6303264" y="1609344"/>
            <a:ext cx="301752" cy="301752"/>
          </a:xfrm>
          <a:prstGeom prst="rect">
            <a:avLst/>
          </a:prstGeom>
        </p:spPr>
      </p:pic>
      <p:sp>
        <p:nvSpPr>
          <p:cNvPr id="15" name="Text 9"/>
          <p:cNvSpPr txBox="1"/>
          <p:nvPr/>
        </p:nvSpPr>
        <p:spPr>
          <a:xfrm>
            <a:off x="6842760" y="148132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3. The top search result</a:t>
            </a:r>
            <a:endParaRPr lang="en-US" sz="1500" dirty="0"/>
          </a:p>
        </p:txBody>
      </p:sp>
      <p:sp>
        <p:nvSpPr>
          <p:cNvPr id="16" name="Shape 10"/>
          <p:cNvSpPr/>
          <p:nvPr/>
        </p:nvSpPr>
        <p:spPr>
          <a:xfrm>
            <a:off x="457200" y="2331720"/>
            <a:ext cx="2621280" cy="777240"/>
          </a:xfrm>
          <a:prstGeom prst="roundRect">
            <a:avLst>
              <a:gd name="adj" fmla="val 14118"/>
            </a:avLst>
          </a:prstGeom>
          <a:solidFill>
            <a:schemeClr val="bg2"/>
          </a:solidFill>
          <a:ln/>
        </p:spPr>
      </p:sp>
      <p:sp>
        <p:nvSpPr>
          <p:cNvPr id="17" name="Shape 11"/>
          <p:cNvSpPr/>
          <p:nvPr/>
        </p:nvSpPr>
        <p:spPr>
          <a:xfrm>
            <a:off x="594360" y="2468880"/>
            <a:ext cx="502920" cy="502920"/>
          </a:xfrm>
          <a:prstGeom prst="ellipse">
            <a:avLst/>
          </a:prstGeom>
          <a:solidFill>
            <a:schemeClr val="bg1"/>
          </a:solidFill>
          <a:ln/>
        </p:spPr>
      </p:sp>
      <p:pic>
        <p:nvPicPr>
          <p:cNvPr id="18" name="Image 3" descr="/home/claude/kit/icon_bell.png">    </p:cNvPr>
          <p:cNvPicPr>
            <a:picLocks noChangeAspect="1"/>
          </p:cNvPicPr>
          <p:nvPr/>
        </p:nvPicPr>
        <p:blipFill>
          <a:blip r:embed="rId4"/>
          <a:stretch>
            <a:fillRect/>
          </a:stretch>
        </p:blipFill>
        <p:spPr>
          <a:xfrm>
            <a:off x="694944" y="2569464"/>
            <a:ext cx="301752" cy="301752"/>
          </a:xfrm>
          <a:prstGeom prst="rect">
            <a:avLst/>
          </a:prstGeom>
        </p:spPr>
      </p:pic>
      <p:sp>
        <p:nvSpPr>
          <p:cNvPr id="19" name="Text 12"/>
          <p:cNvSpPr txBox="1"/>
          <p:nvPr/>
        </p:nvSpPr>
        <p:spPr>
          <a:xfrm>
            <a:off x="1234440" y="244144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4. "Your streak ends soon!"</a:t>
            </a:r>
            <a:endParaRPr lang="en-US" sz="1500" dirty="0"/>
          </a:p>
        </p:txBody>
      </p:sp>
      <p:sp>
        <p:nvSpPr>
          <p:cNvPr id="20" name="Shape 13"/>
          <p:cNvSpPr/>
          <p:nvPr/>
        </p:nvSpPr>
        <p:spPr>
          <a:xfrm>
            <a:off x="3261360" y="2331720"/>
            <a:ext cx="2621280" cy="777240"/>
          </a:xfrm>
          <a:prstGeom prst="roundRect">
            <a:avLst>
              <a:gd name="adj" fmla="val 14118"/>
            </a:avLst>
          </a:prstGeom>
          <a:solidFill>
            <a:schemeClr val="bg2"/>
          </a:solidFill>
          <a:ln/>
        </p:spPr>
      </p:sp>
      <p:sp>
        <p:nvSpPr>
          <p:cNvPr id="21" name="Shape 14"/>
          <p:cNvSpPr/>
          <p:nvPr/>
        </p:nvSpPr>
        <p:spPr>
          <a:xfrm>
            <a:off x="3398520" y="2468880"/>
            <a:ext cx="502920" cy="502920"/>
          </a:xfrm>
          <a:prstGeom prst="ellipse">
            <a:avLst/>
          </a:prstGeom>
          <a:solidFill>
            <a:schemeClr val="bg1"/>
          </a:solidFill>
          <a:ln/>
        </p:spPr>
      </p:sp>
      <p:pic>
        <p:nvPicPr>
          <p:cNvPr id="22" name="Image 4" descr="/home/claude/kit/icon_forward.png">    </p:cNvPr>
          <p:cNvPicPr>
            <a:picLocks noChangeAspect="1"/>
          </p:cNvPicPr>
          <p:nvPr/>
        </p:nvPicPr>
        <p:blipFill>
          <a:blip r:embed="rId5"/>
          <a:stretch>
            <a:fillRect/>
          </a:stretch>
        </p:blipFill>
        <p:spPr>
          <a:xfrm>
            <a:off x="3499104" y="2569464"/>
            <a:ext cx="301752" cy="301752"/>
          </a:xfrm>
          <a:prstGeom prst="rect">
            <a:avLst/>
          </a:prstGeom>
        </p:spPr>
      </p:pic>
      <p:sp>
        <p:nvSpPr>
          <p:cNvPr id="23" name="Text 15"/>
          <p:cNvSpPr txBox="1"/>
          <p:nvPr/>
        </p:nvSpPr>
        <p:spPr>
          <a:xfrm>
            <a:off x="4038600" y="244144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5. Next episode in 5, 4, 3…</a:t>
            </a:r>
            <a:endParaRPr lang="en-US" sz="1500" dirty="0"/>
          </a:p>
        </p:txBody>
      </p:sp>
      <p:sp>
        <p:nvSpPr>
          <p:cNvPr id="24" name="Shape 16"/>
          <p:cNvSpPr/>
          <p:nvPr/>
        </p:nvSpPr>
        <p:spPr>
          <a:xfrm>
            <a:off x="6065520" y="2331720"/>
            <a:ext cx="2621280" cy="777240"/>
          </a:xfrm>
          <a:prstGeom prst="roundRect">
            <a:avLst>
              <a:gd name="adj" fmla="val 14118"/>
            </a:avLst>
          </a:prstGeom>
          <a:solidFill>
            <a:schemeClr val="bg2"/>
          </a:solidFill>
          <a:ln/>
        </p:spPr>
      </p:sp>
      <p:sp>
        <p:nvSpPr>
          <p:cNvPr id="25" name="Shape 17"/>
          <p:cNvSpPr/>
          <p:nvPr/>
        </p:nvSpPr>
        <p:spPr>
          <a:xfrm>
            <a:off x="6202680" y="2468880"/>
            <a:ext cx="502920" cy="502920"/>
          </a:xfrm>
          <a:prstGeom prst="ellipse">
            <a:avLst/>
          </a:prstGeom>
          <a:solidFill>
            <a:schemeClr val="bg1"/>
          </a:solidFill>
          <a:ln/>
        </p:spPr>
      </p:sp>
      <p:pic>
        <p:nvPicPr>
          <p:cNvPr id="26" name="Image 5" descr="/home/claude/kit/icon_satnav.png">    </p:cNvPr>
          <p:cNvPicPr>
            <a:picLocks noChangeAspect="1"/>
          </p:cNvPicPr>
          <p:nvPr/>
        </p:nvPicPr>
        <p:blipFill>
          <a:blip r:embed="rId6"/>
          <a:stretch>
            <a:fillRect/>
          </a:stretch>
        </p:blipFill>
        <p:spPr>
          <a:xfrm>
            <a:off x="6303264" y="2569464"/>
            <a:ext cx="301752" cy="301752"/>
          </a:xfrm>
          <a:prstGeom prst="rect">
            <a:avLst/>
          </a:prstGeom>
        </p:spPr>
      </p:pic>
      <p:sp>
        <p:nvSpPr>
          <p:cNvPr id="27" name="Text 18"/>
          <p:cNvSpPr txBox="1"/>
          <p:nvPr/>
        </p:nvSpPr>
        <p:spPr>
          <a:xfrm>
            <a:off x="6842760" y="244144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6. "Faster route found"</a:t>
            </a:r>
            <a:endParaRPr lang="en-US" sz="1500" dirty="0"/>
          </a:p>
        </p:txBody>
      </p:sp>
      <p:sp>
        <p:nvSpPr>
          <p:cNvPr id="28" name="Shape 19"/>
          <p:cNvSpPr/>
          <p:nvPr/>
        </p:nvSpPr>
        <p:spPr>
          <a:xfrm>
            <a:off x="457200" y="3291840"/>
            <a:ext cx="8229600" cy="685800"/>
          </a:xfrm>
          <a:prstGeom prst="roundRect">
            <a:avLst>
              <a:gd name="adj" fmla="val 16000"/>
            </a:avLst>
          </a:prstGeom>
          <a:solidFill>
            <a:schemeClr val="accent2"/>
          </a:solidFill>
          <a:ln/>
        </p:spPr>
      </p:sp>
      <p:sp>
        <p:nvSpPr>
          <p:cNvPr id="29" name="Shape 20"/>
          <p:cNvSpPr/>
          <p:nvPr/>
        </p:nvSpPr>
        <p:spPr>
          <a:xfrm>
            <a:off x="566928" y="3383280"/>
            <a:ext cx="502920" cy="502920"/>
          </a:xfrm>
          <a:prstGeom prst="ellipse">
            <a:avLst/>
          </a:prstGeom>
          <a:solidFill>
            <a:schemeClr val="bg1"/>
          </a:solidFill>
          <a:ln/>
        </p:spPr>
      </p:sp>
      <p:pic>
        <p:nvPicPr>
          <p:cNvPr id="30" name="Image 6" descr="/home/claude/kit/icon_question.png">    </p:cNvPr>
          <p:cNvPicPr>
            <a:picLocks noChangeAspect="1"/>
          </p:cNvPicPr>
          <p:nvPr/>
        </p:nvPicPr>
        <p:blipFill>
          <a:blip r:embed="rId7"/>
          <a:stretch>
            <a:fillRect/>
          </a:stretch>
        </p:blipFill>
        <p:spPr>
          <a:xfrm>
            <a:off x="667512" y="3483864"/>
            <a:ext cx="301752" cy="301752"/>
          </a:xfrm>
          <a:prstGeom prst="rect">
            <a:avLst/>
          </a:prstGeom>
        </p:spPr>
      </p:pic>
      <p:sp>
        <p:nvSpPr>
          <p:cNvPr id="31" name="Text 21"/>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Hinge: the tablet suggests "Love you!" Who chose the words Jay sent?</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Discussion roles: meet the Chair</a:t>
            </a:r>
            <a:endParaRPr lang="en-US" sz="3000" dirty="0"/>
          </a:p>
        </p:txBody>
      </p:sp>
      <p:sp>
        <p:nvSpPr>
          <p:cNvPr id="4" name="Shape 1"/>
          <p:cNvSpPr/>
          <p:nvPr/>
        </p:nvSpPr>
        <p:spPr>
          <a:xfrm>
            <a:off x="457200" y="1325880"/>
            <a:ext cx="1954530" cy="2286000"/>
          </a:xfrm>
          <a:prstGeom prst="roundRect">
            <a:avLst>
              <a:gd name="adj" fmla="val 5614"/>
            </a:avLst>
          </a:prstGeom>
          <a:solidFill>
            <a:schemeClr val="bg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chair.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Chair</a:t>
            </a:r>
            <a:endParaRPr lang="en-US" sz="1600" dirty="0"/>
          </a:p>
        </p:txBody>
      </p:sp>
      <p:sp>
        <p:nvSpPr>
          <p:cNvPr id="8" name="Text 4"/>
          <p:cNvSpPr txBox="1"/>
          <p:nvPr/>
        </p:nvSpPr>
        <p:spPr>
          <a:xfrm>
            <a:off x="530352" y="2651760"/>
            <a:ext cx="1808226" cy="9144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Leads the talk: invites everyone in and keeps time.</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"Let's hear from ___. What do you think?"</a:t>
            </a:r>
            <a:endParaRPr lang="en-US" sz="1300" dirty="0"/>
          </a:p>
        </p:txBody>
      </p:sp>
      <p:sp>
        <p:nvSpPr>
          <p:cNvPr id="9" name="Shape 5"/>
          <p:cNvSpPr/>
          <p:nvPr/>
        </p:nvSpPr>
        <p:spPr>
          <a:xfrm>
            <a:off x="2548890" y="1325880"/>
            <a:ext cx="1954530" cy="228600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clipcheck.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Evidence Checker</a:t>
            </a:r>
            <a:endParaRPr lang="en-US" sz="1600" dirty="0"/>
          </a:p>
        </p:txBody>
      </p:sp>
      <p:sp>
        <p:nvSpPr>
          <p:cNvPr id="13" name="Text 8"/>
          <p:cNvSpPr txBox="1"/>
          <p:nvPr/>
        </p:nvSpPr>
        <p:spPr>
          <a:xfrm>
            <a:off x="2622042" y="2651760"/>
            <a:ext cx="1808226" cy="9144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Asks for the evidence behind each idea.</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"What's your evidence for that?"</a:t>
            </a:r>
            <a:endParaRPr lang="en-US" sz="1300" dirty="0"/>
          </a:p>
        </p:txBody>
      </p:sp>
      <p:sp>
        <p:nvSpPr>
          <p:cNvPr id="14" name="Shape 9"/>
          <p:cNvSpPr/>
          <p:nvPr/>
        </p:nvSpPr>
        <p:spPr>
          <a:xfrm>
            <a:off x="4640580" y="1325880"/>
            <a:ext cx="1954530" cy="2286000"/>
          </a:xfrm>
          <a:prstGeom prst="roundRect">
            <a:avLst>
              <a:gd name="adj" fmla="val 5614"/>
            </a:avLst>
          </a:prstGeom>
          <a:solidFill>
            <a:srgbClr val="FCE4F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Challenger</a:t>
            </a:r>
            <a:endParaRPr lang="en-US" sz="1600" dirty="0"/>
          </a:p>
        </p:txBody>
      </p:sp>
      <p:sp>
        <p:nvSpPr>
          <p:cNvPr id="18" name="Text 12"/>
          <p:cNvSpPr txBox="1"/>
          <p:nvPr/>
        </p:nvSpPr>
        <p:spPr>
          <a:xfrm>
            <a:off x="4713732" y="2651760"/>
            <a:ext cx="1808226" cy="9144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Politely tests ideas with another view.</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"I'd challenge that because ___."</a:t>
            </a:r>
            <a:endParaRPr lang="en-US" sz="1300" dirty="0"/>
          </a:p>
        </p:txBody>
      </p:sp>
      <p:sp>
        <p:nvSpPr>
          <p:cNvPr id="19" name="Shape 13"/>
          <p:cNvSpPr/>
          <p:nvPr/>
        </p:nvSpPr>
        <p:spPr>
          <a:xfrm>
            <a:off x="6732270" y="1325880"/>
            <a:ext cx="1954530" cy="228600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list.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Summariser</a:t>
            </a:r>
            <a:endParaRPr lang="en-US" sz="1600" dirty="0"/>
          </a:p>
        </p:txBody>
      </p:sp>
      <p:sp>
        <p:nvSpPr>
          <p:cNvPr id="23" name="Text 16"/>
          <p:cNvSpPr txBox="1"/>
          <p:nvPr/>
        </p:nvSpPr>
        <p:spPr>
          <a:xfrm>
            <a:off x="6805422" y="2651760"/>
            <a:ext cx="1808226" cy="9144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Pulls the talk together at the end.</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"To summarise our discussion, ___."</a:t>
            </a:r>
            <a:endParaRPr lang="en-US" sz="1300" dirty="0"/>
          </a:p>
        </p:txBody>
      </p:sp>
      <p:sp>
        <p:nvSpPr>
          <p:cNvPr id="24" name="Shape 17"/>
          <p:cNvSpPr/>
          <p:nvPr/>
        </p:nvSpPr>
        <p:spPr>
          <a:xfrm>
            <a:off x="457200" y="3749040"/>
            <a:ext cx="8229600" cy="685800"/>
          </a:xfrm>
          <a:prstGeom prst="roundRect">
            <a:avLst>
              <a:gd name="adj" fmla="val 16000"/>
            </a:avLst>
          </a:prstGeom>
          <a:solidFill>
            <a:schemeClr val="accent2"/>
          </a:solidFill>
          <a:ln/>
        </p:spPr>
      </p:sp>
      <p:sp>
        <p:nvSpPr>
          <p:cNvPr id="25" name="Shape 18"/>
          <p:cNvSpPr/>
          <p:nvPr/>
        </p:nvSpPr>
        <p:spPr>
          <a:xfrm>
            <a:off x="566928" y="3840480"/>
            <a:ext cx="502920" cy="502920"/>
          </a:xfrm>
          <a:prstGeom prst="ellipse">
            <a:avLst/>
          </a:prstGeom>
          <a:solidFill>
            <a:schemeClr val="bg1"/>
          </a:solidFill>
          <a:ln/>
        </p:spPr>
      </p:sp>
      <p:pic>
        <p:nvPicPr>
          <p:cNvPr id="26" name="Image 4" descr="/home/claude/kit/icon_chair.png">    </p:cNvPr>
          <p:cNvPicPr>
            <a:picLocks noChangeAspect="1"/>
          </p:cNvPicPr>
          <p:nvPr/>
        </p:nvPicPr>
        <p:blipFill>
          <a:blip r:embed="rId5"/>
          <a:stretch>
            <a:fillRect/>
          </a:stretch>
        </p:blipFill>
        <p:spPr>
          <a:xfrm>
            <a:off x="667512" y="3941064"/>
            <a:ext cx="301752" cy="301752"/>
          </a:xfrm>
          <a:prstGeom prst="rect">
            <a:avLst/>
          </a:prstGeom>
        </p:spPr>
      </p:pic>
      <p:sp>
        <p:nvSpPr>
          <p:cNvPr id="27" name="Text 19"/>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Chair: "Let's hear from ___. What do you think?"</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Mission: Jay's Saturday</a:t>
            </a:r>
            <a:endParaRPr lang="en-US" sz="3000" dirty="0"/>
          </a:p>
        </p:txBody>
      </p:sp>
      <p:sp>
        <p:nvSpPr>
          <p:cNvPr id="4" name="Shape 1"/>
          <p:cNvSpPr/>
          <p:nvPr/>
        </p:nvSpPr>
        <p:spPr>
          <a:xfrm>
            <a:off x="457200" y="1325880"/>
            <a:ext cx="1851660" cy="2057400"/>
          </a:xfrm>
          <a:prstGeom prst="roundRect">
            <a:avLst>
              <a:gd name="adj" fmla="val 5926"/>
            </a:avLst>
          </a:prstGeom>
          <a:solidFill>
            <a:srgbClr val="FCE4F2"/>
          </a:solidFill>
          <a:ln/>
        </p:spPr>
      </p:sp>
      <p:sp>
        <p:nvSpPr>
          <p:cNvPr id="5" name="Shape 2"/>
          <p:cNvSpPr/>
          <p:nvPr/>
        </p:nvSpPr>
        <p:spPr>
          <a:xfrm>
            <a:off x="971550" y="1490472"/>
            <a:ext cx="822960" cy="822960"/>
          </a:xfrm>
          <a:prstGeom prst="ellipse">
            <a:avLst/>
          </a:prstGeom>
          <a:solidFill>
            <a:schemeClr val="bg1"/>
          </a:solidFill>
          <a:ln/>
        </p:spPr>
      </p:sp>
      <p:pic>
        <p:nvPicPr>
          <p:cNvPr id="6" name="Image 0" descr="/home/claude/kit/icon_clip.png">    </p:cNvPr>
          <p:cNvPicPr>
            <a:picLocks noChangeAspect="1"/>
          </p:cNvPicPr>
          <p:nvPr/>
        </p:nvPicPr>
        <p:blipFill>
          <a:blip r:embed="rId1"/>
          <a:stretch>
            <a:fillRect/>
          </a:stretch>
        </p:blipFill>
        <p:spPr>
          <a:xfrm>
            <a:off x="1152601" y="1671523"/>
            <a:ext cx="460858" cy="460858"/>
          </a:xfrm>
          <a:prstGeom prst="rect">
            <a:avLst/>
          </a:prstGeom>
        </p:spPr>
      </p:pic>
      <p:sp>
        <p:nvSpPr>
          <p:cNvPr id="7" name="Text 3"/>
          <p:cNvSpPr txBox="1"/>
          <p:nvPr/>
        </p:nvSpPr>
        <p:spPr>
          <a:xfrm>
            <a:off x="54864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READ</a:t>
            </a:r>
            <a:endParaRPr lang="en-US" sz="1300" dirty="0"/>
          </a:p>
        </p:txBody>
      </p:sp>
      <p:sp>
        <p:nvSpPr>
          <p:cNvPr id="8" name="Text 4"/>
          <p:cNvSpPr txBox="1"/>
          <p:nvPr/>
        </p:nvSpPr>
        <p:spPr>
          <a:xfrm>
            <a:off x="566928" y="2697480"/>
            <a:ext cx="1632204" cy="6400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Read a card aloud</a:t>
            </a:r>
            <a:endParaRPr lang="en-US" sz="1400" dirty="0"/>
          </a:p>
        </p:txBody>
      </p:sp>
      <p:pic>
        <p:nvPicPr>
          <p:cNvPr id="9" name="Image 1" descr="/home/claude/kit/icon_arrow_a.png">    </p:cNvPr>
          <p:cNvPicPr>
            <a:picLocks noChangeAspect="1"/>
          </p:cNvPicPr>
          <p:nvPr/>
        </p:nvPicPr>
        <p:blipFill>
          <a:blip r:embed="rId2"/>
          <a:stretch>
            <a:fillRect/>
          </a:stretch>
        </p:blipFill>
        <p:spPr>
          <a:xfrm>
            <a:off x="2336292" y="2194560"/>
            <a:ext cx="219456" cy="219456"/>
          </a:xfrm>
          <a:prstGeom prst="rect">
            <a:avLst/>
          </a:prstGeom>
        </p:spPr>
      </p:pic>
      <p:sp>
        <p:nvSpPr>
          <p:cNvPr id="10" name="Shape 5"/>
          <p:cNvSpPr/>
          <p:nvPr/>
        </p:nvSpPr>
        <p:spPr>
          <a:xfrm>
            <a:off x="2583180" y="1325880"/>
            <a:ext cx="1851660" cy="2057400"/>
          </a:xfrm>
          <a:prstGeom prst="roundRect">
            <a:avLst>
              <a:gd name="adj" fmla="val 5926"/>
            </a:avLst>
          </a:prstGeom>
          <a:solidFill>
            <a:schemeClr val="bg2"/>
          </a:solidFill>
          <a:ln/>
        </p:spPr>
      </p:sp>
      <p:sp>
        <p:nvSpPr>
          <p:cNvPr id="11" name="Shape 6"/>
          <p:cNvSpPr/>
          <p:nvPr/>
        </p:nvSpPr>
        <p:spPr>
          <a:xfrm>
            <a:off x="3097530" y="1490472"/>
            <a:ext cx="822960" cy="822960"/>
          </a:xfrm>
          <a:prstGeom prst="ellipse">
            <a:avLst/>
          </a:prstGeom>
          <a:solidFill>
            <a:schemeClr val="bg1"/>
          </a:solidFill>
          <a:ln/>
        </p:spPr>
      </p:sp>
      <p:pic>
        <p:nvPicPr>
          <p:cNvPr id="12" name="Image 2" descr="/home/claude/kit/icon_layers.png">    </p:cNvPr>
          <p:cNvPicPr>
            <a:picLocks noChangeAspect="1"/>
          </p:cNvPicPr>
          <p:nvPr/>
        </p:nvPicPr>
        <p:blipFill>
          <a:blip r:embed="rId3"/>
          <a:stretch>
            <a:fillRect/>
          </a:stretch>
        </p:blipFill>
        <p:spPr>
          <a:xfrm>
            <a:off x="3278581" y="1671523"/>
            <a:ext cx="460858" cy="460858"/>
          </a:xfrm>
          <a:prstGeom prst="rect">
            <a:avLst/>
          </a:prstGeom>
        </p:spPr>
      </p:pic>
      <p:sp>
        <p:nvSpPr>
          <p:cNvPr id="13" name="Text 7"/>
          <p:cNvSpPr txBox="1"/>
          <p:nvPr/>
        </p:nvSpPr>
        <p:spPr>
          <a:xfrm>
            <a:off x="267462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TYPE</a:t>
            </a:r>
            <a:endParaRPr lang="en-US" sz="1300" dirty="0"/>
          </a:p>
        </p:txBody>
      </p:sp>
      <p:sp>
        <p:nvSpPr>
          <p:cNvPr id="14" name="Text 8"/>
          <p:cNvSpPr txBox="1"/>
          <p:nvPr/>
        </p:nvSpPr>
        <p:spPr>
          <a:xfrm>
            <a:off x="2692908" y="2697480"/>
            <a:ext cx="1632204" cy="6400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Suggests, completes, steers or nudges?</a:t>
            </a:r>
            <a:endParaRPr lang="en-US" sz="1400" dirty="0"/>
          </a:p>
        </p:txBody>
      </p:sp>
      <p:pic>
        <p:nvPicPr>
          <p:cNvPr id="15" name="Image 3" descr="/home/claude/kit/icon_arrow_a.png">    </p:cNvPr>
          <p:cNvPicPr>
            <a:picLocks noChangeAspect="1"/>
          </p:cNvPicPr>
          <p:nvPr/>
        </p:nvPicPr>
        <p:blipFill>
          <a:blip r:embed="rId4"/>
          <a:stretch>
            <a:fillRect/>
          </a:stretch>
        </p:blipFill>
        <p:spPr>
          <a:xfrm>
            <a:off x="4462272" y="2194560"/>
            <a:ext cx="219456" cy="219456"/>
          </a:xfrm>
          <a:prstGeom prst="rect">
            <a:avLst/>
          </a:prstGeom>
        </p:spPr>
      </p:pic>
      <p:sp>
        <p:nvSpPr>
          <p:cNvPr id="16" name="Shape 9"/>
          <p:cNvSpPr/>
          <p:nvPr/>
        </p:nvSpPr>
        <p:spPr>
          <a:xfrm>
            <a:off x="4709160" y="1325880"/>
            <a:ext cx="1851660" cy="2057400"/>
          </a:xfrm>
          <a:prstGeom prst="roundRect">
            <a:avLst>
              <a:gd name="adj" fmla="val 5926"/>
            </a:avLst>
          </a:prstGeom>
          <a:solidFill>
            <a:srgbClr val="FCE4F2"/>
          </a:solidFill>
          <a:ln/>
        </p:spPr>
      </p:sp>
      <p:sp>
        <p:nvSpPr>
          <p:cNvPr id="17" name="Shape 10"/>
          <p:cNvSpPr/>
          <p:nvPr/>
        </p:nvSpPr>
        <p:spPr>
          <a:xfrm>
            <a:off x="5223510" y="1490472"/>
            <a:ext cx="822960" cy="822960"/>
          </a:xfrm>
          <a:prstGeom prst="ellipse">
            <a:avLst/>
          </a:prstGeom>
          <a:solidFill>
            <a:schemeClr val="bg1"/>
          </a:solidFill>
          <a:ln/>
        </p:spPr>
      </p:sp>
      <p:pic>
        <p:nvPicPr>
          <p:cNvPr id="18" name="Image 4" descr="/home/claude/kit/icon_database.png">    </p:cNvPr>
          <p:cNvPicPr>
            <a:picLocks noChangeAspect="1"/>
          </p:cNvPicPr>
          <p:nvPr/>
        </p:nvPicPr>
        <p:blipFill>
          <a:blip r:embed="rId5"/>
          <a:stretch>
            <a:fillRect/>
          </a:stretch>
        </p:blipFill>
        <p:spPr>
          <a:xfrm>
            <a:off x="5404561" y="1671523"/>
            <a:ext cx="460858" cy="460858"/>
          </a:xfrm>
          <a:prstGeom prst="rect">
            <a:avLst/>
          </a:prstGeom>
        </p:spPr>
      </p:pic>
      <p:sp>
        <p:nvSpPr>
          <p:cNvPr id="19" name="Text 11"/>
          <p:cNvSpPr txBox="1"/>
          <p:nvPr/>
        </p:nvSpPr>
        <p:spPr>
          <a:xfrm>
            <a:off x="480060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DATA</a:t>
            </a:r>
            <a:endParaRPr lang="en-US" sz="1300" dirty="0"/>
          </a:p>
        </p:txBody>
      </p:sp>
      <p:sp>
        <p:nvSpPr>
          <p:cNvPr id="20" name="Text 12"/>
          <p:cNvSpPr txBox="1"/>
          <p:nvPr/>
        </p:nvSpPr>
        <p:spPr>
          <a:xfrm>
            <a:off x="4818888" y="2697480"/>
            <a:ext cx="1632204" cy="6400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What data might it use?</a:t>
            </a:r>
            <a:endParaRPr lang="en-US" sz="1400" dirty="0"/>
          </a:p>
        </p:txBody>
      </p:sp>
      <p:pic>
        <p:nvPicPr>
          <p:cNvPr id="21" name="Image 5" descr="/home/claude/kit/icon_arrow_a.png">    </p:cNvPr>
          <p:cNvPicPr>
            <a:picLocks noChangeAspect="1"/>
          </p:cNvPicPr>
          <p:nvPr/>
        </p:nvPicPr>
        <p:blipFill>
          <a:blip r:embed="rId6"/>
          <a:stretch>
            <a:fillRect/>
          </a:stretch>
        </p:blipFill>
        <p:spPr>
          <a:xfrm>
            <a:off x="6588252" y="2194560"/>
            <a:ext cx="219456" cy="219456"/>
          </a:xfrm>
          <a:prstGeom prst="rect">
            <a:avLst/>
          </a:prstGeom>
        </p:spPr>
      </p:pic>
      <p:sp>
        <p:nvSpPr>
          <p:cNvPr id="22" name="Shape 13"/>
          <p:cNvSpPr/>
          <p:nvPr/>
        </p:nvSpPr>
        <p:spPr>
          <a:xfrm>
            <a:off x="6835140" y="1325880"/>
            <a:ext cx="1851660" cy="2057400"/>
          </a:xfrm>
          <a:prstGeom prst="roundRect">
            <a:avLst>
              <a:gd name="adj" fmla="val 5926"/>
            </a:avLst>
          </a:prstGeom>
          <a:solidFill>
            <a:schemeClr val="bg2"/>
          </a:solidFill>
          <a:ln/>
        </p:spPr>
      </p:sp>
      <p:sp>
        <p:nvSpPr>
          <p:cNvPr id="23" name="Shape 14"/>
          <p:cNvSpPr/>
          <p:nvPr/>
        </p:nvSpPr>
        <p:spPr>
          <a:xfrm>
            <a:off x="7349490" y="1490472"/>
            <a:ext cx="822960" cy="822960"/>
          </a:xfrm>
          <a:prstGeom prst="ellipse">
            <a:avLst/>
          </a:prstGeom>
          <a:solidFill>
            <a:schemeClr val="bg1"/>
          </a:solidFill>
          <a:ln/>
        </p:spPr>
      </p:sp>
      <p:pic>
        <p:nvPicPr>
          <p:cNvPr id="24" name="Image 6" descr="/home/claude/kit/icon_users.png">    </p:cNvPr>
          <p:cNvPicPr>
            <a:picLocks noChangeAspect="1"/>
          </p:cNvPicPr>
          <p:nvPr/>
        </p:nvPicPr>
        <p:blipFill>
          <a:blip r:embed="rId7"/>
          <a:stretch>
            <a:fillRect/>
          </a:stretch>
        </p:blipFill>
        <p:spPr>
          <a:xfrm>
            <a:off x="7530541" y="1671523"/>
            <a:ext cx="460858" cy="460858"/>
          </a:xfrm>
          <a:prstGeom prst="rect">
            <a:avLst/>
          </a:prstGeom>
        </p:spPr>
      </p:pic>
      <p:sp>
        <p:nvSpPr>
          <p:cNvPr id="25" name="Text 15"/>
          <p:cNvSpPr txBox="1"/>
          <p:nvPr/>
        </p:nvSpPr>
        <p:spPr>
          <a:xfrm>
            <a:off x="692658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DECIDE</a:t>
            </a:r>
            <a:endParaRPr lang="en-US" sz="1300" dirty="0"/>
          </a:p>
        </p:txBody>
      </p:sp>
      <p:sp>
        <p:nvSpPr>
          <p:cNvPr id="26" name="Text 16"/>
          <p:cNvSpPr txBox="1"/>
          <p:nvPr/>
        </p:nvSpPr>
        <p:spPr>
          <a:xfrm>
            <a:off x="6944868" y="2697480"/>
            <a:ext cx="1632204" cy="6400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Who benefits? Who chose?</a:t>
            </a:r>
            <a:endParaRPr lang="en-US" sz="1400" dirty="0"/>
          </a:p>
        </p:txBody>
      </p:sp>
      <p:sp>
        <p:nvSpPr>
          <p:cNvPr id="27" name="Shape 17"/>
          <p:cNvSpPr/>
          <p:nvPr/>
        </p:nvSpPr>
        <p:spPr>
          <a:xfrm>
            <a:off x="457200" y="3611880"/>
            <a:ext cx="8229600" cy="685800"/>
          </a:xfrm>
          <a:prstGeom prst="roundRect">
            <a:avLst>
              <a:gd name="adj" fmla="val 16000"/>
            </a:avLst>
          </a:prstGeom>
          <a:solidFill>
            <a:schemeClr val="tx2"/>
          </a:solidFill>
          <a:ln/>
        </p:spPr>
      </p:sp>
      <p:sp>
        <p:nvSpPr>
          <p:cNvPr id="28" name="Shape 18"/>
          <p:cNvSpPr/>
          <p:nvPr/>
        </p:nvSpPr>
        <p:spPr>
          <a:xfrm>
            <a:off x="566928" y="3703320"/>
            <a:ext cx="502920" cy="502920"/>
          </a:xfrm>
          <a:prstGeom prst="ellipse">
            <a:avLst/>
          </a:prstGeom>
          <a:solidFill>
            <a:schemeClr val="bg1"/>
          </a:solidFill>
          <a:ln/>
        </p:spPr>
      </p:sp>
      <p:pic>
        <p:nvPicPr>
          <p:cNvPr id="29" name="Image 7" descr="/home/claude/kit/icon_sync.png">    </p:cNvPr>
          <p:cNvPicPr>
            <a:picLocks noChangeAspect="1"/>
          </p:cNvPicPr>
          <p:nvPr/>
        </p:nvPicPr>
        <p:blipFill>
          <a:blip r:embed="rId8"/>
          <a:stretch>
            <a:fillRect/>
          </a:stretch>
        </p:blipFill>
        <p:spPr>
          <a:xfrm>
            <a:off x="667512" y="3803904"/>
            <a:ext cx="301752" cy="301752"/>
          </a:xfrm>
          <a:prstGeom prst="rect">
            <a:avLst/>
          </a:prstGeom>
        </p:spPr>
      </p:pic>
      <p:sp>
        <p:nvSpPr>
          <p:cNvPr id="30"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Chair swaps after five cards. Summariser records the group's decision.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Explain the influence</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"AI influenced Jay when the next video played by itself. This happens because a recommender predicted Jay would keep watching, using what Jay watched before."</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AI influenced Jay when it ___. I noticed because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suggested · completed · ranked · steered · nudged · autoplay · history · data · choose · control</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AI influenced ___ when it ___. This happens because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 main reason this app ___ is ___, which means ___. Jay could stay in control by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Who's steering?</a:t>
            </a:r>
            <a:endParaRPr lang="en-US" sz="3000" dirty="0"/>
          </a:p>
        </p:txBody>
      </p:sp>
      <p:sp>
        <p:nvSpPr>
          <p:cNvPr id="4" name="Shape 1"/>
          <p:cNvSpPr/>
          <p:nvPr/>
        </p:nvSpPr>
        <p:spPr>
          <a:xfrm>
            <a:off x="457200" y="1371600"/>
            <a:ext cx="2621280" cy="1051560"/>
          </a:xfrm>
          <a:prstGeom prst="roundRect">
            <a:avLst>
              <a:gd name="adj" fmla="val 10435"/>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forward.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Episode 3 starts by itself</a:t>
            </a:r>
            <a:endParaRPr lang="en-US" sz="1500" dirty="0"/>
          </a:p>
        </p:txBody>
      </p:sp>
      <p:sp>
        <p:nvSpPr>
          <p:cNvPr id="8" name="Shape 4"/>
          <p:cNvSpPr/>
          <p:nvPr/>
        </p:nvSpPr>
        <p:spPr>
          <a:xfrm>
            <a:off x="3261360" y="1371600"/>
            <a:ext cx="2621280" cy="1051560"/>
          </a:xfrm>
          <a:prstGeom prst="roundRect">
            <a:avLst>
              <a:gd name="adj" fmla="val 10435"/>
            </a:avLst>
          </a:prstGeom>
          <a:solidFill>
            <a:schemeClr val="bg2"/>
          </a:solidFill>
          <a:ln/>
        </p:spPr>
      </p:sp>
      <p:sp>
        <p:nvSpPr>
          <p:cNvPr id="9" name="Shape 5"/>
          <p:cNvSpPr/>
          <p:nvPr/>
        </p:nvSpPr>
        <p:spPr>
          <a:xfrm>
            <a:off x="3398520" y="1508760"/>
            <a:ext cx="548640" cy="548640"/>
          </a:xfrm>
          <a:prstGeom prst="ellipse">
            <a:avLst/>
          </a:prstGeom>
          <a:solidFill>
            <a:schemeClr val="bg1"/>
          </a:solidFill>
          <a:ln/>
        </p:spPr>
      </p:sp>
      <p:pic>
        <p:nvPicPr>
          <p:cNvPr id="10" name="Image 1" descr="/home/claude/kit/icon_search.png">    </p:cNvPr>
          <p:cNvPicPr>
            <a:picLocks noChangeAspect="1"/>
          </p:cNvPicPr>
          <p:nvPr/>
        </p:nvPicPr>
        <p:blipFill>
          <a:blip r:embed="rId2"/>
          <a:stretch>
            <a:fillRect/>
          </a:stretch>
        </p:blipFill>
        <p:spPr>
          <a:xfrm>
            <a:off x="3508248" y="1618488"/>
            <a:ext cx="329184" cy="329184"/>
          </a:xfrm>
          <a:prstGeom prst="rect">
            <a:avLst/>
          </a:prstGeom>
        </p:spPr>
      </p:pic>
      <p:sp>
        <p:nvSpPr>
          <p:cNvPr id="11" name="Text 6"/>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Jay searches for the book they planned</a:t>
            </a:r>
            <a:endParaRPr lang="en-US" sz="1500" dirty="0"/>
          </a:p>
        </p:txBody>
      </p:sp>
      <p:sp>
        <p:nvSpPr>
          <p:cNvPr id="12" name="Shape 7"/>
          <p:cNvSpPr/>
          <p:nvPr/>
        </p:nvSpPr>
        <p:spPr>
          <a:xfrm>
            <a:off x="6065520" y="1371600"/>
            <a:ext cx="2621280" cy="1051560"/>
          </a:xfrm>
          <a:prstGeom prst="roundRect">
            <a:avLst>
              <a:gd name="adj" fmla="val 10435"/>
            </a:avLst>
          </a:prstGeom>
          <a:solidFill>
            <a:schemeClr val="bg2"/>
          </a:solidFill>
          <a:ln/>
        </p:spPr>
      </p:sp>
      <p:sp>
        <p:nvSpPr>
          <p:cNvPr id="13" name="Shape 8"/>
          <p:cNvSpPr/>
          <p:nvPr/>
        </p:nvSpPr>
        <p:spPr>
          <a:xfrm>
            <a:off x="6202680" y="1508760"/>
            <a:ext cx="548640" cy="548640"/>
          </a:xfrm>
          <a:prstGeom prst="ellipse">
            <a:avLst/>
          </a:prstGeom>
          <a:solidFill>
            <a:schemeClr val="bg1"/>
          </a:solidFill>
          <a:ln/>
        </p:spPr>
      </p:sp>
      <p:pic>
        <p:nvPicPr>
          <p:cNvPr id="14" name="Image 2" descr="/home/claude/kit/icon_image.png">    </p:cNvPr>
          <p:cNvPicPr>
            <a:picLocks noChangeAspect="1"/>
          </p:cNvPicPr>
          <p:nvPr/>
        </p:nvPicPr>
        <p:blipFill>
          <a:blip r:embed="rId3"/>
          <a:stretch>
            <a:fillRect/>
          </a:stretch>
        </p:blipFill>
        <p:spPr>
          <a:xfrm>
            <a:off x="6312408" y="1618488"/>
            <a:ext cx="329184" cy="329184"/>
          </a:xfrm>
          <a:prstGeom prst="rect">
            <a:avLst/>
          </a:prstGeom>
        </p:spPr>
      </p:pic>
      <p:sp>
        <p:nvSpPr>
          <p:cNvPr id="15" name="Text 9"/>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Jay taps "Share it now?"</a:t>
            </a:r>
            <a:endParaRPr lang="en-US" sz="1500" dirty="0"/>
          </a:p>
        </p:txBody>
      </p:sp>
      <p:sp>
        <p:nvSpPr>
          <p:cNvPr id="16" name="Shape 10"/>
          <p:cNvSpPr/>
          <p:nvPr/>
        </p:nvSpPr>
        <p:spPr>
          <a:xfrm>
            <a:off x="457200" y="2560320"/>
            <a:ext cx="4023360" cy="777240"/>
          </a:xfrm>
          <a:prstGeom prst="roundRect">
            <a:avLst>
              <a:gd name="adj" fmla="val 14118"/>
            </a:avLst>
          </a:prstGeom>
          <a:solidFill>
            <a:srgbClr val="EEE9F7"/>
          </a:solidFill>
          <a:ln/>
        </p:spPr>
      </p:sp>
      <p:sp>
        <p:nvSpPr>
          <p:cNvPr id="17" name="Shape 11"/>
          <p:cNvSpPr/>
          <p:nvPr/>
        </p:nvSpPr>
        <p:spPr>
          <a:xfrm>
            <a:off x="594360" y="2697480"/>
            <a:ext cx="502920" cy="502920"/>
          </a:xfrm>
          <a:prstGeom prst="ellipse">
            <a:avLst/>
          </a:prstGeom>
          <a:solidFill>
            <a:schemeClr val="bg1"/>
          </a:solidFill>
          <a:ln/>
        </p:spPr>
      </p:sp>
      <p:pic>
        <p:nvPicPr>
          <p:cNvPr id="18" name="Image 3" descr="/home/claude/kit/icon_satnav.png">    </p:cNvPr>
          <p:cNvPicPr>
            <a:picLocks noChangeAspect="1"/>
          </p:cNvPicPr>
          <p:nvPr/>
        </p:nvPicPr>
        <p:blipFill>
          <a:blip r:embed="rId4"/>
          <a:stretch>
            <a:fillRect/>
          </a:stretch>
        </p:blipFill>
        <p:spPr>
          <a:xfrm>
            <a:off x="694944" y="2798064"/>
            <a:ext cx="301752" cy="301752"/>
          </a:xfrm>
          <a:prstGeom prst="rect">
            <a:avLst/>
          </a:prstGeom>
        </p:spPr>
      </p:pic>
      <p:sp>
        <p:nvSpPr>
          <p:cNvPr id="19" name="Text 12"/>
          <p:cNvSpPr txBox="1"/>
          <p:nvPr/>
        </p:nvSpPr>
        <p:spPr>
          <a:xfrm>
            <a:off x="1234440" y="2670048"/>
            <a:ext cx="31363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Hands on the wheel = I'm steering</a:t>
            </a:r>
            <a:endParaRPr lang="en-US" sz="1500" dirty="0"/>
          </a:p>
        </p:txBody>
      </p:sp>
      <p:sp>
        <p:nvSpPr>
          <p:cNvPr id="20" name="Shape 13"/>
          <p:cNvSpPr/>
          <p:nvPr/>
        </p:nvSpPr>
        <p:spPr>
          <a:xfrm>
            <a:off x="4663440" y="2560320"/>
            <a:ext cx="4023360" cy="777240"/>
          </a:xfrm>
          <a:prstGeom prst="roundRect">
            <a:avLst>
              <a:gd name="adj" fmla="val 14118"/>
            </a:avLst>
          </a:prstGeom>
          <a:solidFill>
            <a:srgbClr val="FCE4F2"/>
          </a:solidFill>
          <a:ln/>
        </p:spPr>
      </p:sp>
      <p:sp>
        <p:nvSpPr>
          <p:cNvPr id="21" name="Shape 14"/>
          <p:cNvSpPr/>
          <p:nvPr/>
        </p:nvSpPr>
        <p:spPr>
          <a:xfrm>
            <a:off x="4800600" y="2697480"/>
            <a:ext cx="502920" cy="502920"/>
          </a:xfrm>
          <a:prstGeom prst="ellipse">
            <a:avLst/>
          </a:prstGeom>
          <a:solidFill>
            <a:schemeClr val="bg1"/>
          </a:solidFill>
          <a:ln/>
        </p:spPr>
      </p:sp>
      <p:pic>
        <p:nvPicPr>
          <p:cNvPr id="22" name="Image 4" descr="/home/claude/kit/icon_robot.png">    </p:cNvPr>
          <p:cNvPicPr>
            <a:picLocks noChangeAspect="1"/>
          </p:cNvPicPr>
          <p:nvPr/>
        </p:nvPicPr>
        <p:blipFill>
          <a:blip r:embed="rId5"/>
          <a:stretch>
            <a:fillRect/>
          </a:stretch>
        </p:blipFill>
        <p:spPr>
          <a:xfrm>
            <a:off x="4901184" y="2798064"/>
            <a:ext cx="301752" cy="301752"/>
          </a:xfrm>
          <a:prstGeom prst="rect">
            <a:avLst/>
          </a:prstGeom>
        </p:spPr>
      </p:pic>
      <p:sp>
        <p:nvSpPr>
          <p:cNvPr id="23" name="Text 15"/>
          <p:cNvSpPr txBox="1"/>
          <p:nvPr/>
        </p:nvSpPr>
        <p:spPr>
          <a:xfrm>
            <a:off x="5440680" y="2670048"/>
            <a:ext cx="31363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Hands in lap = the app is steering</a:t>
            </a:r>
            <a:endParaRPr lang="en-US" sz="1500" dirty="0"/>
          </a:p>
        </p:txBody>
      </p:sp>
      <p:sp>
        <p:nvSpPr>
          <p:cNvPr id="24" name="Shape 16"/>
          <p:cNvSpPr/>
          <p:nvPr/>
        </p:nvSpPr>
        <p:spPr>
          <a:xfrm>
            <a:off x="457200" y="3566160"/>
            <a:ext cx="8229600" cy="685800"/>
          </a:xfrm>
          <a:prstGeom prst="roundRect">
            <a:avLst>
              <a:gd name="adj" fmla="val 16000"/>
            </a:avLst>
          </a:prstGeom>
          <a:solidFill>
            <a:schemeClr val="accent2"/>
          </a:solidFill>
          <a:ln/>
        </p:spPr>
      </p:sp>
      <p:sp>
        <p:nvSpPr>
          <p:cNvPr id="25" name="Shape 17"/>
          <p:cNvSpPr/>
          <p:nvPr/>
        </p:nvSpPr>
        <p:spPr>
          <a:xfrm>
            <a:off x="566928" y="3657600"/>
            <a:ext cx="502920" cy="502920"/>
          </a:xfrm>
          <a:prstGeom prst="ellipse">
            <a:avLst/>
          </a:prstGeom>
          <a:solidFill>
            <a:schemeClr val="bg1"/>
          </a:solidFill>
          <a:ln/>
        </p:spPr>
      </p:sp>
      <p:pic>
        <p:nvPicPr>
          <p:cNvPr id="26" name="Image 5" descr="/home/claude/kit/icon_list.png">    </p:cNvPr>
          <p:cNvPicPr>
            <a:picLocks noChangeAspect="1"/>
          </p:cNvPicPr>
          <p:nvPr/>
        </p:nvPicPr>
        <p:blipFill>
          <a:blip r:embed="rId6"/>
          <a:stretch>
            <a:fillRect/>
          </a:stretch>
        </p:blipFill>
        <p:spPr>
          <a:xfrm>
            <a:off x="667512" y="3758184"/>
            <a:ext cx="301752" cy="301752"/>
          </a:xfrm>
          <a:prstGeom prst="rect">
            <a:avLst/>
          </a:prstGeom>
        </p:spPr>
      </p:pic>
      <p:sp>
        <p:nvSpPr>
          <p:cNvPr id="27" name="Text 18"/>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 summarise our discussion, ___. Jay could take the wheel back by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Your influence diary</a:t>
            </a:r>
            <a:endParaRPr lang="en-US" sz="3000" dirty="0"/>
          </a:p>
        </p:txBody>
      </p:sp>
      <p:sp>
        <p:nvSpPr>
          <p:cNvPr id="4" name="Shape 1"/>
          <p:cNvSpPr/>
          <p:nvPr/>
        </p:nvSpPr>
        <p:spPr>
          <a:xfrm>
            <a:off x="457200" y="1371600"/>
            <a:ext cx="2621280" cy="1417320"/>
          </a:xfrm>
          <a:prstGeom prst="roundRect">
            <a:avLst>
              <a:gd name="adj" fmla="val 7742"/>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eye.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Notice</a:t>
            </a:r>
            <a:endParaRPr lang="en-US" sz="1700" dirty="0"/>
          </a:p>
        </p:txBody>
      </p:sp>
      <p:sp>
        <p:nvSpPr>
          <p:cNvPr id="8" name="Text 4"/>
          <p:cNvSpPr txBox="1"/>
          <p:nvPr/>
        </p:nvSpPr>
        <p:spPr>
          <a:xfrm>
            <a:off x="594360" y="2148840"/>
            <a:ext cx="2346960" cy="59436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One influence a day for three days</a:t>
            </a:r>
            <a:endParaRPr lang="en-US" sz="1400" dirty="0"/>
          </a:p>
        </p:txBody>
      </p:sp>
      <p:sp>
        <p:nvSpPr>
          <p:cNvPr id="9" name="Shape 5"/>
          <p:cNvSpPr/>
          <p:nvPr/>
        </p:nvSpPr>
        <p:spPr>
          <a:xfrm>
            <a:off x="3261360" y="1371600"/>
            <a:ext cx="2621280" cy="1417320"/>
          </a:xfrm>
          <a:prstGeom prst="roundRect">
            <a:avLst>
              <a:gd name="adj" fmla="val 7742"/>
            </a:avLst>
          </a:prstGeom>
          <a:solidFill>
            <a:schemeClr val="bg2"/>
          </a:solidFill>
          <a:ln/>
        </p:spPr>
      </p:sp>
      <p:sp>
        <p:nvSpPr>
          <p:cNvPr id="10" name="Shape 6"/>
          <p:cNvSpPr/>
          <p:nvPr/>
        </p:nvSpPr>
        <p:spPr>
          <a:xfrm>
            <a:off x="3398520" y="1508760"/>
            <a:ext cx="548640" cy="54864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3508248" y="1618488"/>
            <a:ext cx="329184" cy="329184"/>
          </a:xfrm>
          <a:prstGeom prst="rect">
            <a:avLst/>
          </a:prstGeom>
        </p:spPr>
      </p:pic>
      <p:sp>
        <p:nvSpPr>
          <p:cNvPr id="12" name="Text 7"/>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Record</a:t>
            </a:r>
            <a:endParaRPr lang="en-US" sz="1700" dirty="0"/>
          </a:p>
        </p:txBody>
      </p:sp>
      <p:sp>
        <p:nvSpPr>
          <p:cNvPr id="13" name="Text 8"/>
          <p:cNvSpPr txBox="1"/>
          <p:nvPr/>
        </p:nvSpPr>
        <p:spPr>
          <a:xfrm>
            <a:off x="3398520" y="2148840"/>
            <a:ext cx="2346960" cy="59436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type, not the app's name</a:t>
            </a:r>
            <a:endParaRPr lang="en-US" sz="1400" dirty="0"/>
          </a:p>
        </p:txBody>
      </p:sp>
      <p:sp>
        <p:nvSpPr>
          <p:cNvPr id="14" name="Shape 9"/>
          <p:cNvSpPr/>
          <p:nvPr/>
        </p:nvSpPr>
        <p:spPr>
          <a:xfrm>
            <a:off x="6065520" y="1371600"/>
            <a:ext cx="2621280" cy="1417320"/>
          </a:xfrm>
          <a:prstGeom prst="roundRect">
            <a:avLst>
              <a:gd name="adj" fmla="val 7742"/>
            </a:avLst>
          </a:prstGeom>
          <a:solidFill>
            <a:schemeClr val="bg2"/>
          </a:solidFill>
          <a:ln/>
        </p:spPr>
      </p:sp>
      <p:sp>
        <p:nvSpPr>
          <p:cNvPr id="15" name="Shape 10"/>
          <p:cNvSpPr/>
          <p:nvPr/>
        </p:nvSpPr>
        <p:spPr>
          <a:xfrm>
            <a:off x="6202680" y="1508760"/>
            <a:ext cx="548640" cy="548640"/>
          </a:xfrm>
          <a:prstGeom prst="ellipse">
            <a:avLst/>
          </a:prstGeom>
          <a:solidFill>
            <a:schemeClr val="bg1"/>
          </a:solidFill>
          <a:ln/>
        </p:spPr>
      </p:sp>
      <p:pic>
        <p:nvPicPr>
          <p:cNvPr id="16" name="Image 2" descr="/home/claude/kit/icon_lock.png">    </p:cNvPr>
          <p:cNvPicPr>
            <a:picLocks noChangeAspect="1"/>
          </p:cNvPicPr>
          <p:nvPr/>
        </p:nvPicPr>
        <p:blipFill>
          <a:blip r:embed="rId3"/>
          <a:stretch>
            <a:fillRect/>
          </a:stretch>
        </p:blipFill>
        <p:spPr>
          <a:xfrm>
            <a:off x="6312408" y="1618488"/>
            <a:ext cx="329184" cy="329184"/>
          </a:xfrm>
          <a:prstGeom prst="rect">
            <a:avLst/>
          </a:prstGeom>
        </p:spPr>
      </p:pic>
      <p:sp>
        <p:nvSpPr>
          <p:cNvPr id="17" name="Text 11"/>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Private</a:t>
            </a:r>
            <a:endParaRPr lang="en-US" sz="1700" dirty="0"/>
          </a:p>
        </p:txBody>
      </p:sp>
      <p:sp>
        <p:nvSpPr>
          <p:cNvPr id="18" name="Text 12"/>
          <p:cNvSpPr txBox="1"/>
          <p:nvPr/>
        </p:nvSpPr>
        <p:spPr>
          <a:xfrm>
            <a:off x="6202680" y="2148840"/>
            <a:ext cx="2346960" cy="59436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You choose what to share</a:t>
            </a:r>
            <a:endParaRPr lang="en-US" sz="1400" dirty="0"/>
          </a:p>
        </p:txBody>
      </p:sp>
      <p:sp>
        <p:nvSpPr>
          <p:cNvPr id="19" name="Shape 13"/>
          <p:cNvSpPr/>
          <p:nvPr/>
        </p:nvSpPr>
        <p:spPr>
          <a:xfrm>
            <a:off x="457200" y="3017520"/>
            <a:ext cx="8229600" cy="685800"/>
          </a:xfrm>
          <a:prstGeom prst="roundRect">
            <a:avLst>
              <a:gd name="adj" fmla="val 16000"/>
            </a:avLst>
          </a:prstGeom>
          <a:solidFill>
            <a:schemeClr val="tx2"/>
          </a:solidFill>
          <a:ln/>
        </p:spPr>
      </p:sp>
      <p:sp>
        <p:nvSpPr>
          <p:cNvPr id="20" name="Shape 14"/>
          <p:cNvSpPr/>
          <p:nvPr/>
        </p:nvSpPr>
        <p:spPr>
          <a:xfrm>
            <a:off x="566928" y="3108960"/>
            <a:ext cx="502920" cy="502920"/>
          </a:xfrm>
          <a:prstGeom prst="ellipse">
            <a:avLst/>
          </a:prstGeom>
          <a:solidFill>
            <a:schemeClr val="bg1"/>
          </a:solidFill>
          <a:ln/>
        </p:spPr>
      </p:sp>
      <p:pic>
        <p:nvPicPr>
          <p:cNvPr id="21" name="Image 3" descr="/home/claude/kit/icon_question.png">    </p:cNvPr>
          <p:cNvPicPr>
            <a:picLocks noChangeAspect="1"/>
          </p:cNvPicPr>
          <p:nvPr/>
        </p:nvPicPr>
        <p:blipFill>
          <a:blip r:embed="rId4"/>
          <a:stretch>
            <a:fillRect/>
          </a:stretch>
        </p:blipFill>
        <p:spPr>
          <a:xfrm>
            <a:off x="667512" y="3209544"/>
            <a:ext cx="301752" cy="301752"/>
          </a:xfrm>
          <a:prstGeom prst="rect">
            <a:avLst/>
          </a:prstGeom>
        </p:spPr>
      </p:pic>
      <p:sp>
        <p:nvSpPr>
          <p:cNvPr id="22" name="Text 15"/>
          <p:cNvSpPr txBox="1"/>
          <p:nvPr/>
        </p:nvSpPr>
        <p:spPr>
          <a:xfrm>
            <a:off x="1188720" y="30175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Did I choose, or was it suggested? Did I stay in control?</a:t>
            </a:r>
            <a:endParaRPr lang="en-US" sz="1700" dirty="0"/>
          </a:p>
        </p:txBody>
      </p:sp>
      <p:sp>
        <p:nvSpPr>
          <p:cNvPr id="23" name="Shape 16"/>
          <p:cNvSpPr/>
          <p:nvPr/>
        </p:nvSpPr>
        <p:spPr>
          <a:xfrm>
            <a:off x="457200" y="3794760"/>
            <a:ext cx="8229600" cy="685800"/>
          </a:xfrm>
          <a:prstGeom prst="roundRect">
            <a:avLst>
              <a:gd name="adj" fmla="val 16000"/>
            </a:avLst>
          </a:prstGeom>
          <a:solidFill>
            <a:srgbClr val="FCE4F2"/>
          </a:solidFill>
          <a:ln/>
        </p:spPr>
      </p:sp>
      <p:sp>
        <p:nvSpPr>
          <p:cNvPr id="24" name="Shape 17"/>
          <p:cNvSpPr/>
          <p:nvPr/>
        </p:nvSpPr>
        <p:spPr>
          <a:xfrm>
            <a:off x="566928" y="3886200"/>
            <a:ext cx="502920" cy="502920"/>
          </a:xfrm>
          <a:prstGeom prst="ellipse">
            <a:avLst/>
          </a:prstGeom>
          <a:solidFill>
            <a:schemeClr val="bg1"/>
          </a:solidFill>
          <a:ln/>
        </p:spPr>
      </p:sp>
      <p:pic>
        <p:nvPicPr>
          <p:cNvPr id="25" name="Image 4" descr="/home/claude/kit/icon_usershield.png">    </p:cNvPr>
          <p:cNvPicPr>
            <a:picLocks noChangeAspect="1"/>
          </p:cNvPicPr>
          <p:nvPr/>
        </p:nvPicPr>
        <p:blipFill>
          <a:blip r:embed="rId5"/>
          <a:stretch>
            <a:fillRect/>
          </a:stretch>
        </p:blipFill>
        <p:spPr>
          <a:xfrm>
            <a:off x="667512" y="3986784"/>
            <a:ext cx="301752" cy="301752"/>
          </a:xfrm>
          <a:prstGeom prst="rect">
            <a:avLst/>
          </a:prstGeom>
        </p:spPr>
      </p:pic>
      <p:sp>
        <p:nvSpPr>
          <p:cNvPr id="26" name="Text 18"/>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If anything online worries you, tell a trusted adult.</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eye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WAYPOINT 1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Influence Spotter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Write two types of AI influence with an example, and one way to stay in control.</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AI influenced me when ___. I can stay in control by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did I bring someone into the talk today?</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Waypoint 2</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compass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Four Corners</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AI only, AI-supported, human only… or not sure? Get ready to move and persuade!</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L1 – Waypoint 1: Who Chose That?</dc:title>
  <dc:subject>PptxGenJS Presentation</dc:subject>
  <dc:creator>The GenTech Academy</dc:creator>
  <cp:lastModifiedBy>The GenTech Academy</cp:lastModifiedBy>
  <cp:revision>1</cp:revision>
  <dcterms:created xsi:type="dcterms:W3CDTF">2026-10-06T20:03:03Z</dcterms:created>
  <dcterms:modified xsi:type="dcterms:W3CDTF">2026-10-06T20:03:03Z</dcterms:modified>
</cp:coreProperties>
</file>