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875f444e-a33e-d79d-fdc0-48b96cc42083}">
          <p14:sldIdLst>
            <p14:sldId id="256"/>
            <p14:sldId id="257"/>
            <p14:sldId id="258"/>
          </p14:sldIdLst>
        </p14:section>
        <p14:section name="Learn" id="{30bc2362-9ab7-4ee6-3e87-e22c044d2c1f}">
          <p14:sldIdLst>
            <p14:sldId id="259"/>
            <p14:sldId id="260"/>
            <p14:sldId id="261"/>
            <p14:sldId id="262"/>
            <p14:sldId id="263"/>
          </p14:sldIdLst>
        </p14:section>
        <p14:section name="Prepare" id="{1dab83cd-cc9b-99c5-45dc-2e624d40bdeb}">
          <p14:sldIdLst>
            <p14:sldId id="264"/>
            <p14:sldId id="265"/>
            <p14:sldId id="266"/>
            <p14:sldId id="267"/>
            <p14:sldId id="268"/>
          </p14:sldIdLst>
        </p14:section>
        <p14:section name="Debate" id="{d26fd861-5ce9-5e6f-e7af-441601cbfd0c}">
          <p14:sldIdLst>
            <p14:sldId id="269"/>
          </p14:sldIdLst>
        </p14:section>
        <p14:section name="Reflect" id="{289028f4-f7cf-733e-f6be-5fb047b94a11}">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set debate groups of 8 (pupils chose sides in Lesson 5), print evidence cards, planning sheets, rubric, tracker, self-assessments and certificates. Arrange two facing rows per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Wimbledon 2025 story (Appendix A). Facts: in 2025 Wimbledon replaced human line judges with electronic line calling for the first time. In one match the system had been switched off by mistake for part of a game; a ball that landed out wasn't called. The umpire decided the point should be replayed. Wimbledon apologised and said it was human error.
Keep to the facts; no need to name players.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should have the final say in sport: a person or a machine?" Quick vote: hands up = a person; hands out = the machine. RECORD the numbers: we vote again at the end.
Talk partners: give a reason with the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Explain that today is the unit's oral assessment: adults will listen for what you know about AI AND how you talk (all four oracy strands).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all five rules with gestures. Today ALL FIVE are part of the assessment.
Rule 5 matters in a debate: changing your mind because of good evidence is a strength. We'll vote again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FINAL SAY = bring a fist down gently like a gavel; REBUT = palm out, then point to your evidence; RESPONSIBLE = hand on chest.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SPORT: line calling and VAR. In football, video technology helps, but the referee makes the final decision.
MUSIC: apps use AI to recommend songs; people choose which songs win prizes.
NEWS: some news organisations use AI to help summarise or translate; a human editor decides what is published, especially about real people.
KEY IDEA: AI can help, check and suggest. People stay RESPONSIBLE.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sort the six decision cards (Appendix B) into three columns. 4 minutes. Then take one justified answer for each.
Likely answers (accept good reasoning): ball in or out: AI helps, a human can check; playlist: AI decides; talent show winner: human only; publishing a news story about a real person: AI helps, a human decides; translating commentary: AI decides (a person checks important bits); sending a player off: human only, or AI helps.
HINGE: "Who is responsible if AI gets it wrong?" (The people who designed, chose or used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motion together. Explain: PROPOSITION argues FOR; OPPOSITION argues AGAINST. Pupils chose sides in Lesson 5.
Format (about 12 minutes per debate): chair opens and first vote → opening speeches (1 min each) → 1 minute to prepare rebuttals → rebuttals (1 min each) → floor questions (2 min) → summaries → final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8: Chair, Timekeeper, and 3 per side (Opener, Rebutter, Summariser). Spare pupils join the audience and ask floor questions.
The chair reads the running order (Appendix C). SEND: chair, timekeeper and question-asker roles are equally valued, and written or recorded contributions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pick evidence cards (Appendix D) for their side AND predict what the other side will say.
Remind pupils to use evidence from the unit: testing (L2), bias (L3), cost (L4), consequences (L5).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an opening speech using the frames, with a strong, clear voice and eye contact. Then model a rebuttal from the other side: "The other side said machines can break, but the evidence suggests cameras are more accurate than human eyes, and a person can still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plan for 10 minutes on Appendix E. Each speaker: a point, evidence, a predicted rebuttal and a voice reminder.
Share what the assessors listen for (pupil-friendly rubric). Circulate and coach: "What's your evidence? What will the other side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debates: parallel groups with an adult assessor each, or one debate at a time with the class as audience.
ASSESS with the rubric (Appendix F) and record on the class tracker (Appendix G). Note one strength per pupil.
Chairs keep time and run floor questions. Audience question frame: "What would happen if ___? Who would be responsible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the before and after votes. ASK: "Who changed their mind? What convinced you?" Celebrate changing your mind with a reason (Charter rule 5).
Pupils complete the self-assessment (Appendix H). Collect for the unit record alongside the tracker.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Celebrate: present certificates (Appendix J). Recap the four Watchdog Questions: Who is it for? Who could it leave out? What does it cost? Who decides?
Thank the panel for a brilliant half-term.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WATCHDOG 6</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WATCHDOG 6</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3.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3.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2.png"/><Relationship Id="rId5" Type="http://schemas.openxmlformats.org/officeDocument/2006/relationships/image" Target="../media/image-9-5.png"/><Relationship Id="rId6" Type="http://schemas.openxmlformats.org/officeDocument/2006/relationships/image" Target="../media/image-9-2.png"/><Relationship Id="rId7" Type="http://schemas.openxmlformats.org/officeDocument/2006/relationships/image" Target="../media/image-9-7.png"/><Relationship Id="rId8" Type="http://schemas.openxmlformats.org/officeDocument/2006/relationships/image" Target="../media/image-9-2.png"/><Relationship Id="rId9" Type="http://schemas.openxmlformats.org/officeDocument/2006/relationships/image" Target="../media/image-9-9.png"/><Relationship Id="rId10" Type="http://schemas.openxmlformats.org/officeDocument/2006/relationships/slideLayout" Target="../slideLayouts/slideLayout4.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3.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3.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3.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gavel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5 · FAIR OR UNFAIR? · LESSON 6 · ORAL ASSESSMENT</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Watchdog Brief 6: Who Should Decide?</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When must a human stay in charge?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Who made the call?</a:t>
            </a:r>
            <a:endParaRPr lang="en-US" sz="3000" dirty="0"/>
          </a:p>
        </p:txBody>
      </p:sp>
      <p:sp>
        <p:nvSpPr>
          <p:cNvPr id="4" name="Shape 1"/>
          <p:cNvSpPr/>
          <p:nvPr/>
        </p:nvSpPr>
        <p:spPr>
          <a:xfrm>
            <a:off x="640080" y="1417320"/>
            <a:ext cx="1371600" cy="1371600"/>
          </a:xfrm>
          <a:prstGeom prst="ellipse">
            <a:avLst/>
          </a:prstGeom>
          <a:solidFill>
            <a:schemeClr val="bg1"/>
          </a:solidFill>
          <a:ln/>
        </p:spPr>
      </p:sp>
      <p:pic>
        <p:nvPicPr>
          <p:cNvPr id="5" name="Image 0" descr="/home/claude/kit/icon_tball.png">    </p:cNvPr>
          <p:cNvPicPr>
            <a:picLocks noChangeAspect="1"/>
          </p:cNvPicPr>
          <p:nvPr/>
        </p:nvPicPr>
        <p:blipFill>
          <a:blip r:embed="rId1"/>
          <a:stretch>
            <a:fillRect/>
          </a:stretch>
        </p:blipFill>
        <p:spPr>
          <a:xfrm>
            <a:off x="914400" y="1691640"/>
            <a:ext cx="822960" cy="822960"/>
          </a:xfrm>
          <a:prstGeom prst="rect">
            <a:avLst/>
          </a:prstGeom>
        </p:spPr>
      </p:pic>
      <p:sp>
        <p:nvSpPr>
          <p:cNvPr id="6" name="Text 2"/>
          <p:cNvSpPr txBox="1"/>
          <p:nvPr/>
        </p:nvSpPr>
        <p:spPr>
          <a:xfrm>
            <a:off x="2286000" y="1325880"/>
            <a:ext cx="6400800" cy="731520"/>
          </a:xfrm>
          <a:prstGeom prst="rect">
            <a:avLst/>
          </a:prstGeom>
          <a:noFill/>
          <a:ln/>
        </p:spPr>
        <p:txBody>
          <a:bodyPr wrap="square" lIns="635" tIns="635" rIns="635" bIns="635" rtlCol="0" anchor="t"/>
          <a:lstStyle/>
          <a:p>
            <a:pPr indent="0" marL="0">
              <a:buNone/>
            </a:pPr>
            <a:r>
              <a:rPr lang="en-US" sz="2000" dirty="0">
                <a:solidFill>
                  <a:schemeClr val="bg1"/>
                </a:solidFill>
                <a:latin typeface="Calibri" pitchFamily="34" charset="0"/>
                <a:ea typeface="Calibri" pitchFamily="34" charset="-122"/>
                <a:cs typeface="Calibri" pitchFamily="34" charset="-120"/>
              </a:rPr>
              <a:t>2025: Wimbledon replaced human line judges with cameras and computer software.</a:t>
            </a:r>
            <a:endParaRPr lang="en-US" sz="2000" dirty="0"/>
          </a:p>
        </p:txBody>
      </p:sp>
      <p:sp>
        <p:nvSpPr>
          <p:cNvPr id="7" name="Text 3"/>
          <p:cNvSpPr txBox="1"/>
          <p:nvPr/>
        </p:nvSpPr>
        <p:spPr>
          <a:xfrm>
            <a:off x="2286000" y="2103120"/>
            <a:ext cx="6400800" cy="731520"/>
          </a:xfrm>
          <a:prstGeom prst="rect">
            <a:avLst/>
          </a:prstGeom>
          <a:noFill/>
          <a:ln/>
        </p:spPr>
        <p:txBody>
          <a:bodyPr wrap="square" lIns="635" tIns="635" rIns="635" bIns="635" rtlCol="0" anchor="t"/>
          <a:lstStyle/>
          <a:p>
            <a:pPr indent="0" marL="0">
              <a:buNone/>
            </a:pPr>
            <a:r>
              <a:rPr lang="en-US" sz="1800" i="1" dirty="0">
                <a:solidFill>
                  <a:schemeClr val="bg2"/>
                </a:solidFill>
                <a:latin typeface="Calibri" pitchFamily="34" charset="0"/>
                <a:ea typeface="Calibri" pitchFamily="34" charset="-122"/>
                <a:cs typeface="Calibri" pitchFamily="34" charset="-120"/>
              </a:rPr>
              <a:t>In one match the system was switched off by mistake. A ball landed out… and nothing was called.</a:t>
            </a:r>
            <a:endParaRPr lang="en-US" sz="1800" dirty="0"/>
          </a:p>
        </p:txBody>
      </p:sp>
      <p:sp>
        <p:nvSpPr>
          <p:cNvPr id="8" name="Shape 4"/>
          <p:cNvSpPr/>
          <p:nvPr/>
        </p:nvSpPr>
        <p:spPr>
          <a:xfrm>
            <a:off x="2286000" y="3108960"/>
            <a:ext cx="6400800" cy="731520"/>
          </a:xfrm>
          <a:prstGeom prst="roundRect">
            <a:avLst>
              <a:gd name="adj" fmla="val 15000"/>
            </a:avLst>
          </a:prstGeom>
          <a:solidFill>
            <a:schemeClr val="accent2"/>
          </a:solidFill>
          <a:ln/>
        </p:spPr>
      </p:sp>
      <p:sp>
        <p:nvSpPr>
          <p:cNvPr id="9" name="Text 5"/>
          <p:cNvSpPr txBox="1"/>
          <p:nvPr/>
        </p:nvSpPr>
        <p:spPr>
          <a:xfrm>
            <a:off x="2468880" y="3108960"/>
            <a:ext cx="612648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The umpire, a person, had to decide what to do.</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Who should have the final say?</a:t>
            </a:r>
            <a:endParaRPr lang="en-US" sz="3000" dirty="0"/>
          </a:p>
        </p:txBody>
      </p:sp>
      <p:sp>
        <p:nvSpPr>
          <p:cNvPr id="4" name="Shape 1"/>
          <p:cNvSpPr/>
          <p:nvPr/>
        </p:nvSpPr>
        <p:spPr>
          <a:xfrm>
            <a:off x="457200" y="1371600"/>
            <a:ext cx="4023360" cy="1645920"/>
          </a:xfrm>
          <a:prstGeom prst="roundRect">
            <a:avLst>
              <a:gd name="adj" fmla="val 6667"/>
            </a:avLst>
          </a:prstGeom>
          <a:solidFill>
            <a:srgbClr val="EEE9F7"/>
          </a:solidFill>
          <a:ln/>
        </p:spPr>
      </p:sp>
      <p:sp>
        <p:nvSpPr>
          <p:cNvPr id="5" name="Shape 2"/>
          <p:cNvSpPr/>
          <p:nvPr/>
        </p:nvSpPr>
        <p:spPr>
          <a:xfrm>
            <a:off x="594360" y="1508760"/>
            <a:ext cx="685800" cy="685800"/>
          </a:xfrm>
          <a:prstGeom prst="ellipse">
            <a:avLst/>
          </a:prstGeom>
          <a:solidFill>
            <a:schemeClr val="bg1"/>
          </a:solidFill>
          <a:ln/>
        </p:spPr>
      </p:sp>
      <p:pic>
        <p:nvPicPr>
          <p:cNvPr id="6" name="Image 0" descr="/home/claude/kit/icon_usercheck.png">    </p:cNvPr>
          <p:cNvPicPr>
            <a:picLocks noChangeAspect="1"/>
          </p:cNvPicPr>
          <p:nvPr/>
        </p:nvPicPr>
        <p:blipFill>
          <a:blip r:embed="rId1"/>
          <a:stretch>
            <a:fillRect/>
          </a:stretch>
        </p:blipFill>
        <p:spPr>
          <a:xfrm>
            <a:off x="731520" y="1645920"/>
            <a:ext cx="411480" cy="411480"/>
          </a:xfrm>
          <a:prstGeom prst="rect">
            <a:avLst/>
          </a:prstGeom>
        </p:spPr>
      </p:pic>
      <p:sp>
        <p:nvSpPr>
          <p:cNvPr id="7" name="Text 3"/>
          <p:cNvSpPr txBox="1"/>
          <p:nvPr/>
        </p:nvSpPr>
        <p:spPr>
          <a:xfrm>
            <a:off x="1417320" y="1481328"/>
            <a:ext cx="295351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 person</a:t>
            </a:r>
            <a:endParaRPr lang="en-US" sz="1800" dirty="0"/>
          </a:p>
        </p:txBody>
      </p:sp>
      <p:sp>
        <p:nvSpPr>
          <p:cNvPr id="8" name="Text 4"/>
          <p:cNvSpPr txBox="1"/>
          <p:nvPr/>
        </p:nvSpPr>
        <p:spPr>
          <a:xfrm>
            <a:off x="594360" y="2286000"/>
            <a:ext cx="3749040" cy="68580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Can explain, take responsibility, see the whole situation</a:t>
            </a:r>
            <a:endParaRPr lang="en-US" sz="1600" dirty="0"/>
          </a:p>
        </p:txBody>
      </p:sp>
      <p:sp>
        <p:nvSpPr>
          <p:cNvPr id="9" name="Shape 5"/>
          <p:cNvSpPr/>
          <p:nvPr/>
        </p:nvSpPr>
        <p:spPr>
          <a:xfrm>
            <a:off x="4663440" y="1371600"/>
            <a:ext cx="4023360" cy="1645920"/>
          </a:xfrm>
          <a:prstGeom prst="roundRect">
            <a:avLst>
              <a:gd name="adj" fmla="val 6667"/>
            </a:avLst>
          </a:prstGeom>
          <a:solidFill>
            <a:schemeClr val="bg2"/>
          </a:solidFill>
          <a:ln/>
        </p:spPr>
      </p:sp>
      <p:sp>
        <p:nvSpPr>
          <p:cNvPr id="10" name="Shape 6"/>
          <p:cNvSpPr/>
          <p:nvPr/>
        </p:nvSpPr>
        <p:spPr>
          <a:xfrm>
            <a:off x="4800600" y="1508760"/>
            <a:ext cx="685800" cy="685800"/>
          </a:xfrm>
          <a:prstGeom prst="ellipse">
            <a:avLst/>
          </a:prstGeom>
          <a:solidFill>
            <a:schemeClr val="bg1"/>
          </a:solidFill>
          <a:ln/>
        </p:spPr>
      </p:sp>
      <p:pic>
        <p:nvPicPr>
          <p:cNvPr id="11" name="Image 1" descr="/home/claude/kit/icon_robot.png">    </p:cNvPr>
          <p:cNvPicPr>
            <a:picLocks noChangeAspect="1"/>
          </p:cNvPicPr>
          <p:nvPr/>
        </p:nvPicPr>
        <p:blipFill>
          <a:blip r:embed="rId2"/>
          <a:stretch>
            <a:fillRect/>
          </a:stretch>
        </p:blipFill>
        <p:spPr>
          <a:xfrm>
            <a:off x="4937760" y="1645920"/>
            <a:ext cx="411480" cy="411480"/>
          </a:xfrm>
          <a:prstGeom prst="rect">
            <a:avLst/>
          </a:prstGeom>
        </p:spPr>
      </p:pic>
      <p:sp>
        <p:nvSpPr>
          <p:cNvPr id="12" name="Text 7"/>
          <p:cNvSpPr txBox="1"/>
          <p:nvPr/>
        </p:nvSpPr>
        <p:spPr>
          <a:xfrm>
            <a:off x="5623560" y="1481328"/>
            <a:ext cx="295351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The machine</a:t>
            </a:r>
            <a:endParaRPr lang="en-US" sz="1800" dirty="0"/>
          </a:p>
        </p:txBody>
      </p:sp>
      <p:sp>
        <p:nvSpPr>
          <p:cNvPr id="13" name="Text 8"/>
          <p:cNvSpPr txBox="1"/>
          <p:nvPr/>
        </p:nvSpPr>
        <p:spPr>
          <a:xfrm>
            <a:off x="4800600" y="2286000"/>
            <a:ext cx="3749040" cy="68580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Fast, accurate cameras, the same every time</a:t>
            </a:r>
            <a:endParaRPr lang="en-US" sz="1600" dirty="0"/>
          </a:p>
        </p:txBody>
      </p:sp>
      <p:sp>
        <p:nvSpPr>
          <p:cNvPr id="14" name="Shape 9"/>
          <p:cNvSpPr/>
          <p:nvPr/>
        </p:nvSpPr>
        <p:spPr>
          <a:xfrm>
            <a:off x="457200" y="3291840"/>
            <a:ext cx="8229600" cy="685800"/>
          </a:xfrm>
          <a:prstGeom prst="roundRect">
            <a:avLst>
              <a:gd name="adj" fmla="val 16000"/>
            </a:avLst>
          </a:prstGeom>
          <a:solidFill>
            <a:schemeClr val="accent2"/>
          </a:solidFill>
          <a:ln/>
        </p:spPr>
      </p:sp>
      <p:sp>
        <p:nvSpPr>
          <p:cNvPr id="15" name="Shape 10"/>
          <p:cNvSpPr/>
          <p:nvPr/>
        </p:nvSpPr>
        <p:spPr>
          <a:xfrm>
            <a:off x="566928" y="3383280"/>
            <a:ext cx="502920" cy="502920"/>
          </a:xfrm>
          <a:prstGeom prst="ellipse">
            <a:avLst/>
          </a:prstGeom>
          <a:solidFill>
            <a:schemeClr val="bg1"/>
          </a:solidFill>
          <a:ln/>
        </p:spPr>
      </p:sp>
      <p:pic>
        <p:nvPicPr>
          <p:cNvPr id="16" name="Image 2" descr="/home/claude/kit/icon_gavel.png">    </p:cNvPr>
          <p:cNvPicPr>
            <a:picLocks noChangeAspect="1"/>
          </p:cNvPicPr>
          <p:nvPr/>
        </p:nvPicPr>
        <p:blipFill>
          <a:blip r:embed="rId3"/>
          <a:stretch>
            <a:fillRect/>
          </a:stretch>
        </p:blipFill>
        <p:spPr>
          <a:xfrm>
            <a:off x="667512" y="3483864"/>
            <a:ext cx="301752" cy="301752"/>
          </a:xfrm>
          <a:prstGeom prst="rect">
            <a:avLst/>
          </a:prstGeom>
        </p:spPr>
      </p:pic>
      <p:sp>
        <p:nvSpPr>
          <p:cNvPr id="17" name="Text 11"/>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I think ___ should decide because ___.</a:t>
            </a:r>
            <a:endParaRPr lang="en-US" sz="1900" dirty="0"/>
          </a:p>
        </p:txBody>
      </p:sp>
      <p:sp>
        <p:nvSpPr>
          <p:cNvPr id="18" name="Shape 12"/>
          <p:cNvSpPr/>
          <p:nvPr/>
        </p:nvSpPr>
        <p:spPr>
          <a:xfrm>
            <a:off x="457200" y="4023360"/>
            <a:ext cx="8229600" cy="685800"/>
          </a:xfrm>
          <a:prstGeom prst="roundRect">
            <a:avLst>
              <a:gd name="adj" fmla="val 16000"/>
            </a:avLst>
          </a:prstGeom>
          <a:solidFill>
            <a:srgbClr val="FCE4F2"/>
          </a:solidFill>
          <a:ln/>
        </p:spPr>
      </p:sp>
      <p:sp>
        <p:nvSpPr>
          <p:cNvPr id="19" name="Shape 13"/>
          <p:cNvSpPr/>
          <p:nvPr/>
        </p:nvSpPr>
        <p:spPr>
          <a:xfrm>
            <a:off x="566928" y="4114800"/>
            <a:ext cx="502920" cy="502920"/>
          </a:xfrm>
          <a:prstGeom prst="ellipse">
            <a:avLst/>
          </a:prstGeom>
          <a:solidFill>
            <a:schemeClr val="bg1"/>
          </a:solidFill>
          <a:ln/>
        </p:spPr>
      </p:sp>
      <p:pic>
        <p:nvPicPr>
          <p:cNvPr id="20" name="Image 3" descr="/home/claude/kit/icon_vote.png">    </p:cNvPr>
          <p:cNvPicPr>
            <a:picLocks noChangeAspect="1"/>
          </p:cNvPicPr>
          <p:nvPr/>
        </p:nvPicPr>
        <p:blipFill>
          <a:blip r:embed="rId4"/>
          <a:stretch>
            <a:fillRect/>
          </a:stretch>
        </p:blipFill>
        <p:spPr>
          <a:xfrm>
            <a:off x="667512" y="4215384"/>
            <a:ext cx="301752" cy="301752"/>
          </a:xfrm>
          <a:prstGeom prst="rect">
            <a:avLst/>
          </a:prstGeom>
        </p:spPr>
      </p:pic>
      <p:sp>
        <p:nvSpPr>
          <p:cNvPr id="21" name="Text 14"/>
          <p:cNvSpPr txBox="1"/>
          <p:nvPr/>
        </p:nvSpPr>
        <p:spPr>
          <a:xfrm>
            <a:off x="1188720" y="4023360"/>
            <a:ext cx="7360920" cy="685800"/>
          </a:xfrm>
          <a:prstGeom prst="rect">
            <a:avLst/>
          </a:prstGeom>
          <a:noFill/>
          <a:ln/>
        </p:spPr>
        <p:txBody>
          <a:bodyPr wrap="square" lIns="635" tIns="635" rIns="635" bIns="635" rtlCol="0" anchor="ctr"/>
          <a:lstStyle/>
          <a:p>
            <a:pPr indent="0" marL="0">
              <a:buNone/>
            </a:pPr>
            <a:r>
              <a:rPr lang="en-US" sz="1500" dirty="0">
                <a:solidFill>
                  <a:schemeClr val="tx1"/>
                </a:solidFill>
                <a:latin typeface="Calibri" pitchFamily="34" charset="0"/>
                <a:ea typeface="Calibri" pitchFamily="34" charset="-122"/>
                <a:cs typeface="Calibri" pitchFamily="34" charset="-120"/>
              </a:rPr>
              <a:t>Vote now. We'll vote again at the end.</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gavel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explain why people must stay responsible for decisions about AI use, and argue a position in a mini-debate.</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why a person should stay responsible for some decisions, using an example from sport, music or news.</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use evidence from the unit (data, testing, bias, consequences or cost) to support my argument.</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respond to a point from the other side respectfully.</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speak clearly and persuasively, use formal debate language, rebut with evidence, and listen and respond to others.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Talk Charter: all five today</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link.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link</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Link two fingers like a chain</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clipcheck.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Back it with evidence</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palm like a card</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with respect</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users.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Share the floor</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palm towards someone quieter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sync.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Be open to changing your mind</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Turn your hand over</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scale.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In a debate: challenge the idea, never the person. Changing your mind is allowed.</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Debate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final say</a:t>
            </a:r>
            <a:endParaRPr lang="en-US" sz="18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last, deciding decision.</a:t>
            </a:r>
            <a:endParaRPr lang="en-US" sz="14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responsible</a:t>
            </a:r>
            <a:endParaRPr lang="en-US" sz="18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In charge of a decision, and able to explain it and put it right.</a:t>
            </a:r>
            <a:endParaRPr lang="en-US" sz="14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motion</a:t>
            </a:r>
            <a:endParaRPr lang="en-US" sz="18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statement a debate is about.</a:t>
            </a:r>
            <a:endParaRPr lang="en-US" sz="14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proposition</a:t>
            </a:r>
            <a:endParaRPr lang="en-US" sz="18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side FOR the motion. (The opposition is the side against it.)</a:t>
            </a:r>
            <a:endParaRPr lang="en-US" sz="14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rebut</a:t>
            </a:r>
            <a:endParaRPr lang="en-US" sz="18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Answer the other side's point with evidence.</a:t>
            </a:r>
            <a:endParaRPr lang="en-US" sz="14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evidence</a:t>
            </a:r>
            <a:endParaRPr lang="en-US" sz="18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Facts or examples that support a point.</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AI helps people decide</a:t>
            </a:r>
            <a:endParaRPr lang="en-US" sz="3000" dirty="0"/>
          </a:p>
        </p:txBody>
      </p:sp>
      <p:sp>
        <p:nvSpPr>
          <p:cNvPr id="4" name="Shape 1"/>
          <p:cNvSpPr/>
          <p:nvPr/>
        </p:nvSpPr>
        <p:spPr>
          <a:xfrm>
            <a:off x="457200" y="1325880"/>
            <a:ext cx="2651760" cy="2148840"/>
          </a:xfrm>
          <a:prstGeom prst="roundRect">
            <a:avLst>
              <a:gd name="adj" fmla="val 5106"/>
            </a:avLst>
          </a:prstGeom>
          <a:solidFill>
            <a:srgbClr val="FCE4F2"/>
          </a:solidFill>
          <a:ln/>
        </p:spPr>
      </p:sp>
      <p:sp>
        <p:nvSpPr>
          <p:cNvPr id="5" name="Shape 2"/>
          <p:cNvSpPr/>
          <p:nvPr/>
        </p:nvSpPr>
        <p:spPr>
          <a:xfrm>
            <a:off x="1463040" y="1435608"/>
            <a:ext cx="640080" cy="640080"/>
          </a:xfrm>
          <a:prstGeom prst="ellipse">
            <a:avLst/>
          </a:prstGeom>
          <a:solidFill>
            <a:schemeClr val="bg1"/>
          </a:solidFill>
          <a:ln/>
        </p:spPr>
      </p:sp>
      <p:pic>
        <p:nvPicPr>
          <p:cNvPr id="6" name="Image 0" descr="/home/claude/kit/icon_football.png">    </p:cNvPr>
          <p:cNvPicPr>
            <a:picLocks noChangeAspect="1"/>
          </p:cNvPicPr>
          <p:nvPr/>
        </p:nvPicPr>
        <p:blipFill>
          <a:blip r:embed="rId1"/>
          <a:stretch>
            <a:fillRect/>
          </a:stretch>
        </p:blipFill>
        <p:spPr>
          <a:xfrm>
            <a:off x="1591056" y="1563624"/>
            <a:ext cx="384048" cy="384048"/>
          </a:xfrm>
          <a:prstGeom prst="rect">
            <a:avLst/>
          </a:prstGeom>
        </p:spPr>
      </p:pic>
      <p:sp>
        <p:nvSpPr>
          <p:cNvPr id="7" name="Text 3"/>
          <p:cNvSpPr txBox="1"/>
          <p:nvPr/>
        </p:nvSpPr>
        <p:spPr>
          <a:xfrm>
            <a:off x="512064" y="213055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Sport</a:t>
            </a:r>
            <a:endParaRPr lang="en-US" sz="1500" dirty="0"/>
          </a:p>
        </p:txBody>
      </p:sp>
      <p:sp>
        <p:nvSpPr>
          <p:cNvPr id="8" name="Text 4"/>
          <p:cNvSpPr txBox="1"/>
          <p:nvPr/>
        </p:nvSpPr>
        <p:spPr>
          <a:xfrm>
            <a:off x="530352" y="2651760"/>
            <a:ext cx="2505456" cy="7772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Cameras track the ball; officials decide</a:t>
            </a:r>
            <a:endParaRPr lang="en-US" sz="1400" dirty="0"/>
          </a:p>
        </p:txBody>
      </p:sp>
      <p:sp>
        <p:nvSpPr>
          <p:cNvPr id="9" name="Shape 5"/>
          <p:cNvSpPr/>
          <p:nvPr/>
        </p:nvSpPr>
        <p:spPr>
          <a:xfrm>
            <a:off x="3246120" y="1325880"/>
            <a:ext cx="2651760" cy="2148840"/>
          </a:xfrm>
          <a:prstGeom prst="roundRect">
            <a:avLst>
              <a:gd name="adj" fmla="val 5106"/>
            </a:avLst>
          </a:prstGeom>
          <a:solidFill>
            <a:srgbClr val="EEE9F7"/>
          </a:solidFill>
          <a:ln/>
        </p:spPr>
      </p:sp>
      <p:sp>
        <p:nvSpPr>
          <p:cNvPr id="10" name="Shape 6"/>
          <p:cNvSpPr/>
          <p:nvPr/>
        </p:nvSpPr>
        <p:spPr>
          <a:xfrm>
            <a:off x="4251960" y="1435608"/>
            <a:ext cx="640080" cy="640080"/>
          </a:xfrm>
          <a:prstGeom prst="ellipse">
            <a:avLst/>
          </a:prstGeom>
          <a:solidFill>
            <a:schemeClr val="bg1"/>
          </a:solidFill>
          <a:ln/>
        </p:spPr>
      </p:sp>
      <p:pic>
        <p:nvPicPr>
          <p:cNvPr id="11" name="Image 1" descr="/home/claude/kit/icon_music.png">    </p:cNvPr>
          <p:cNvPicPr>
            <a:picLocks noChangeAspect="1"/>
          </p:cNvPicPr>
          <p:nvPr/>
        </p:nvPicPr>
        <p:blipFill>
          <a:blip r:embed="rId2"/>
          <a:stretch>
            <a:fillRect/>
          </a:stretch>
        </p:blipFill>
        <p:spPr>
          <a:xfrm>
            <a:off x="4379976" y="1563624"/>
            <a:ext cx="384048" cy="384048"/>
          </a:xfrm>
          <a:prstGeom prst="rect">
            <a:avLst/>
          </a:prstGeom>
        </p:spPr>
      </p:pic>
      <p:sp>
        <p:nvSpPr>
          <p:cNvPr id="12" name="Text 7"/>
          <p:cNvSpPr txBox="1"/>
          <p:nvPr/>
        </p:nvSpPr>
        <p:spPr>
          <a:xfrm>
            <a:off x="3300984" y="213055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Music</a:t>
            </a:r>
            <a:endParaRPr lang="en-US" sz="1500" dirty="0"/>
          </a:p>
        </p:txBody>
      </p:sp>
      <p:sp>
        <p:nvSpPr>
          <p:cNvPr id="13" name="Text 8"/>
          <p:cNvSpPr txBox="1"/>
          <p:nvPr/>
        </p:nvSpPr>
        <p:spPr>
          <a:xfrm>
            <a:off x="3319272" y="2651760"/>
            <a:ext cx="2505456" cy="7772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AI suggests songs; people judge competitions</a:t>
            </a:r>
            <a:endParaRPr lang="en-US" sz="1400" dirty="0"/>
          </a:p>
        </p:txBody>
      </p:sp>
      <p:sp>
        <p:nvSpPr>
          <p:cNvPr id="14" name="Shape 9"/>
          <p:cNvSpPr/>
          <p:nvPr/>
        </p:nvSpPr>
        <p:spPr>
          <a:xfrm>
            <a:off x="6035040" y="1325880"/>
            <a:ext cx="2651760" cy="2148840"/>
          </a:xfrm>
          <a:prstGeom prst="roundRect">
            <a:avLst>
              <a:gd name="adj" fmla="val 5106"/>
            </a:avLst>
          </a:prstGeom>
          <a:solidFill>
            <a:srgbClr val="FCE4F2"/>
          </a:solidFill>
          <a:ln/>
        </p:spPr>
      </p:sp>
      <p:sp>
        <p:nvSpPr>
          <p:cNvPr id="15" name="Shape 10"/>
          <p:cNvSpPr/>
          <p:nvPr/>
        </p:nvSpPr>
        <p:spPr>
          <a:xfrm>
            <a:off x="7040880" y="1435608"/>
            <a:ext cx="640080" cy="640080"/>
          </a:xfrm>
          <a:prstGeom prst="ellipse">
            <a:avLst/>
          </a:prstGeom>
          <a:solidFill>
            <a:schemeClr val="bg1"/>
          </a:solidFill>
          <a:ln/>
        </p:spPr>
      </p:sp>
      <p:pic>
        <p:nvPicPr>
          <p:cNvPr id="16" name="Image 2" descr="/home/claude/kit/icon_newspaper.png">    </p:cNvPr>
          <p:cNvPicPr>
            <a:picLocks noChangeAspect="1"/>
          </p:cNvPicPr>
          <p:nvPr/>
        </p:nvPicPr>
        <p:blipFill>
          <a:blip r:embed="rId3"/>
          <a:stretch>
            <a:fillRect/>
          </a:stretch>
        </p:blipFill>
        <p:spPr>
          <a:xfrm>
            <a:off x="7168896" y="1563624"/>
            <a:ext cx="384048" cy="384048"/>
          </a:xfrm>
          <a:prstGeom prst="rect">
            <a:avLst/>
          </a:prstGeom>
        </p:spPr>
      </p:pic>
      <p:sp>
        <p:nvSpPr>
          <p:cNvPr id="17" name="Text 11"/>
          <p:cNvSpPr txBox="1"/>
          <p:nvPr/>
        </p:nvSpPr>
        <p:spPr>
          <a:xfrm>
            <a:off x="6089904" y="213055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News</a:t>
            </a:r>
            <a:endParaRPr lang="en-US" sz="1500" dirty="0"/>
          </a:p>
        </p:txBody>
      </p:sp>
      <p:sp>
        <p:nvSpPr>
          <p:cNvPr id="18" name="Text 12"/>
          <p:cNvSpPr txBox="1"/>
          <p:nvPr/>
        </p:nvSpPr>
        <p:spPr>
          <a:xfrm>
            <a:off x="6108192" y="2651760"/>
            <a:ext cx="2505456" cy="7772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AI helps summarise; an editor decides what's published</a:t>
            </a:r>
            <a:endParaRPr lang="en-US" sz="1400" dirty="0"/>
          </a:p>
        </p:txBody>
      </p:sp>
      <p:sp>
        <p:nvSpPr>
          <p:cNvPr id="19" name="Shape 13"/>
          <p:cNvSpPr/>
          <p:nvPr/>
        </p:nvSpPr>
        <p:spPr>
          <a:xfrm>
            <a:off x="457200" y="3657600"/>
            <a:ext cx="8229600" cy="685800"/>
          </a:xfrm>
          <a:prstGeom prst="roundRect">
            <a:avLst>
              <a:gd name="adj" fmla="val 16000"/>
            </a:avLst>
          </a:prstGeom>
          <a:solidFill>
            <a:schemeClr val="tx2"/>
          </a:solidFill>
          <a:ln/>
        </p:spPr>
      </p:sp>
      <p:sp>
        <p:nvSpPr>
          <p:cNvPr id="20" name="Shape 14"/>
          <p:cNvSpPr/>
          <p:nvPr/>
        </p:nvSpPr>
        <p:spPr>
          <a:xfrm>
            <a:off x="566928" y="3749040"/>
            <a:ext cx="502920" cy="502920"/>
          </a:xfrm>
          <a:prstGeom prst="ellipse">
            <a:avLst/>
          </a:prstGeom>
          <a:solidFill>
            <a:schemeClr val="bg1"/>
          </a:solidFill>
          <a:ln/>
        </p:spPr>
      </p:sp>
      <p:pic>
        <p:nvPicPr>
          <p:cNvPr id="21" name="Image 3" descr="/home/claude/kit/icon_usercheck.png">    </p:cNvPr>
          <p:cNvPicPr>
            <a:picLocks noChangeAspect="1"/>
          </p:cNvPicPr>
          <p:nvPr/>
        </p:nvPicPr>
        <p:blipFill>
          <a:blip r:embed="rId4"/>
          <a:stretch>
            <a:fillRect/>
          </a:stretch>
        </p:blipFill>
        <p:spPr>
          <a:xfrm>
            <a:off x="667512" y="3849624"/>
            <a:ext cx="301752" cy="301752"/>
          </a:xfrm>
          <a:prstGeom prst="rect">
            <a:avLst/>
          </a:prstGeom>
        </p:spPr>
      </p:pic>
      <p:sp>
        <p:nvSpPr>
          <p:cNvPr id="22"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AI can help, check and suggest. People stay responsible.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Who's in charge?</a:t>
            </a:r>
            <a:endParaRPr lang="en-US" sz="3000" dirty="0"/>
          </a:p>
        </p:txBody>
      </p:sp>
      <p:sp>
        <p:nvSpPr>
          <p:cNvPr id="4" name="Shape 1"/>
          <p:cNvSpPr/>
          <p:nvPr/>
        </p:nvSpPr>
        <p:spPr>
          <a:xfrm>
            <a:off x="457200" y="1325880"/>
            <a:ext cx="2621280" cy="960120"/>
          </a:xfrm>
          <a:prstGeom prst="roundRect">
            <a:avLst>
              <a:gd name="adj" fmla="val 11429"/>
            </a:avLst>
          </a:prstGeom>
          <a:solidFill>
            <a:srgbClr val="DFF3E4"/>
          </a:solidFill>
          <a:ln/>
        </p:spPr>
      </p:sp>
      <p:sp>
        <p:nvSpPr>
          <p:cNvPr id="5" name="Shape 2"/>
          <p:cNvSpPr/>
          <p:nvPr/>
        </p:nvSpPr>
        <p:spPr>
          <a:xfrm>
            <a:off x="594360" y="1463040"/>
            <a:ext cx="548640" cy="548640"/>
          </a:xfrm>
          <a:prstGeom prst="ellipse">
            <a:avLst/>
          </a:prstGeom>
          <a:solidFill>
            <a:schemeClr val="bg1"/>
          </a:solidFill>
          <a:ln/>
        </p:spPr>
      </p:sp>
      <p:pic>
        <p:nvPicPr>
          <p:cNvPr id="6" name="Image 0" descr="/home/claude/kit/icon_robot.png">    </p:cNvPr>
          <p:cNvPicPr>
            <a:picLocks noChangeAspect="1"/>
          </p:cNvPicPr>
          <p:nvPr/>
        </p:nvPicPr>
        <p:blipFill>
          <a:blip r:embed="rId1"/>
          <a:stretch>
            <a:fillRect/>
          </a:stretch>
        </p:blipFill>
        <p:spPr>
          <a:xfrm>
            <a:off x="704088" y="1572768"/>
            <a:ext cx="329184" cy="329184"/>
          </a:xfrm>
          <a:prstGeom prst="rect">
            <a:avLst/>
          </a:prstGeom>
        </p:spPr>
      </p:pic>
      <p:sp>
        <p:nvSpPr>
          <p:cNvPr id="7" name="Text 3"/>
          <p:cNvSpPr txBox="1"/>
          <p:nvPr/>
        </p:nvSpPr>
        <p:spPr>
          <a:xfrm>
            <a:off x="1280160" y="143560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AI decides</a:t>
            </a:r>
            <a:endParaRPr lang="en-US" sz="1500" dirty="0"/>
          </a:p>
        </p:txBody>
      </p:sp>
      <p:sp>
        <p:nvSpPr>
          <p:cNvPr id="8" name="Text 4"/>
          <p:cNvSpPr txBox="1"/>
          <p:nvPr/>
        </p:nvSpPr>
        <p:spPr>
          <a:xfrm>
            <a:off x="1280160" y="1874520"/>
            <a:ext cx="1688592" cy="36576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Low risk if it's wrong</a:t>
            </a:r>
            <a:endParaRPr lang="en-US" sz="1200" dirty="0"/>
          </a:p>
        </p:txBody>
      </p:sp>
      <p:sp>
        <p:nvSpPr>
          <p:cNvPr id="9" name="Shape 5"/>
          <p:cNvSpPr/>
          <p:nvPr/>
        </p:nvSpPr>
        <p:spPr>
          <a:xfrm>
            <a:off x="3261360" y="1325880"/>
            <a:ext cx="2621280" cy="960120"/>
          </a:xfrm>
          <a:prstGeom prst="roundRect">
            <a:avLst>
              <a:gd name="adj" fmla="val 11429"/>
            </a:avLst>
          </a:prstGeom>
          <a:solidFill>
            <a:srgbClr val="FFF1C9"/>
          </a:solidFill>
          <a:ln/>
        </p:spPr>
      </p:sp>
      <p:sp>
        <p:nvSpPr>
          <p:cNvPr id="10" name="Shape 6"/>
          <p:cNvSpPr/>
          <p:nvPr/>
        </p:nvSpPr>
        <p:spPr>
          <a:xfrm>
            <a:off x="3398520" y="1463040"/>
            <a:ext cx="548640" cy="548640"/>
          </a:xfrm>
          <a:prstGeom prst="ellipse">
            <a:avLst/>
          </a:prstGeom>
          <a:solidFill>
            <a:schemeClr val="bg1"/>
          </a:solidFill>
          <a:ln/>
        </p:spPr>
      </p:sp>
      <p:pic>
        <p:nvPicPr>
          <p:cNvPr id="11" name="Image 1" descr="/home/claude/kit/icon_handshake.png">    </p:cNvPr>
          <p:cNvPicPr>
            <a:picLocks noChangeAspect="1"/>
          </p:cNvPicPr>
          <p:nvPr/>
        </p:nvPicPr>
        <p:blipFill>
          <a:blip r:embed="rId2"/>
          <a:stretch>
            <a:fillRect/>
          </a:stretch>
        </p:blipFill>
        <p:spPr>
          <a:xfrm>
            <a:off x="3508248" y="1572768"/>
            <a:ext cx="329184" cy="329184"/>
          </a:xfrm>
          <a:prstGeom prst="rect">
            <a:avLst/>
          </a:prstGeom>
        </p:spPr>
      </p:pic>
      <p:sp>
        <p:nvSpPr>
          <p:cNvPr id="12" name="Text 7"/>
          <p:cNvSpPr txBox="1"/>
          <p:nvPr/>
        </p:nvSpPr>
        <p:spPr>
          <a:xfrm>
            <a:off x="4084320" y="143560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AI helps</a:t>
            </a:r>
            <a:endParaRPr lang="en-US" sz="1500" dirty="0"/>
          </a:p>
        </p:txBody>
      </p:sp>
      <p:sp>
        <p:nvSpPr>
          <p:cNvPr id="13" name="Text 8"/>
          <p:cNvSpPr txBox="1"/>
          <p:nvPr/>
        </p:nvSpPr>
        <p:spPr>
          <a:xfrm>
            <a:off x="4084320" y="1874520"/>
            <a:ext cx="1688592" cy="36576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AI suggests; a person decides</a:t>
            </a:r>
            <a:endParaRPr lang="en-US" sz="1200" dirty="0"/>
          </a:p>
        </p:txBody>
      </p:sp>
      <p:sp>
        <p:nvSpPr>
          <p:cNvPr id="14" name="Shape 9"/>
          <p:cNvSpPr/>
          <p:nvPr/>
        </p:nvSpPr>
        <p:spPr>
          <a:xfrm>
            <a:off x="6065520" y="1325880"/>
            <a:ext cx="2621280" cy="960120"/>
          </a:xfrm>
          <a:prstGeom prst="roundRect">
            <a:avLst>
              <a:gd name="adj" fmla="val 11429"/>
            </a:avLst>
          </a:prstGeom>
          <a:solidFill>
            <a:srgbClr val="FBE3DC"/>
          </a:solidFill>
          <a:ln/>
        </p:spPr>
      </p:sp>
      <p:sp>
        <p:nvSpPr>
          <p:cNvPr id="15" name="Shape 10"/>
          <p:cNvSpPr/>
          <p:nvPr/>
        </p:nvSpPr>
        <p:spPr>
          <a:xfrm>
            <a:off x="6202680" y="1463040"/>
            <a:ext cx="548640" cy="548640"/>
          </a:xfrm>
          <a:prstGeom prst="ellipse">
            <a:avLst/>
          </a:prstGeom>
          <a:solidFill>
            <a:schemeClr val="bg1"/>
          </a:solidFill>
          <a:ln/>
        </p:spPr>
      </p:sp>
      <p:pic>
        <p:nvPicPr>
          <p:cNvPr id="16" name="Image 2" descr="/home/claude/kit/icon_usercheck.png">    </p:cNvPr>
          <p:cNvPicPr>
            <a:picLocks noChangeAspect="1"/>
          </p:cNvPicPr>
          <p:nvPr/>
        </p:nvPicPr>
        <p:blipFill>
          <a:blip r:embed="rId3"/>
          <a:stretch>
            <a:fillRect/>
          </a:stretch>
        </p:blipFill>
        <p:spPr>
          <a:xfrm>
            <a:off x="6312408" y="1572768"/>
            <a:ext cx="329184" cy="329184"/>
          </a:xfrm>
          <a:prstGeom prst="rect">
            <a:avLst/>
          </a:prstGeom>
        </p:spPr>
      </p:pic>
      <p:sp>
        <p:nvSpPr>
          <p:cNvPr id="17" name="Text 11"/>
          <p:cNvSpPr txBox="1"/>
          <p:nvPr/>
        </p:nvSpPr>
        <p:spPr>
          <a:xfrm>
            <a:off x="6888480" y="143560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Human only</a:t>
            </a:r>
            <a:endParaRPr lang="en-US" sz="1500" dirty="0"/>
          </a:p>
        </p:txBody>
      </p:sp>
      <p:sp>
        <p:nvSpPr>
          <p:cNvPr id="18" name="Text 12"/>
          <p:cNvSpPr txBox="1"/>
          <p:nvPr/>
        </p:nvSpPr>
        <p:spPr>
          <a:xfrm>
            <a:off x="6888480" y="1874520"/>
            <a:ext cx="1688592" cy="36576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Too important, or needs judgement</a:t>
            </a:r>
            <a:endParaRPr lang="en-US" sz="1200" dirty="0"/>
          </a:p>
        </p:txBody>
      </p:sp>
      <p:sp>
        <p:nvSpPr>
          <p:cNvPr id="19" name="Shape 13"/>
          <p:cNvSpPr/>
          <p:nvPr/>
        </p:nvSpPr>
        <p:spPr>
          <a:xfrm>
            <a:off x="457200" y="2468880"/>
            <a:ext cx="2651760" cy="868680"/>
          </a:xfrm>
          <a:prstGeom prst="roundRect">
            <a:avLst>
              <a:gd name="adj" fmla="val 12632"/>
            </a:avLst>
          </a:prstGeom>
          <a:solidFill>
            <a:schemeClr val="bg2"/>
          </a:solidFill>
          <a:ln/>
        </p:spPr>
      </p:sp>
      <p:sp>
        <p:nvSpPr>
          <p:cNvPr id="20" name="Shape 14"/>
          <p:cNvSpPr/>
          <p:nvPr/>
        </p:nvSpPr>
        <p:spPr>
          <a:xfrm>
            <a:off x="594360" y="2606040"/>
            <a:ext cx="502920" cy="502920"/>
          </a:xfrm>
          <a:prstGeom prst="ellipse">
            <a:avLst/>
          </a:prstGeom>
          <a:solidFill>
            <a:schemeClr val="bg1"/>
          </a:solidFill>
          <a:ln/>
        </p:spPr>
      </p:sp>
      <p:pic>
        <p:nvPicPr>
          <p:cNvPr id="21" name="Image 3" descr="/home/claude/kit/icon_tball.png">    </p:cNvPr>
          <p:cNvPicPr>
            <a:picLocks noChangeAspect="1"/>
          </p:cNvPicPr>
          <p:nvPr/>
        </p:nvPicPr>
        <p:blipFill>
          <a:blip r:embed="rId4"/>
          <a:stretch>
            <a:fillRect/>
          </a:stretch>
        </p:blipFill>
        <p:spPr>
          <a:xfrm>
            <a:off x="694944" y="2706624"/>
            <a:ext cx="301752" cy="301752"/>
          </a:xfrm>
          <a:prstGeom prst="rect">
            <a:avLst/>
          </a:prstGeom>
        </p:spPr>
      </p:pic>
      <p:sp>
        <p:nvSpPr>
          <p:cNvPr id="22" name="Text 15"/>
          <p:cNvSpPr txBox="1"/>
          <p:nvPr/>
        </p:nvSpPr>
        <p:spPr>
          <a:xfrm>
            <a:off x="1234440" y="2578608"/>
            <a:ext cx="17647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Was the tennis ball in or out?</a:t>
            </a:r>
            <a:endParaRPr lang="en-US" sz="1400" dirty="0"/>
          </a:p>
        </p:txBody>
      </p:sp>
      <p:sp>
        <p:nvSpPr>
          <p:cNvPr id="23" name="Shape 16"/>
          <p:cNvSpPr/>
          <p:nvPr/>
        </p:nvSpPr>
        <p:spPr>
          <a:xfrm>
            <a:off x="3246120" y="2468880"/>
            <a:ext cx="2651760" cy="868680"/>
          </a:xfrm>
          <a:prstGeom prst="roundRect">
            <a:avLst>
              <a:gd name="adj" fmla="val 12632"/>
            </a:avLst>
          </a:prstGeom>
          <a:solidFill>
            <a:schemeClr val="bg2"/>
          </a:solidFill>
          <a:ln/>
        </p:spPr>
      </p:sp>
      <p:sp>
        <p:nvSpPr>
          <p:cNvPr id="24" name="Shape 17"/>
          <p:cNvSpPr/>
          <p:nvPr/>
        </p:nvSpPr>
        <p:spPr>
          <a:xfrm>
            <a:off x="3383280" y="2606040"/>
            <a:ext cx="502920" cy="502920"/>
          </a:xfrm>
          <a:prstGeom prst="ellipse">
            <a:avLst/>
          </a:prstGeom>
          <a:solidFill>
            <a:schemeClr val="bg1"/>
          </a:solidFill>
          <a:ln/>
        </p:spPr>
      </p:sp>
      <p:pic>
        <p:nvPicPr>
          <p:cNvPr id="25" name="Image 4" descr="/home/claude/kit/icon_music.png">    </p:cNvPr>
          <p:cNvPicPr>
            <a:picLocks noChangeAspect="1"/>
          </p:cNvPicPr>
          <p:nvPr/>
        </p:nvPicPr>
        <p:blipFill>
          <a:blip r:embed="rId5"/>
          <a:stretch>
            <a:fillRect/>
          </a:stretch>
        </p:blipFill>
        <p:spPr>
          <a:xfrm>
            <a:off x="3483864" y="2706624"/>
            <a:ext cx="301752" cy="301752"/>
          </a:xfrm>
          <a:prstGeom prst="rect">
            <a:avLst/>
          </a:prstGeom>
        </p:spPr>
      </p:pic>
      <p:sp>
        <p:nvSpPr>
          <p:cNvPr id="26" name="Text 18"/>
          <p:cNvSpPr txBox="1"/>
          <p:nvPr/>
        </p:nvSpPr>
        <p:spPr>
          <a:xfrm>
            <a:off x="4023360" y="2578608"/>
            <a:ext cx="17647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Which song plays next on my playlist?</a:t>
            </a:r>
            <a:endParaRPr lang="en-US" sz="1400" dirty="0"/>
          </a:p>
        </p:txBody>
      </p:sp>
      <p:sp>
        <p:nvSpPr>
          <p:cNvPr id="27" name="Shape 19"/>
          <p:cNvSpPr/>
          <p:nvPr/>
        </p:nvSpPr>
        <p:spPr>
          <a:xfrm>
            <a:off x="6035040" y="2468880"/>
            <a:ext cx="2651760" cy="868680"/>
          </a:xfrm>
          <a:prstGeom prst="roundRect">
            <a:avLst>
              <a:gd name="adj" fmla="val 12632"/>
            </a:avLst>
          </a:prstGeom>
          <a:solidFill>
            <a:schemeClr val="bg2"/>
          </a:solidFill>
          <a:ln/>
        </p:spPr>
      </p:sp>
      <p:sp>
        <p:nvSpPr>
          <p:cNvPr id="28" name="Shape 20"/>
          <p:cNvSpPr/>
          <p:nvPr/>
        </p:nvSpPr>
        <p:spPr>
          <a:xfrm>
            <a:off x="6172200" y="2606040"/>
            <a:ext cx="502920" cy="502920"/>
          </a:xfrm>
          <a:prstGeom prst="ellipse">
            <a:avLst/>
          </a:prstGeom>
          <a:solidFill>
            <a:schemeClr val="bg1"/>
          </a:solidFill>
          <a:ln/>
        </p:spPr>
      </p:sp>
      <p:pic>
        <p:nvPicPr>
          <p:cNvPr id="29" name="Image 5" descr="/home/claude/kit/icon_trophy.png">    </p:cNvPr>
          <p:cNvPicPr>
            <a:picLocks noChangeAspect="1"/>
          </p:cNvPicPr>
          <p:nvPr/>
        </p:nvPicPr>
        <p:blipFill>
          <a:blip r:embed="rId6"/>
          <a:stretch>
            <a:fillRect/>
          </a:stretch>
        </p:blipFill>
        <p:spPr>
          <a:xfrm>
            <a:off x="6272784" y="2706624"/>
            <a:ext cx="301752" cy="301752"/>
          </a:xfrm>
          <a:prstGeom prst="rect">
            <a:avLst/>
          </a:prstGeom>
        </p:spPr>
      </p:pic>
      <p:sp>
        <p:nvSpPr>
          <p:cNvPr id="30" name="Text 21"/>
          <p:cNvSpPr txBox="1"/>
          <p:nvPr/>
        </p:nvSpPr>
        <p:spPr>
          <a:xfrm>
            <a:off x="6812280" y="2578608"/>
            <a:ext cx="17647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Who wins the school talent show?</a:t>
            </a:r>
            <a:endParaRPr lang="en-US" sz="1400" dirty="0"/>
          </a:p>
        </p:txBody>
      </p:sp>
      <p:sp>
        <p:nvSpPr>
          <p:cNvPr id="31" name="Shape 22"/>
          <p:cNvSpPr/>
          <p:nvPr/>
        </p:nvSpPr>
        <p:spPr>
          <a:xfrm>
            <a:off x="457200" y="3474720"/>
            <a:ext cx="2651760" cy="868680"/>
          </a:xfrm>
          <a:prstGeom prst="roundRect">
            <a:avLst>
              <a:gd name="adj" fmla="val 12632"/>
            </a:avLst>
          </a:prstGeom>
          <a:solidFill>
            <a:schemeClr val="bg2"/>
          </a:solidFill>
          <a:ln/>
        </p:spPr>
      </p:sp>
      <p:sp>
        <p:nvSpPr>
          <p:cNvPr id="32" name="Shape 23"/>
          <p:cNvSpPr/>
          <p:nvPr/>
        </p:nvSpPr>
        <p:spPr>
          <a:xfrm>
            <a:off x="594360" y="3611880"/>
            <a:ext cx="502920" cy="502920"/>
          </a:xfrm>
          <a:prstGeom prst="ellipse">
            <a:avLst/>
          </a:prstGeom>
          <a:solidFill>
            <a:schemeClr val="bg1"/>
          </a:solidFill>
          <a:ln/>
        </p:spPr>
      </p:sp>
      <p:pic>
        <p:nvPicPr>
          <p:cNvPr id="33" name="Image 6" descr="/home/claude/kit/icon_newspaper.png">    </p:cNvPr>
          <p:cNvPicPr>
            <a:picLocks noChangeAspect="1"/>
          </p:cNvPicPr>
          <p:nvPr/>
        </p:nvPicPr>
        <p:blipFill>
          <a:blip r:embed="rId7"/>
          <a:stretch>
            <a:fillRect/>
          </a:stretch>
        </p:blipFill>
        <p:spPr>
          <a:xfrm>
            <a:off x="694944" y="3712464"/>
            <a:ext cx="301752" cy="301752"/>
          </a:xfrm>
          <a:prstGeom prst="rect">
            <a:avLst/>
          </a:prstGeom>
        </p:spPr>
      </p:pic>
      <p:sp>
        <p:nvSpPr>
          <p:cNvPr id="34" name="Text 24"/>
          <p:cNvSpPr txBox="1"/>
          <p:nvPr/>
        </p:nvSpPr>
        <p:spPr>
          <a:xfrm>
            <a:off x="1234440" y="3584448"/>
            <a:ext cx="17647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Publishing a news story about a real person</a:t>
            </a:r>
            <a:endParaRPr lang="en-US" sz="1400" dirty="0"/>
          </a:p>
        </p:txBody>
      </p:sp>
      <p:sp>
        <p:nvSpPr>
          <p:cNvPr id="35" name="Shape 25"/>
          <p:cNvSpPr/>
          <p:nvPr/>
        </p:nvSpPr>
        <p:spPr>
          <a:xfrm>
            <a:off x="3246120" y="3474720"/>
            <a:ext cx="2651760" cy="868680"/>
          </a:xfrm>
          <a:prstGeom prst="roundRect">
            <a:avLst>
              <a:gd name="adj" fmla="val 12632"/>
            </a:avLst>
          </a:prstGeom>
          <a:solidFill>
            <a:schemeClr val="bg2"/>
          </a:solidFill>
          <a:ln/>
        </p:spPr>
      </p:sp>
      <p:sp>
        <p:nvSpPr>
          <p:cNvPr id="36" name="Shape 26"/>
          <p:cNvSpPr/>
          <p:nvPr/>
        </p:nvSpPr>
        <p:spPr>
          <a:xfrm>
            <a:off x="3383280" y="3611880"/>
            <a:ext cx="502920" cy="502920"/>
          </a:xfrm>
          <a:prstGeom prst="ellipse">
            <a:avLst/>
          </a:prstGeom>
          <a:solidFill>
            <a:schemeClr val="bg1"/>
          </a:solidFill>
          <a:ln/>
        </p:spPr>
      </p:sp>
      <p:pic>
        <p:nvPicPr>
          <p:cNvPr id="37" name="Image 7" descr="/home/claude/kit/icon_translate.png">    </p:cNvPr>
          <p:cNvPicPr>
            <a:picLocks noChangeAspect="1"/>
          </p:cNvPicPr>
          <p:nvPr/>
        </p:nvPicPr>
        <p:blipFill>
          <a:blip r:embed="rId8"/>
          <a:stretch>
            <a:fillRect/>
          </a:stretch>
        </p:blipFill>
        <p:spPr>
          <a:xfrm>
            <a:off x="3483864" y="3712464"/>
            <a:ext cx="301752" cy="301752"/>
          </a:xfrm>
          <a:prstGeom prst="rect">
            <a:avLst/>
          </a:prstGeom>
        </p:spPr>
      </p:pic>
      <p:sp>
        <p:nvSpPr>
          <p:cNvPr id="38" name="Text 27"/>
          <p:cNvSpPr txBox="1"/>
          <p:nvPr/>
        </p:nvSpPr>
        <p:spPr>
          <a:xfrm>
            <a:off x="4023360" y="3584448"/>
            <a:ext cx="17647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Translating football commentary</a:t>
            </a:r>
            <a:endParaRPr lang="en-US" sz="1400" dirty="0"/>
          </a:p>
        </p:txBody>
      </p:sp>
      <p:sp>
        <p:nvSpPr>
          <p:cNvPr id="39" name="Shape 28"/>
          <p:cNvSpPr/>
          <p:nvPr/>
        </p:nvSpPr>
        <p:spPr>
          <a:xfrm>
            <a:off x="6035040" y="3474720"/>
            <a:ext cx="2651760" cy="868680"/>
          </a:xfrm>
          <a:prstGeom prst="roundRect">
            <a:avLst>
              <a:gd name="adj" fmla="val 12632"/>
            </a:avLst>
          </a:prstGeom>
          <a:solidFill>
            <a:schemeClr val="bg2"/>
          </a:solidFill>
          <a:ln/>
        </p:spPr>
      </p:sp>
      <p:sp>
        <p:nvSpPr>
          <p:cNvPr id="40" name="Shape 29"/>
          <p:cNvSpPr/>
          <p:nvPr/>
        </p:nvSpPr>
        <p:spPr>
          <a:xfrm>
            <a:off x="6172200" y="3611880"/>
            <a:ext cx="502920" cy="502920"/>
          </a:xfrm>
          <a:prstGeom prst="ellipse">
            <a:avLst/>
          </a:prstGeom>
          <a:solidFill>
            <a:schemeClr val="bg1"/>
          </a:solidFill>
          <a:ln/>
        </p:spPr>
      </p:sp>
      <p:pic>
        <p:nvPicPr>
          <p:cNvPr id="41" name="Image 8" descr="/home/claude/kit/icon_whistle.png">    </p:cNvPr>
          <p:cNvPicPr>
            <a:picLocks noChangeAspect="1"/>
          </p:cNvPicPr>
          <p:nvPr/>
        </p:nvPicPr>
        <p:blipFill>
          <a:blip r:embed="rId9"/>
          <a:stretch>
            <a:fillRect/>
          </a:stretch>
        </p:blipFill>
        <p:spPr>
          <a:xfrm>
            <a:off x="6272784" y="3712464"/>
            <a:ext cx="301752" cy="301752"/>
          </a:xfrm>
          <a:prstGeom prst="rect">
            <a:avLst/>
          </a:prstGeom>
        </p:spPr>
      </p:pic>
      <p:sp>
        <p:nvSpPr>
          <p:cNvPr id="42" name="Text 30"/>
          <p:cNvSpPr txBox="1"/>
          <p:nvPr/>
        </p:nvSpPr>
        <p:spPr>
          <a:xfrm>
            <a:off x="6812280" y="3584448"/>
            <a:ext cx="17647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Sending a player off the pitch</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The motion</a:t>
            </a:r>
            <a:endParaRPr lang="en-US" sz="3000" dirty="0"/>
          </a:p>
        </p:txBody>
      </p:sp>
      <p:sp>
        <p:nvSpPr>
          <p:cNvPr id="4" name="Shape 1"/>
          <p:cNvSpPr/>
          <p:nvPr/>
        </p:nvSpPr>
        <p:spPr>
          <a:xfrm>
            <a:off x="457200" y="1325880"/>
            <a:ext cx="8229600" cy="914400"/>
          </a:xfrm>
          <a:prstGeom prst="roundRect">
            <a:avLst>
              <a:gd name="adj" fmla="val 12000"/>
            </a:avLst>
          </a:prstGeom>
          <a:solidFill>
            <a:schemeClr val="accent1"/>
          </a:solidFill>
          <a:ln/>
        </p:spPr>
      </p:sp>
      <p:sp>
        <p:nvSpPr>
          <p:cNvPr id="5" name="Text 2"/>
          <p:cNvSpPr txBox="1"/>
          <p:nvPr/>
        </p:nvSpPr>
        <p:spPr>
          <a:xfrm>
            <a:off x="640080" y="1325880"/>
            <a:ext cx="7863840" cy="914400"/>
          </a:xfrm>
          <a:prstGeom prst="rect">
            <a:avLst/>
          </a:prstGeom>
          <a:noFill/>
          <a:ln/>
        </p:spPr>
        <p:txBody>
          <a:bodyPr wrap="square" lIns="635" tIns="635" rIns="635" bIns="635" rtlCol="0" anchor="ctr"/>
          <a:lstStyle/>
          <a:p>
            <a:pPr algn="ctr" indent="0" marL="0">
              <a:buNone/>
            </a:pPr>
            <a:r>
              <a:rPr lang="en-US" sz="2100" b="1" dirty="0">
                <a:solidFill>
                  <a:schemeClr val="bg1"/>
                </a:solidFill>
                <a:latin typeface="Calibri" pitchFamily="34" charset="0"/>
                <a:ea typeface="Calibri" pitchFamily="34" charset="-122"/>
                <a:cs typeface="Calibri" pitchFamily="34" charset="-120"/>
              </a:rPr>
              <a:t>"This house believes a human referee should always have the final say."</a:t>
            </a:r>
            <a:endParaRPr lang="en-US" sz="2100" dirty="0"/>
          </a:p>
        </p:txBody>
      </p:sp>
      <p:sp>
        <p:nvSpPr>
          <p:cNvPr id="6" name="Shape 3"/>
          <p:cNvSpPr/>
          <p:nvPr/>
        </p:nvSpPr>
        <p:spPr>
          <a:xfrm>
            <a:off x="457200" y="2423160"/>
            <a:ext cx="1426464" cy="1874520"/>
          </a:xfrm>
          <a:prstGeom prst="roundRect">
            <a:avLst>
              <a:gd name="adj" fmla="val 7692"/>
            </a:avLst>
          </a:prstGeom>
          <a:solidFill>
            <a:schemeClr val="bg2"/>
          </a:solidFill>
          <a:ln/>
        </p:spPr>
      </p:sp>
      <p:sp>
        <p:nvSpPr>
          <p:cNvPr id="7" name="Shape 4"/>
          <p:cNvSpPr/>
          <p:nvPr/>
        </p:nvSpPr>
        <p:spPr>
          <a:xfrm>
            <a:off x="758952" y="2587752"/>
            <a:ext cx="822960" cy="822960"/>
          </a:xfrm>
          <a:prstGeom prst="ellipse">
            <a:avLst/>
          </a:prstGeom>
          <a:solidFill>
            <a:schemeClr val="bg1"/>
          </a:solidFill>
          <a:ln/>
        </p:spPr>
      </p:sp>
      <p:pic>
        <p:nvPicPr>
          <p:cNvPr id="8" name="Image 0" descr="/home/claude/kit/icon_vote.png">    </p:cNvPr>
          <p:cNvPicPr>
            <a:picLocks noChangeAspect="1"/>
          </p:cNvPicPr>
          <p:nvPr/>
        </p:nvPicPr>
        <p:blipFill>
          <a:blip r:embed="rId1"/>
          <a:stretch>
            <a:fillRect/>
          </a:stretch>
        </p:blipFill>
        <p:spPr>
          <a:xfrm>
            <a:off x="940003" y="2768803"/>
            <a:ext cx="460858" cy="460858"/>
          </a:xfrm>
          <a:prstGeom prst="rect">
            <a:avLst/>
          </a:prstGeom>
        </p:spPr>
      </p:pic>
      <p:sp>
        <p:nvSpPr>
          <p:cNvPr id="9" name="Text 5"/>
          <p:cNvSpPr txBox="1"/>
          <p:nvPr/>
        </p:nvSpPr>
        <p:spPr>
          <a:xfrm>
            <a:off x="548640" y="347472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VOTE</a:t>
            </a:r>
            <a:endParaRPr lang="en-US" sz="1300" dirty="0"/>
          </a:p>
        </p:txBody>
      </p:sp>
      <p:sp>
        <p:nvSpPr>
          <p:cNvPr id="10" name="Text 6"/>
          <p:cNvSpPr txBox="1"/>
          <p:nvPr/>
        </p:nvSpPr>
        <p:spPr>
          <a:xfrm>
            <a:off x="566928" y="3794760"/>
            <a:ext cx="1207008" cy="4572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Before</a:t>
            </a:r>
            <a:endParaRPr lang="en-US" sz="1400" dirty="0"/>
          </a:p>
        </p:txBody>
      </p:sp>
      <p:pic>
        <p:nvPicPr>
          <p:cNvPr id="11" name="Image 1" descr="/home/claude/kit/icon_arrow_a.png">    </p:cNvPr>
          <p:cNvPicPr>
            <a:picLocks noChangeAspect="1"/>
          </p:cNvPicPr>
          <p:nvPr/>
        </p:nvPicPr>
        <p:blipFill>
          <a:blip r:embed="rId2"/>
          <a:stretch>
            <a:fillRect/>
          </a:stretch>
        </p:blipFill>
        <p:spPr>
          <a:xfrm>
            <a:off x="1911096" y="3291840"/>
            <a:ext cx="219456" cy="219456"/>
          </a:xfrm>
          <a:prstGeom prst="rect">
            <a:avLst/>
          </a:prstGeom>
        </p:spPr>
      </p:pic>
      <p:sp>
        <p:nvSpPr>
          <p:cNvPr id="12" name="Shape 7"/>
          <p:cNvSpPr/>
          <p:nvPr/>
        </p:nvSpPr>
        <p:spPr>
          <a:xfrm>
            <a:off x="2157984" y="2423160"/>
            <a:ext cx="1426464" cy="1874520"/>
          </a:xfrm>
          <a:prstGeom prst="roundRect">
            <a:avLst>
              <a:gd name="adj" fmla="val 7692"/>
            </a:avLst>
          </a:prstGeom>
          <a:solidFill>
            <a:srgbClr val="EEE9F7"/>
          </a:solidFill>
          <a:ln/>
        </p:spPr>
      </p:sp>
      <p:sp>
        <p:nvSpPr>
          <p:cNvPr id="13" name="Shape 8"/>
          <p:cNvSpPr/>
          <p:nvPr/>
        </p:nvSpPr>
        <p:spPr>
          <a:xfrm>
            <a:off x="2459736" y="2587752"/>
            <a:ext cx="822960" cy="822960"/>
          </a:xfrm>
          <a:prstGeom prst="ellipse">
            <a:avLst/>
          </a:prstGeom>
          <a:solidFill>
            <a:schemeClr val="bg1"/>
          </a:solidFill>
          <a:ln/>
        </p:spPr>
      </p:sp>
      <p:pic>
        <p:nvPicPr>
          <p:cNvPr id="14" name="Image 2" descr="/home/claude/kit/icon_mic.png">    </p:cNvPr>
          <p:cNvPicPr>
            <a:picLocks noChangeAspect="1"/>
          </p:cNvPicPr>
          <p:nvPr/>
        </p:nvPicPr>
        <p:blipFill>
          <a:blip r:embed="rId3"/>
          <a:stretch>
            <a:fillRect/>
          </a:stretch>
        </p:blipFill>
        <p:spPr>
          <a:xfrm>
            <a:off x="2640787" y="2768803"/>
            <a:ext cx="460858" cy="460858"/>
          </a:xfrm>
          <a:prstGeom prst="rect">
            <a:avLst/>
          </a:prstGeom>
        </p:spPr>
      </p:pic>
      <p:sp>
        <p:nvSpPr>
          <p:cNvPr id="15" name="Text 9"/>
          <p:cNvSpPr txBox="1"/>
          <p:nvPr/>
        </p:nvSpPr>
        <p:spPr>
          <a:xfrm>
            <a:off x="2249424" y="347472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OPEN</a:t>
            </a:r>
            <a:endParaRPr lang="en-US" sz="1300" dirty="0"/>
          </a:p>
        </p:txBody>
      </p:sp>
      <p:sp>
        <p:nvSpPr>
          <p:cNvPr id="16" name="Text 10"/>
          <p:cNvSpPr txBox="1"/>
          <p:nvPr/>
        </p:nvSpPr>
        <p:spPr>
          <a:xfrm>
            <a:off x="2267712" y="3794760"/>
            <a:ext cx="1207008" cy="4572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1 min each</a:t>
            </a:r>
            <a:endParaRPr lang="en-US" sz="1400" dirty="0"/>
          </a:p>
        </p:txBody>
      </p:sp>
      <p:pic>
        <p:nvPicPr>
          <p:cNvPr id="17" name="Image 3" descr="/home/claude/kit/icon_arrow_a.png">    </p:cNvPr>
          <p:cNvPicPr>
            <a:picLocks noChangeAspect="1"/>
          </p:cNvPicPr>
          <p:nvPr/>
        </p:nvPicPr>
        <p:blipFill>
          <a:blip r:embed="rId4"/>
          <a:stretch>
            <a:fillRect/>
          </a:stretch>
        </p:blipFill>
        <p:spPr>
          <a:xfrm>
            <a:off x="3611880" y="3291840"/>
            <a:ext cx="219456" cy="219456"/>
          </a:xfrm>
          <a:prstGeom prst="rect">
            <a:avLst/>
          </a:prstGeom>
        </p:spPr>
      </p:pic>
      <p:sp>
        <p:nvSpPr>
          <p:cNvPr id="18" name="Shape 11"/>
          <p:cNvSpPr/>
          <p:nvPr/>
        </p:nvSpPr>
        <p:spPr>
          <a:xfrm>
            <a:off x="3858768" y="2423160"/>
            <a:ext cx="1426464" cy="1874520"/>
          </a:xfrm>
          <a:prstGeom prst="roundRect">
            <a:avLst>
              <a:gd name="adj" fmla="val 7692"/>
            </a:avLst>
          </a:prstGeom>
          <a:solidFill>
            <a:srgbClr val="FCE4F2"/>
          </a:solidFill>
          <a:ln/>
        </p:spPr>
      </p:sp>
      <p:sp>
        <p:nvSpPr>
          <p:cNvPr id="19" name="Shape 12"/>
          <p:cNvSpPr/>
          <p:nvPr/>
        </p:nvSpPr>
        <p:spPr>
          <a:xfrm>
            <a:off x="4160520" y="2587752"/>
            <a:ext cx="822960" cy="822960"/>
          </a:xfrm>
          <a:prstGeom prst="ellipse">
            <a:avLst/>
          </a:prstGeom>
          <a:solidFill>
            <a:schemeClr val="bg1"/>
          </a:solidFill>
          <a:ln/>
        </p:spPr>
      </p:sp>
      <p:pic>
        <p:nvPicPr>
          <p:cNvPr id="20" name="Image 4" descr="/home/claude/kit/icon_scale.png">    </p:cNvPr>
          <p:cNvPicPr>
            <a:picLocks noChangeAspect="1"/>
          </p:cNvPicPr>
          <p:nvPr/>
        </p:nvPicPr>
        <p:blipFill>
          <a:blip r:embed="rId5"/>
          <a:stretch>
            <a:fillRect/>
          </a:stretch>
        </p:blipFill>
        <p:spPr>
          <a:xfrm>
            <a:off x="4341571" y="2768803"/>
            <a:ext cx="460858" cy="460858"/>
          </a:xfrm>
          <a:prstGeom prst="rect">
            <a:avLst/>
          </a:prstGeom>
        </p:spPr>
      </p:pic>
      <p:sp>
        <p:nvSpPr>
          <p:cNvPr id="21" name="Text 13"/>
          <p:cNvSpPr txBox="1"/>
          <p:nvPr/>
        </p:nvSpPr>
        <p:spPr>
          <a:xfrm>
            <a:off x="3950208" y="347472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REBUT</a:t>
            </a:r>
            <a:endParaRPr lang="en-US" sz="1300" dirty="0"/>
          </a:p>
        </p:txBody>
      </p:sp>
      <p:sp>
        <p:nvSpPr>
          <p:cNvPr id="22" name="Text 14"/>
          <p:cNvSpPr txBox="1"/>
          <p:nvPr/>
        </p:nvSpPr>
        <p:spPr>
          <a:xfrm>
            <a:off x="3968496" y="3794760"/>
            <a:ext cx="1207008" cy="4572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1 min each</a:t>
            </a:r>
            <a:endParaRPr lang="en-US" sz="1400" dirty="0"/>
          </a:p>
        </p:txBody>
      </p:sp>
      <p:pic>
        <p:nvPicPr>
          <p:cNvPr id="23" name="Image 5" descr="/home/claude/kit/icon_arrow_a.png">    </p:cNvPr>
          <p:cNvPicPr>
            <a:picLocks noChangeAspect="1"/>
          </p:cNvPicPr>
          <p:nvPr/>
        </p:nvPicPr>
        <p:blipFill>
          <a:blip r:embed="rId6"/>
          <a:stretch>
            <a:fillRect/>
          </a:stretch>
        </p:blipFill>
        <p:spPr>
          <a:xfrm>
            <a:off x="5312664" y="3291840"/>
            <a:ext cx="219456" cy="219456"/>
          </a:xfrm>
          <a:prstGeom prst="rect">
            <a:avLst/>
          </a:prstGeom>
        </p:spPr>
      </p:pic>
      <p:sp>
        <p:nvSpPr>
          <p:cNvPr id="24" name="Shape 15"/>
          <p:cNvSpPr/>
          <p:nvPr/>
        </p:nvSpPr>
        <p:spPr>
          <a:xfrm>
            <a:off x="5559552" y="2423160"/>
            <a:ext cx="1426464" cy="1874520"/>
          </a:xfrm>
          <a:prstGeom prst="roundRect">
            <a:avLst>
              <a:gd name="adj" fmla="val 7692"/>
            </a:avLst>
          </a:prstGeom>
          <a:solidFill>
            <a:srgbClr val="EEE9F7"/>
          </a:solidFill>
          <a:ln/>
        </p:spPr>
      </p:sp>
      <p:sp>
        <p:nvSpPr>
          <p:cNvPr id="25" name="Shape 16"/>
          <p:cNvSpPr/>
          <p:nvPr/>
        </p:nvSpPr>
        <p:spPr>
          <a:xfrm>
            <a:off x="5861304" y="2587752"/>
            <a:ext cx="822960" cy="822960"/>
          </a:xfrm>
          <a:prstGeom prst="ellipse">
            <a:avLst/>
          </a:prstGeom>
          <a:solidFill>
            <a:schemeClr val="bg1"/>
          </a:solidFill>
          <a:ln/>
        </p:spPr>
      </p:sp>
      <p:pic>
        <p:nvPicPr>
          <p:cNvPr id="26" name="Image 6" descr="/home/claude/kit/icon_question.png">    </p:cNvPr>
          <p:cNvPicPr>
            <a:picLocks noChangeAspect="1"/>
          </p:cNvPicPr>
          <p:nvPr/>
        </p:nvPicPr>
        <p:blipFill>
          <a:blip r:embed="rId7"/>
          <a:stretch>
            <a:fillRect/>
          </a:stretch>
        </p:blipFill>
        <p:spPr>
          <a:xfrm>
            <a:off x="6042355" y="2768803"/>
            <a:ext cx="460858" cy="460858"/>
          </a:xfrm>
          <a:prstGeom prst="rect">
            <a:avLst/>
          </a:prstGeom>
        </p:spPr>
      </p:pic>
      <p:sp>
        <p:nvSpPr>
          <p:cNvPr id="27" name="Text 17"/>
          <p:cNvSpPr txBox="1"/>
          <p:nvPr/>
        </p:nvSpPr>
        <p:spPr>
          <a:xfrm>
            <a:off x="5650992" y="347472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FLOOR</a:t>
            </a:r>
            <a:endParaRPr lang="en-US" sz="1300" dirty="0"/>
          </a:p>
        </p:txBody>
      </p:sp>
      <p:sp>
        <p:nvSpPr>
          <p:cNvPr id="28" name="Text 18"/>
          <p:cNvSpPr txBox="1"/>
          <p:nvPr/>
        </p:nvSpPr>
        <p:spPr>
          <a:xfrm>
            <a:off x="5669280" y="3794760"/>
            <a:ext cx="1207008" cy="4572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Questions</a:t>
            </a:r>
            <a:endParaRPr lang="en-US" sz="1400" dirty="0"/>
          </a:p>
        </p:txBody>
      </p:sp>
      <p:pic>
        <p:nvPicPr>
          <p:cNvPr id="29" name="Image 7" descr="/home/claude/kit/icon_arrow_a.png">    </p:cNvPr>
          <p:cNvPicPr>
            <a:picLocks noChangeAspect="1"/>
          </p:cNvPicPr>
          <p:nvPr/>
        </p:nvPicPr>
        <p:blipFill>
          <a:blip r:embed="rId8"/>
          <a:stretch>
            <a:fillRect/>
          </a:stretch>
        </p:blipFill>
        <p:spPr>
          <a:xfrm>
            <a:off x="7013448" y="3291840"/>
            <a:ext cx="219456" cy="219456"/>
          </a:xfrm>
          <a:prstGeom prst="rect">
            <a:avLst/>
          </a:prstGeom>
        </p:spPr>
      </p:pic>
      <p:sp>
        <p:nvSpPr>
          <p:cNvPr id="30" name="Shape 19"/>
          <p:cNvSpPr/>
          <p:nvPr/>
        </p:nvSpPr>
        <p:spPr>
          <a:xfrm>
            <a:off x="7260336" y="2423160"/>
            <a:ext cx="1426464" cy="1874520"/>
          </a:xfrm>
          <a:prstGeom prst="roundRect">
            <a:avLst>
              <a:gd name="adj" fmla="val 7692"/>
            </a:avLst>
          </a:prstGeom>
          <a:solidFill>
            <a:schemeClr val="bg2"/>
          </a:solidFill>
          <a:ln/>
        </p:spPr>
      </p:sp>
      <p:sp>
        <p:nvSpPr>
          <p:cNvPr id="31" name="Shape 20"/>
          <p:cNvSpPr/>
          <p:nvPr/>
        </p:nvSpPr>
        <p:spPr>
          <a:xfrm>
            <a:off x="7562088" y="2587752"/>
            <a:ext cx="822960" cy="822960"/>
          </a:xfrm>
          <a:prstGeom prst="ellipse">
            <a:avLst/>
          </a:prstGeom>
          <a:solidFill>
            <a:schemeClr val="bg1"/>
          </a:solidFill>
          <a:ln/>
        </p:spPr>
      </p:sp>
      <p:pic>
        <p:nvPicPr>
          <p:cNvPr id="32" name="Image 8" descr="/home/claude/kit/icon_list.png">    </p:cNvPr>
          <p:cNvPicPr>
            <a:picLocks noChangeAspect="1"/>
          </p:cNvPicPr>
          <p:nvPr/>
        </p:nvPicPr>
        <p:blipFill>
          <a:blip r:embed="rId9"/>
          <a:stretch>
            <a:fillRect/>
          </a:stretch>
        </p:blipFill>
        <p:spPr>
          <a:xfrm>
            <a:off x="7743139" y="2768803"/>
            <a:ext cx="460858" cy="460858"/>
          </a:xfrm>
          <a:prstGeom prst="rect">
            <a:avLst/>
          </a:prstGeom>
        </p:spPr>
      </p:pic>
      <p:sp>
        <p:nvSpPr>
          <p:cNvPr id="33" name="Text 21"/>
          <p:cNvSpPr txBox="1"/>
          <p:nvPr/>
        </p:nvSpPr>
        <p:spPr>
          <a:xfrm>
            <a:off x="7351776" y="347472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SUM UP</a:t>
            </a:r>
            <a:endParaRPr lang="en-US" sz="1300" dirty="0"/>
          </a:p>
        </p:txBody>
      </p:sp>
      <p:sp>
        <p:nvSpPr>
          <p:cNvPr id="34" name="Text 22"/>
          <p:cNvSpPr txBox="1"/>
          <p:nvPr/>
        </p:nvSpPr>
        <p:spPr>
          <a:xfrm>
            <a:off x="7370064" y="3794760"/>
            <a:ext cx="1207008" cy="4572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Then vote</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Debate roles</a:t>
            </a:r>
            <a:endParaRPr lang="en-US" sz="3000" dirty="0"/>
          </a:p>
        </p:txBody>
      </p:sp>
      <p:sp>
        <p:nvSpPr>
          <p:cNvPr id="4" name="Shape 1"/>
          <p:cNvSpPr/>
          <p:nvPr/>
        </p:nvSpPr>
        <p:spPr>
          <a:xfrm>
            <a:off x="457200" y="1325880"/>
            <a:ext cx="1536192" cy="2103120"/>
          </a:xfrm>
          <a:prstGeom prst="roundRect">
            <a:avLst>
              <a:gd name="adj" fmla="val 7143"/>
            </a:avLst>
          </a:prstGeom>
          <a:solidFill>
            <a:srgbClr val="FCE4F2"/>
          </a:solidFill>
          <a:ln/>
        </p:spPr>
      </p:sp>
      <p:sp>
        <p:nvSpPr>
          <p:cNvPr id="5" name="Shape 2"/>
          <p:cNvSpPr/>
          <p:nvPr/>
        </p:nvSpPr>
        <p:spPr>
          <a:xfrm>
            <a:off x="950976" y="1435608"/>
            <a:ext cx="548640" cy="548640"/>
          </a:xfrm>
          <a:prstGeom prst="ellipse">
            <a:avLst/>
          </a:prstGeom>
          <a:solidFill>
            <a:schemeClr val="bg1"/>
          </a:solidFill>
          <a:ln/>
        </p:spPr>
      </p:sp>
      <p:pic>
        <p:nvPicPr>
          <p:cNvPr id="6" name="Image 0" descr="/home/claude/kit/icon_gavel.png">    </p:cNvPr>
          <p:cNvPicPr>
            <a:picLocks noChangeAspect="1"/>
          </p:cNvPicPr>
          <p:nvPr/>
        </p:nvPicPr>
        <p:blipFill>
          <a:blip r:embed="rId1"/>
          <a:stretch>
            <a:fillRect/>
          </a:stretch>
        </p:blipFill>
        <p:spPr>
          <a:xfrm>
            <a:off x="1060704" y="1545336"/>
            <a:ext cx="329184" cy="329184"/>
          </a:xfrm>
          <a:prstGeom prst="rect">
            <a:avLst/>
          </a:prstGeom>
        </p:spPr>
      </p:pic>
      <p:sp>
        <p:nvSpPr>
          <p:cNvPr id="7" name="Text 3"/>
          <p:cNvSpPr txBox="1"/>
          <p:nvPr/>
        </p:nvSpPr>
        <p:spPr>
          <a:xfrm>
            <a:off x="512064"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Chair</a:t>
            </a:r>
            <a:endParaRPr lang="en-US" sz="1400" dirty="0"/>
          </a:p>
        </p:txBody>
      </p:sp>
      <p:sp>
        <p:nvSpPr>
          <p:cNvPr id="8" name="Text 4"/>
          <p:cNvSpPr txBox="1"/>
          <p:nvPr/>
        </p:nvSpPr>
        <p:spPr>
          <a:xfrm>
            <a:off x="530352" y="2560320"/>
            <a:ext cx="1389888" cy="8229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Runs it fairly</a:t>
            </a:r>
            <a:endParaRPr lang="en-US" sz="1300" dirty="0"/>
          </a:p>
        </p:txBody>
      </p:sp>
      <p:sp>
        <p:nvSpPr>
          <p:cNvPr id="9" name="Shape 5"/>
          <p:cNvSpPr/>
          <p:nvPr/>
        </p:nvSpPr>
        <p:spPr>
          <a:xfrm>
            <a:off x="2130552" y="1325880"/>
            <a:ext cx="1536192" cy="2103120"/>
          </a:xfrm>
          <a:prstGeom prst="roundRect">
            <a:avLst>
              <a:gd name="adj" fmla="val 7143"/>
            </a:avLst>
          </a:prstGeom>
          <a:solidFill>
            <a:srgbClr val="EEE9F7"/>
          </a:solidFill>
          <a:ln/>
        </p:spPr>
      </p:sp>
      <p:sp>
        <p:nvSpPr>
          <p:cNvPr id="10" name="Shape 6"/>
          <p:cNvSpPr/>
          <p:nvPr/>
        </p:nvSpPr>
        <p:spPr>
          <a:xfrm>
            <a:off x="2624328" y="1435608"/>
            <a:ext cx="548640" cy="548640"/>
          </a:xfrm>
          <a:prstGeom prst="ellipse">
            <a:avLst/>
          </a:prstGeom>
          <a:solidFill>
            <a:schemeClr val="bg1"/>
          </a:solidFill>
          <a:ln/>
        </p:spPr>
      </p:sp>
      <p:pic>
        <p:nvPicPr>
          <p:cNvPr id="11" name="Image 1" descr="/home/claude/kit/icon_stopwatch.png">    </p:cNvPr>
          <p:cNvPicPr>
            <a:picLocks noChangeAspect="1"/>
          </p:cNvPicPr>
          <p:nvPr/>
        </p:nvPicPr>
        <p:blipFill>
          <a:blip r:embed="rId2"/>
          <a:stretch>
            <a:fillRect/>
          </a:stretch>
        </p:blipFill>
        <p:spPr>
          <a:xfrm>
            <a:off x="2734056" y="1545336"/>
            <a:ext cx="329184" cy="329184"/>
          </a:xfrm>
          <a:prstGeom prst="rect">
            <a:avLst/>
          </a:prstGeom>
        </p:spPr>
      </p:pic>
      <p:sp>
        <p:nvSpPr>
          <p:cNvPr id="12" name="Text 7"/>
          <p:cNvSpPr txBox="1"/>
          <p:nvPr/>
        </p:nvSpPr>
        <p:spPr>
          <a:xfrm>
            <a:off x="2185416"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Timekeeper</a:t>
            </a:r>
            <a:endParaRPr lang="en-US" sz="1400" dirty="0"/>
          </a:p>
        </p:txBody>
      </p:sp>
      <p:sp>
        <p:nvSpPr>
          <p:cNvPr id="13" name="Text 8"/>
          <p:cNvSpPr txBox="1"/>
          <p:nvPr/>
        </p:nvSpPr>
        <p:spPr>
          <a:xfrm>
            <a:off x="2203704" y="2560320"/>
            <a:ext cx="1389888" cy="8229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Times each speech</a:t>
            </a:r>
            <a:endParaRPr lang="en-US" sz="1300" dirty="0"/>
          </a:p>
        </p:txBody>
      </p:sp>
      <p:sp>
        <p:nvSpPr>
          <p:cNvPr id="14" name="Shape 9"/>
          <p:cNvSpPr/>
          <p:nvPr/>
        </p:nvSpPr>
        <p:spPr>
          <a:xfrm>
            <a:off x="3803904" y="1325880"/>
            <a:ext cx="1536192" cy="2103120"/>
          </a:xfrm>
          <a:prstGeom prst="roundRect">
            <a:avLst>
              <a:gd name="adj" fmla="val 7143"/>
            </a:avLst>
          </a:prstGeom>
          <a:solidFill>
            <a:srgbClr val="FCE4F2"/>
          </a:solidFill>
          <a:ln/>
        </p:spPr>
      </p:sp>
      <p:sp>
        <p:nvSpPr>
          <p:cNvPr id="15" name="Shape 10"/>
          <p:cNvSpPr/>
          <p:nvPr/>
        </p:nvSpPr>
        <p:spPr>
          <a:xfrm>
            <a:off x="4297680" y="1435608"/>
            <a:ext cx="548640" cy="548640"/>
          </a:xfrm>
          <a:prstGeom prst="ellipse">
            <a:avLst/>
          </a:prstGeom>
          <a:solidFill>
            <a:schemeClr val="bg1"/>
          </a:solidFill>
          <a:ln/>
        </p:spPr>
      </p:sp>
      <p:pic>
        <p:nvPicPr>
          <p:cNvPr id="16" name="Image 2" descr="/home/claude/kit/icon_mic.png">    </p:cNvPr>
          <p:cNvPicPr>
            <a:picLocks noChangeAspect="1"/>
          </p:cNvPicPr>
          <p:nvPr/>
        </p:nvPicPr>
        <p:blipFill>
          <a:blip r:embed="rId3"/>
          <a:stretch>
            <a:fillRect/>
          </a:stretch>
        </p:blipFill>
        <p:spPr>
          <a:xfrm>
            <a:off x="4407408" y="1545336"/>
            <a:ext cx="329184" cy="329184"/>
          </a:xfrm>
          <a:prstGeom prst="rect">
            <a:avLst/>
          </a:prstGeom>
        </p:spPr>
      </p:pic>
      <p:sp>
        <p:nvSpPr>
          <p:cNvPr id="17" name="Text 11"/>
          <p:cNvSpPr txBox="1"/>
          <p:nvPr/>
        </p:nvSpPr>
        <p:spPr>
          <a:xfrm>
            <a:off x="3858768"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Opener</a:t>
            </a:r>
            <a:endParaRPr lang="en-US" sz="1400" dirty="0"/>
          </a:p>
        </p:txBody>
      </p:sp>
      <p:sp>
        <p:nvSpPr>
          <p:cNvPr id="18" name="Text 12"/>
          <p:cNvSpPr txBox="1"/>
          <p:nvPr/>
        </p:nvSpPr>
        <p:spPr>
          <a:xfrm>
            <a:off x="3877056" y="2560320"/>
            <a:ext cx="1389888" cy="8229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Main point + evidence</a:t>
            </a:r>
            <a:endParaRPr lang="en-US" sz="1300" dirty="0"/>
          </a:p>
        </p:txBody>
      </p:sp>
      <p:sp>
        <p:nvSpPr>
          <p:cNvPr id="19" name="Shape 13"/>
          <p:cNvSpPr/>
          <p:nvPr/>
        </p:nvSpPr>
        <p:spPr>
          <a:xfrm>
            <a:off x="5477256" y="1325880"/>
            <a:ext cx="1536192" cy="2103120"/>
          </a:xfrm>
          <a:prstGeom prst="roundRect">
            <a:avLst>
              <a:gd name="adj" fmla="val 7143"/>
            </a:avLst>
          </a:prstGeom>
          <a:solidFill>
            <a:srgbClr val="EEE9F7"/>
          </a:solidFill>
          <a:ln/>
        </p:spPr>
      </p:sp>
      <p:sp>
        <p:nvSpPr>
          <p:cNvPr id="20" name="Shape 14"/>
          <p:cNvSpPr/>
          <p:nvPr/>
        </p:nvSpPr>
        <p:spPr>
          <a:xfrm>
            <a:off x="5971032" y="1435608"/>
            <a:ext cx="548640" cy="548640"/>
          </a:xfrm>
          <a:prstGeom prst="ellipse">
            <a:avLst/>
          </a:prstGeom>
          <a:solidFill>
            <a:schemeClr val="bg1"/>
          </a:solidFill>
          <a:ln/>
        </p:spPr>
      </p:sp>
      <p:pic>
        <p:nvPicPr>
          <p:cNvPr id="21" name="Image 3" descr="/home/claude/kit/icon_scale.png">    </p:cNvPr>
          <p:cNvPicPr>
            <a:picLocks noChangeAspect="1"/>
          </p:cNvPicPr>
          <p:nvPr/>
        </p:nvPicPr>
        <p:blipFill>
          <a:blip r:embed="rId4"/>
          <a:stretch>
            <a:fillRect/>
          </a:stretch>
        </p:blipFill>
        <p:spPr>
          <a:xfrm>
            <a:off x="6080760" y="1545336"/>
            <a:ext cx="329184" cy="329184"/>
          </a:xfrm>
          <a:prstGeom prst="rect">
            <a:avLst/>
          </a:prstGeom>
        </p:spPr>
      </p:pic>
      <p:sp>
        <p:nvSpPr>
          <p:cNvPr id="22" name="Text 15"/>
          <p:cNvSpPr txBox="1"/>
          <p:nvPr/>
        </p:nvSpPr>
        <p:spPr>
          <a:xfrm>
            <a:off x="5532120"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Rebutter</a:t>
            </a:r>
            <a:endParaRPr lang="en-US" sz="1400" dirty="0"/>
          </a:p>
        </p:txBody>
      </p:sp>
      <p:sp>
        <p:nvSpPr>
          <p:cNvPr id="23" name="Text 16"/>
          <p:cNvSpPr txBox="1"/>
          <p:nvPr/>
        </p:nvSpPr>
        <p:spPr>
          <a:xfrm>
            <a:off x="5550408" y="2560320"/>
            <a:ext cx="1389888" cy="8229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Answers the other side</a:t>
            </a:r>
            <a:endParaRPr lang="en-US" sz="1300" dirty="0"/>
          </a:p>
        </p:txBody>
      </p:sp>
      <p:sp>
        <p:nvSpPr>
          <p:cNvPr id="24" name="Shape 17"/>
          <p:cNvSpPr/>
          <p:nvPr/>
        </p:nvSpPr>
        <p:spPr>
          <a:xfrm>
            <a:off x="7150608" y="1325880"/>
            <a:ext cx="1536192" cy="2103120"/>
          </a:xfrm>
          <a:prstGeom prst="roundRect">
            <a:avLst>
              <a:gd name="adj" fmla="val 7143"/>
            </a:avLst>
          </a:prstGeom>
          <a:solidFill>
            <a:srgbClr val="FCE4F2"/>
          </a:solidFill>
          <a:ln/>
        </p:spPr>
      </p:sp>
      <p:sp>
        <p:nvSpPr>
          <p:cNvPr id="25" name="Shape 18"/>
          <p:cNvSpPr/>
          <p:nvPr/>
        </p:nvSpPr>
        <p:spPr>
          <a:xfrm>
            <a:off x="7644384" y="1435608"/>
            <a:ext cx="548640" cy="548640"/>
          </a:xfrm>
          <a:prstGeom prst="ellipse">
            <a:avLst/>
          </a:prstGeom>
          <a:solidFill>
            <a:schemeClr val="bg1"/>
          </a:solidFill>
          <a:ln/>
        </p:spPr>
      </p:sp>
      <p:pic>
        <p:nvPicPr>
          <p:cNvPr id="26" name="Image 4" descr="/home/claude/kit/icon_list.png">    </p:cNvPr>
          <p:cNvPicPr>
            <a:picLocks noChangeAspect="1"/>
          </p:cNvPicPr>
          <p:nvPr/>
        </p:nvPicPr>
        <p:blipFill>
          <a:blip r:embed="rId5"/>
          <a:stretch>
            <a:fillRect/>
          </a:stretch>
        </p:blipFill>
        <p:spPr>
          <a:xfrm>
            <a:off x="7754112" y="1545336"/>
            <a:ext cx="329184" cy="329184"/>
          </a:xfrm>
          <a:prstGeom prst="rect">
            <a:avLst/>
          </a:prstGeom>
        </p:spPr>
      </p:pic>
      <p:sp>
        <p:nvSpPr>
          <p:cNvPr id="27" name="Text 19"/>
          <p:cNvSpPr txBox="1"/>
          <p:nvPr/>
        </p:nvSpPr>
        <p:spPr>
          <a:xfrm>
            <a:off x="7205472"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Summariser</a:t>
            </a:r>
            <a:endParaRPr lang="en-US" sz="1400" dirty="0"/>
          </a:p>
        </p:txBody>
      </p:sp>
      <p:sp>
        <p:nvSpPr>
          <p:cNvPr id="28" name="Text 20"/>
          <p:cNvSpPr txBox="1"/>
          <p:nvPr/>
        </p:nvSpPr>
        <p:spPr>
          <a:xfrm>
            <a:off x="7223760" y="2560320"/>
            <a:ext cx="1389888" cy="8229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Sums up your side</a:t>
            </a:r>
            <a:endParaRPr lang="en-US" sz="1300" dirty="0"/>
          </a:p>
        </p:txBody>
      </p:sp>
      <p:sp>
        <p:nvSpPr>
          <p:cNvPr id="29" name="Shape 21"/>
          <p:cNvSpPr/>
          <p:nvPr/>
        </p:nvSpPr>
        <p:spPr>
          <a:xfrm>
            <a:off x="457200" y="3611880"/>
            <a:ext cx="8229600" cy="685800"/>
          </a:xfrm>
          <a:prstGeom prst="roundRect">
            <a:avLst>
              <a:gd name="adj" fmla="val 16000"/>
            </a:avLst>
          </a:prstGeom>
          <a:solidFill>
            <a:srgbClr val="FCE4F2"/>
          </a:solidFill>
          <a:ln/>
        </p:spPr>
      </p:sp>
      <p:sp>
        <p:nvSpPr>
          <p:cNvPr id="30" name="Shape 22"/>
          <p:cNvSpPr/>
          <p:nvPr/>
        </p:nvSpPr>
        <p:spPr>
          <a:xfrm>
            <a:off x="566928" y="3703320"/>
            <a:ext cx="502920" cy="502920"/>
          </a:xfrm>
          <a:prstGeom prst="ellipse">
            <a:avLst/>
          </a:prstGeom>
          <a:solidFill>
            <a:schemeClr val="bg1"/>
          </a:solidFill>
          <a:ln/>
        </p:spPr>
      </p:sp>
      <p:pic>
        <p:nvPicPr>
          <p:cNvPr id="31" name="Image 5" descr="/home/claude/kit/icon_question.png">    </p:cNvPr>
          <p:cNvPicPr>
            <a:picLocks noChangeAspect="1"/>
          </p:cNvPicPr>
          <p:nvPr/>
        </p:nvPicPr>
        <p:blipFill>
          <a:blip r:embed="rId6"/>
          <a:stretch>
            <a:fillRect/>
          </a:stretch>
        </p:blipFill>
        <p:spPr>
          <a:xfrm>
            <a:off x="667512" y="3803904"/>
            <a:ext cx="301752" cy="301752"/>
          </a:xfrm>
          <a:prstGeom prst="rect">
            <a:avLst/>
          </a:prstGeom>
        </p:spPr>
      </p:pic>
      <p:sp>
        <p:nvSpPr>
          <p:cNvPr id="32" name="Text 23"/>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Audience: ask floor questions and vote before and after.</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Evidence bank</a:t>
            </a:r>
            <a:endParaRPr lang="en-US" sz="3000" dirty="0"/>
          </a:p>
        </p:txBody>
      </p:sp>
      <p:sp>
        <p:nvSpPr>
          <p:cNvPr id="4" name="Shape 1"/>
          <p:cNvSpPr/>
          <p:nvPr/>
        </p:nvSpPr>
        <p:spPr>
          <a:xfrm>
            <a:off x="457200" y="1371600"/>
            <a:ext cx="4023360" cy="3017520"/>
          </a:xfrm>
          <a:prstGeom prst="roundRect">
            <a:avLst>
              <a:gd name="adj" fmla="val 3636"/>
            </a:avLst>
          </a:prstGeom>
          <a:solidFill>
            <a:srgbClr val="DFF3E4"/>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usercheck.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309067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FOR: a human should always decide</a:t>
            </a:r>
            <a:endParaRPr lang="en-US" sz="1500" dirty="0"/>
          </a:p>
        </p:txBody>
      </p:sp>
      <p:sp>
        <p:nvSpPr>
          <p:cNvPr id="8" name="Text 4"/>
          <p:cNvSpPr txBox="1"/>
          <p:nvPr/>
        </p:nvSpPr>
        <p:spPr>
          <a:xfrm>
            <a:off x="594360" y="2148840"/>
            <a:ext cx="3749040" cy="219456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 Machines can break or be switched off by mistake (Wimbledon, 2025).</a:t>
            </a:r>
            <a:endParaRPr lang="en-US" sz="1300" dirty="0"/>
          </a:p>
          <a:p>
            <a:pPr indent="0" marL="0">
              <a:buNone/>
            </a:pPr>
            <a:r>
              <a:rPr lang="en-US" sz="1300" dirty="0">
                <a:solidFill>
                  <a:schemeClr val="tx1"/>
                </a:solidFill>
                <a:latin typeface="Calibri" pitchFamily="34" charset="0"/>
                <a:ea typeface="Calibri" pitchFamily="34" charset="-122"/>
                <a:cs typeface="Calibri" pitchFamily="34" charset="-120"/>
              </a:rPr>
              <a:t>• AI can work less well for some people if its data left them out (Lesson 3).</a:t>
            </a:r>
            <a:endParaRPr lang="en-US" sz="1300" dirty="0"/>
          </a:p>
          <a:p>
            <a:pPr indent="0" marL="0">
              <a:buNone/>
            </a:pPr>
            <a:r>
              <a:rPr lang="en-US" sz="1300" dirty="0">
                <a:solidFill>
                  <a:schemeClr val="tx1"/>
                </a:solidFill>
                <a:latin typeface="Calibri" pitchFamily="34" charset="0"/>
                <a:ea typeface="Calibri" pitchFamily="34" charset="-122"/>
                <a:cs typeface="Calibri" pitchFamily="34" charset="-120"/>
              </a:rPr>
              <a:t>• A person can explain a decision and be held responsible for it.</a:t>
            </a:r>
            <a:endParaRPr lang="en-US" sz="1300" dirty="0"/>
          </a:p>
          <a:p>
            <a:pPr indent="0" marL="0">
              <a:buNone/>
            </a:pPr>
            <a:r>
              <a:rPr lang="en-US" sz="1300" dirty="0">
                <a:solidFill>
                  <a:schemeClr val="tx1"/>
                </a:solidFill>
                <a:latin typeface="Calibri" pitchFamily="34" charset="0"/>
                <a:ea typeface="Calibri" pitchFamily="34" charset="-122"/>
                <a:cs typeface="Calibri" pitchFamily="34" charset="-120"/>
              </a:rPr>
              <a:t>• A person understands the whole situation, e.g. a player is injured.</a:t>
            </a:r>
            <a:endParaRPr lang="en-US" sz="1300" dirty="0"/>
          </a:p>
        </p:txBody>
      </p:sp>
      <p:sp>
        <p:nvSpPr>
          <p:cNvPr id="9" name="Shape 5"/>
          <p:cNvSpPr/>
          <p:nvPr/>
        </p:nvSpPr>
        <p:spPr>
          <a:xfrm>
            <a:off x="4663440" y="1371600"/>
            <a:ext cx="4023360" cy="3017520"/>
          </a:xfrm>
          <a:prstGeom prst="roundRect">
            <a:avLst>
              <a:gd name="adj" fmla="val 3636"/>
            </a:avLst>
          </a:prstGeom>
          <a:solidFill>
            <a:srgbClr val="FBE3DC"/>
          </a:solidFill>
          <a:ln/>
        </p:spPr>
      </p:sp>
      <p:sp>
        <p:nvSpPr>
          <p:cNvPr id="10" name="Shape 6"/>
          <p:cNvSpPr/>
          <p:nvPr/>
        </p:nvSpPr>
        <p:spPr>
          <a:xfrm>
            <a:off x="4800600" y="1508760"/>
            <a:ext cx="548640" cy="548640"/>
          </a:xfrm>
          <a:prstGeom prst="ellipse">
            <a:avLst/>
          </a:prstGeom>
          <a:solidFill>
            <a:schemeClr val="bg1"/>
          </a:solidFill>
          <a:ln/>
        </p:spPr>
      </p:sp>
      <p:pic>
        <p:nvPicPr>
          <p:cNvPr id="11" name="Image 1" descr="/home/claude/kit/icon_robot.png">    </p:cNvPr>
          <p:cNvPicPr>
            <a:picLocks noChangeAspect="1"/>
          </p:cNvPicPr>
          <p:nvPr/>
        </p:nvPicPr>
        <p:blipFill>
          <a:blip r:embed="rId2"/>
          <a:stretch>
            <a:fillRect/>
          </a:stretch>
        </p:blipFill>
        <p:spPr>
          <a:xfrm>
            <a:off x="4910328" y="1618488"/>
            <a:ext cx="329184" cy="329184"/>
          </a:xfrm>
          <a:prstGeom prst="rect">
            <a:avLst/>
          </a:prstGeom>
        </p:spPr>
      </p:pic>
      <p:sp>
        <p:nvSpPr>
          <p:cNvPr id="12" name="Text 7"/>
          <p:cNvSpPr txBox="1"/>
          <p:nvPr/>
        </p:nvSpPr>
        <p:spPr>
          <a:xfrm>
            <a:off x="5486400" y="1481328"/>
            <a:ext cx="309067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AGAINST</a:t>
            </a:r>
            <a:endParaRPr lang="en-US" sz="1500" dirty="0"/>
          </a:p>
        </p:txBody>
      </p:sp>
      <p:sp>
        <p:nvSpPr>
          <p:cNvPr id="13" name="Text 8"/>
          <p:cNvSpPr txBox="1"/>
          <p:nvPr/>
        </p:nvSpPr>
        <p:spPr>
          <a:xfrm>
            <a:off x="4800600" y="2148840"/>
            <a:ext cx="3749040" cy="219456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 Cameras can track a fast ball more accurately than human eyes.</a:t>
            </a:r>
            <a:endParaRPr lang="en-US" sz="1300" dirty="0"/>
          </a:p>
          <a:p>
            <a:pPr indent="0" marL="0">
              <a:buNone/>
            </a:pPr>
            <a:r>
              <a:rPr lang="en-US" sz="1300" dirty="0">
                <a:solidFill>
                  <a:schemeClr val="tx1"/>
                </a:solidFill>
                <a:latin typeface="Calibri" pitchFamily="34" charset="0"/>
                <a:ea typeface="Calibri" pitchFamily="34" charset="-122"/>
                <a:cs typeface="Calibri" pitchFamily="34" charset="-120"/>
              </a:rPr>
              <a:t>• Human referees make mistakes too, and can be unfair.</a:t>
            </a:r>
            <a:endParaRPr lang="en-US" sz="1300" dirty="0"/>
          </a:p>
          <a:p>
            <a:pPr indent="0" marL="0">
              <a:buNone/>
            </a:pPr>
            <a:r>
              <a:rPr lang="en-US" sz="1300" dirty="0">
                <a:solidFill>
                  <a:schemeClr val="tx1"/>
                </a:solidFill>
                <a:latin typeface="Calibri" pitchFamily="34" charset="0"/>
                <a:ea typeface="Calibri" pitchFamily="34" charset="-122"/>
                <a:cs typeface="Calibri" pitchFamily="34" charset="-120"/>
              </a:rPr>
              <a:t>• AI decisions are quick and the same every time.</a:t>
            </a:r>
            <a:endParaRPr lang="en-US" sz="1300" dirty="0"/>
          </a:p>
          <a:p>
            <a:pPr indent="0" marL="0">
              <a:buNone/>
            </a:pPr>
            <a:r>
              <a:rPr lang="en-US" sz="1300" dirty="0">
                <a:solidFill>
                  <a:schemeClr val="tx1"/>
                </a:solidFill>
                <a:latin typeface="Calibri" pitchFamily="34" charset="0"/>
                <a:ea typeface="Calibri" pitchFamily="34" charset="-122"/>
                <a:cs typeface="Calibri" pitchFamily="34" charset="-120"/>
              </a:rPr>
              <a:t>• A human can still check if a player challenges the call.</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Debate frames</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 believe a human referee should always have the final say. My evidence is that at Wimbledon the machine was switched off by mistake, and only a person could decide."</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I believe ___. My evidence is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I disagree with ___ because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final say · responsible · human · referee · mistake · accurate · fair · evidence · check · trust</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The other side said ___, but the evidence suggests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To summarise our side, ___. That's why we believe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Although the other side argued ___, I believe ___ because ___. Therefore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Plan your speech</a:t>
            </a:r>
            <a:endParaRPr lang="en-US" sz="3000" dirty="0"/>
          </a:p>
        </p:txBody>
      </p:sp>
      <p:sp>
        <p:nvSpPr>
          <p:cNvPr id="4" name="Shape 1"/>
          <p:cNvSpPr/>
          <p:nvPr/>
        </p:nvSpPr>
        <p:spPr>
          <a:xfrm>
            <a:off x="457200" y="1325880"/>
            <a:ext cx="1536192" cy="2286000"/>
          </a:xfrm>
          <a:prstGeom prst="roundRect">
            <a:avLst>
              <a:gd name="adj" fmla="val 7143"/>
            </a:avLst>
          </a:prstGeom>
          <a:solidFill>
            <a:srgbClr val="FCE4F2"/>
          </a:solidFill>
          <a:ln/>
        </p:spPr>
      </p:sp>
      <p:sp>
        <p:nvSpPr>
          <p:cNvPr id="5" name="Shape 2"/>
          <p:cNvSpPr/>
          <p:nvPr/>
        </p:nvSpPr>
        <p:spPr>
          <a:xfrm>
            <a:off x="950976" y="1435608"/>
            <a:ext cx="548640" cy="548640"/>
          </a:xfrm>
          <a:prstGeom prst="ellipse">
            <a:avLst/>
          </a:prstGeom>
          <a:solidFill>
            <a:schemeClr val="bg1"/>
          </a:solidFill>
          <a:ln/>
        </p:spPr>
      </p:sp>
      <p:pic>
        <p:nvPicPr>
          <p:cNvPr id="6" name="Image 0" descr="/home/claude/kit/icon_lightbulb.png">    </p:cNvPr>
          <p:cNvPicPr>
            <a:picLocks noChangeAspect="1"/>
          </p:cNvPicPr>
          <p:nvPr/>
        </p:nvPicPr>
        <p:blipFill>
          <a:blip r:embed="rId1"/>
          <a:stretch>
            <a:fillRect/>
          </a:stretch>
        </p:blipFill>
        <p:spPr>
          <a:xfrm>
            <a:off x="1060704" y="1545336"/>
            <a:ext cx="329184" cy="329184"/>
          </a:xfrm>
          <a:prstGeom prst="rect">
            <a:avLst/>
          </a:prstGeom>
        </p:spPr>
      </p:pic>
      <p:sp>
        <p:nvSpPr>
          <p:cNvPr id="7" name="Text 3"/>
          <p:cNvSpPr txBox="1"/>
          <p:nvPr/>
        </p:nvSpPr>
        <p:spPr>
          <a:xfrm>
            <a:off x="512064" y="2039112"/>
            <a:ext cx="1426464"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AI content</a:t>
            </a:r>
            <a:endParaRPr lang="en-US" sz="1300" dirty="0"/>
          </a:p>
        </p:txBody>
      </p:sp>
      <p:sp>
        <p:nvSpPr>
          <p:cNvPr id="8" name="Text 4"/>
          <p:cNvSpPr txBox="1"/>
          <p:nvPr/>
        </p:nvSpPr>
        <p:spPr>
          <a:xfrm>
            <a:off x="530352" y="2560320"/>
            <a:ext cx="1389888" cy="10058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Why people stay responsible + unit evidence</a:t>
            </a:r>
            <a:endParaRPr lang="en-US" sz="1300" dirty="0"/>
          </a:p>
        </p:txBody>
      </p:sp>
      <p:sp>
        <p:nvSpPr>
          <p:cNvPr id="9" name="Shape 5"/>
          <p:cNvSpPr/>
          <p:nvPr/>
        </p:nvSpPr>
        <p:spPr>
          <a:xfrm>
            <a:off x="2130552" y="1325880"/>
            <a:ext cx="1536192" cy="2286000"/>
          </a:xfrm>
          <a:prstGeom prst="roundRect">
            <a:avLst>
              <a:gd name="adj" fmla="val 7143"/>
            </a:avLst>
          </a:prstGeom>
          <a:solidFill>
            <a:srgbClr val="EEE9F7"/>
          </a:solidFill>
          <a:ln/>
        </p:spPr>
      </p:sp>
      <p:sp>
        <p:nvSpPr>
          <p:cNvPr id="10" name="Shape 6"/>
          <p:cNvSpPr/>
          <p:nvPr/>
        </p:nvSpPr>
        <p:spPr>
          <a:xfrm>
            <a:off x="2624328" y="1435608"/>
            <a:ext cx="548640" cy="548640"/>
          </a:xfrm>
          <a:prstGeom prst="ellipse">
            <a:avLst/>
          </a:prstGeom>
          <a:solidFill>
            <a:schemeClr val="bg1"/>
          </a:solidFill>
          <a:ln/>
        </p:spPr>
      </p:sp>
      <p:pic>
        <p:nvPicPr>
          <p:cNvPr id="11" name="Image 1" descr="/home/claude/kit/icon_mic.png">    </p:cNvPr>
          <p:cNvPicPr>
            <a:picLocks noChangeAspect="1"/>
          </p:cNvPicPr>
          <p:nvPr/>
        </p:nvPicPr>
        <p:blipFill>
          <a:blip r:embed="rId2"/>
          <a:stretch>
            <a:fillRect/>
          </a:stretch>
        </p:blipFill>
        <p:spPr>
          <a:xfrm>
            <a:off x="2734056" y="1545336"/>
            <a:ext cx="329184" cy="329184"/>
          </a:xfrm>
          <a:prstGeom prst="rect">
            <a:avLst/>
          </a:prstGeom>
        </p:spPr>
      </p:pic>
      <p:sp>
        <p:nvSpPr>
          <p:cNvPr id="12" name="Text 7"/>
          <p:cNvSpPr txBox="1"/>
          <p:nvPr/>
        </p:nvSpPr>
        <p:spPr>
          <a:xfrm>
            <a:off x="2185416" y="2039112"/>
            <a:ext cx="1426464"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Physical</a:t>
            </a:r>
            <a:endParaRPr lang="en-US" sz="1300" dirty="0"/>
          </a:p>
        </p:txBody>
      </p:sp>
      <p:sp>
        <p:nvSpPr>
          <p:cNvPr id="13" name="Text 8"/>
          <p:cNvSpPr txBox="1"/>
          <p:nvPr/>
        </p:nvSpPr>
        <p:spPr>
          <a:xfrm>
            <a:off x="2203704" y="2560320"/>
            <a:ext cx="1389888" cy="10058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Clear, confident, eye contact</a:t>
            </a:r>
            <a:endParaRPr lang="en-US" sz="1300" dirty="0"/>
          </a:p>
        </p:txBody>
      </p:sp>
      <p:sp>
        <p:nvSpPr>
          <p:cNvPr id="14" name="Shape 9"/>
          <p:cNvSpPr/>
          <p:nvPr/>
        </p:nvSpPr>
        <p:spPr>
          <a:xfrm>
            <a:off x="3803904" y="1325880"/>
            <a:ext cx="1536192" cy="2286000"/>
          </a:xfrm>
          <a:prstGeom prst="roundRect">
            <a:avLst>
              <a:gd name="adj" fmla="val 7143"/>
            </a:avLst>
          </a:prstGeom>
          <a:solidFill>
            <a:srgbClr val="FCE4F2"/>
          </a:solidFill>
          <a:ln/>
        </p:spPr>
      </p:sp>
      <p:sp>
        <p:nvSpPr>
          <p:cNvPr id="15" name="Shape 10"/>
          <p:cNvSpPr/>
          <p:nvPr/>
        </p:nvSpPr>
        <p:spPr>
          <a:xfrm>
            <a:off x="4297680" y="1435608"/>
            <a:ext cx="548640" cy="548640"/>
          </a:xfrm>
          <a:prstGeom prst="ellipse">
            <a:avLst/>
          </a:prstGeom>
          <a:solidFill>
            <a:schemeClr val="bg1"/>
          </a:solidFill>
          <a:ln/>
        </p:spPr>
      </p:sp>
      <p:pic>
        <p:nvPicPr>
          <p:cNvPr id="16" name="Image 2" descr="/home/claude/kit/icon_book.png">    </p:cNvPr>
          <p:cNvPicPr>
            <a:picLocks noChangeAspect="1"/>
          </p:cNvPicPr>
          <p:nvPr/>
        </p:nvPicPr>
        <p:blipFill>
          <a:blip r:embed="rId3"/>
          <a:stretch>
            <a:fillRect/>
          </a:stretch>
        </p:blipFill>
        <p:spPr>
          <a:xfrm>
            <a:off x="4407408" y="1545336"/>
            <a:ext cx="329184" cy="329184"/>
          </a:xfrm>
          <a:prstGeom prst="rect">
            <a:avLst/>
          </a:prstGeom>
        </p:spPr>
      </p:pic>
      <p:sp>
        <p:nvSpPr>
          <p:cNvPr id="17" name="Text 11"/>
          <p:cNvSpPr txBox="1"/>
          <p:nvPr/>
        </p:nvSpPr>
        <p:spPr>
          <a:xfrm>
            <a:off x="3858768" y="2039112"/>
            <a:ext cx="1426464"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Linguistic</a:t>
            </a:r>
            <a:endParaRPr lang="en-US" sz="1300" dirty="0"/>
          </a:p>
        </p:txBody>
      </p:sp>
      <p:sp>
        <p:nvSpPr>
          <p:cNvPr id="18" name="Text 12"/>
          <p:cNvSpPr txBox="1"/>
          <p:nvPr/>
        </p:nvSpPr>
        <p:spPr>
          <a:xfrm>
            <a:off x="3877056" y="2560320"/>
            <a:ext cx="1389888" cy="10058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I believe… My evidence is…</a:t>
            </a:r>
            <a:endParaRPr lang="en-US" sz="1300" dirty="0"/>
          </a:p>
        </p:txBody>
      </p:sp>
      <p:sp>
        <p:nvSpPr>
          <p:cNvPr id="19" name="Shape 13"/>
          <p:cNvSpPr/>
          <p:nvPr/>
        </p:nvSpPr>
        <p:spPr>
          <a:xfrm>
            <a:off x="5477256" y="1325880"/>
            <a:ext cx="1536192" cy="2286000"/>
          </a:xfrm>
          <a:prstGeom prst="roundRect">
            <a:avLst>
              <a:gd name="adj" fmla="val 7143"/>
            </a:avLst>
          </a:prstGeom>
          <a:solidFill>
            <a:srgbClr val="EEE9F7"/>
          </a:solidFill>
          <a:ln/>
        </p:spPr>
      </p:sp>
      <p:sp>
        <p:nvSpPr>
          <p:cNvPr id="20" name="Shape 14"/>
          <p:cNvSpPr/>
          <p:nvPr/>
        </p:nvSpPr>
        <p:spPr>
          <a:xfrm>
            <a:off x="5971032" y="1435608"/>
            <a:ext cx="548640" cy="548640"/>
          </a:xfrm>
          <a:prstGeom prst="ellipse">
            <a:avLst/>
          </a:prstGeom>
          <a:solidFill>
            <a:schemeClr val="bg1"/>
          </a:solidFill>
          <a:ln/>
        </p:spPr>
      </p:sp>
      <p:pic>
        <p:nvPicPr>
          <p:cNvPr id="21" name="Image 3" descr="/home/claude/kit/icon_scale.png">    </p:cNvPr>
          <p:cNvPicPr>
            <a:picLocks noChangeAspect="1"/>
          </p:cNvPicPr>
          <p:nvPr/>
        </p:nvPicPr>
        <p:blipFill>
          <a:blip r:embed="rId4"/>
          <a:stretch>
            <a:fillRect/>
          </a:stretch>
        </p:blipFill>
        <p:spPr>
          <a:xfrm>
            <a:off x="6080760" y="1545336"/>
            <a:ext cx="329184" cy="329184"/>
          </a:xfrm>
          <a:prstGeom prst="rect">
            <a:avLst/>
          </a:prstGeom>
        </p:spPr>
      </p:pic>
      <p:sp>
        <p:nvSpPr>
          <p:cNvPr id="22" name="Text 15"/>
          <p:cNvSpPr txBox="1"/>
          <p:nvPr/>
        </p:nvSpPr>
        <p:spPr>
          <a:xfrm>
            <a:off x="5532120" y="2039112"/>
            <a:ext cx="1426464"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Cognitive</a:t>
            </a:r>
            <a:endParaRPr lang="en-US" sz="1300" dirty="0"/>
          </a:p>
        </p:txBody>
      </p:sp>
      <p:sp>
        <p:nvSpPr>
          <p:cNvPr id="23" name="Text 16"/>
          <p:cNvSpPr txBox="1"/>
          <p:nvPr/>
        </p:nvSpPr>
        <p:spPr>
          <a:xfrm>
            <a:off x="5550408" y="2560320"/>
            <a:ext cx="1389888" cy="10058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Answer the other side with evidence</a:t>
            </a:r>
            <a:endParaRPr lang="en-US" sz="1300" dirty="0"/>
          </a:p>
        </p:txBody>
      </p:sp>
      <p:sp>
        <p:nvSpPr>
          <p:cNvPr id="24" name="Shape 17"/>
          <p:cNvSpPr/>
          <p:nvPr/>
        </p:nvSpPr>
        <p:spPr>
          <a:xfrm>
            <a:off x="7150608" y="1325880"/>
            <a:ext cx="1536192" cy="2286000"/>
          </a:xfrm>
          <a:prstGeom prst="roundRect">
            <a:avLst>
              <a:gd name="adj" fmla="val 7143"/>
            </a:avLst>
          </a:prstGeom>
          <a:solidFill>
            <a:srgbClr val="FCE4F2"/>
          </a:solidFill>
          <a:ln/>
        </p:spPr>
      </p:sp>
      <p:sp>
        <p:nvSpPr>
          <p:cNvPr id="25" name="Shape 18"/>
          <p:cNvSpPr/>
          <p:nvPr/>
        </p:nvSpPr>
        <p:spPr>
          <a:xfrm>
            <a:off x="7644384" y="1435608"/>
            <a:ext cx="548640" cy="548640"/>
          </a:xfrm>
          <a:prstGeom prst="ellipse">
            <a:avLst/>
          </a:prstGeom>
          <a:solidFill>
            <a:schemeClr val="bg1"/>
          </a:solidFill>
          <a:ln/>
        </p:spPr>
      </p:sp>
      <p:pic>
        <p:nvPicPr>
          <p:cNvPr id="26" name="Image 4" descr="/home/claude/kit/icon_users.png">    </p:cNvPr>
          <p:cNvPicPr>
            <a:picLocks noChangeAspect="1"/>
          </p:cNvPicPr>
          <p:nvPr/>
        </p:nvPicPr>
        <p:blipFill>
          <a:blip r:embed="rId5"/>
          <a:stretch>
            <a:fillRect/>
          </a:stretch>
        </p:blipFill>
        <p:spPr>
          <a:xfrm>
            <a:off x="7754112" y="1545336"/>
            <a:ext cx="329184" cy="329184"/>
          </a:xfrm>
          <a:prstGeom prst="rect">
            <a:avLst/>
          </a:prstGeom>
        </p:spPr>
      </p:pic>
      <p:sp>
        <p:nvSpPr>
          <p:cNvPr id="27" name="Text 19"/>
          <p:cNvSpPr txBox="1"/>
          <p:nvPr/>
        </p:nvSpPr>
        <p:spPr>
          <a:xfrm>
            <a:off x="7205472" y="2039112"/>
            <a:ext cx="1426464"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Social-emotional</a:t>
            </a:r>
            <a:endParaRPr lang="en-US" sz="1300" dirty="0"/>
          </a:p>
        </p:txBody>
      </p:sp>
      <p:sp>
        <p:nvSpPr>
          <p:cNvPr id="28" name="Text 20"/>
          <p:cNvSpPr txBox="1"/>
          <p:nvPr/>
        </p:nvSpPr>
        <p:spPr>
          <a:xfrm>
            <a:off x="7223760" y="2560320"/>
            <a:ext cx="1389888" cy="10058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Listen, build, disagree respectfully</a:t>
            </a:r>
            <a:endParaRPr lang="en-US" sz="1300" dirty="0"/>
          </a:p>
        </p:txBody>
      </p:sp>
      <p:sp>
        <p:nvSpPr>
          <p:cNvPr id="29" name="Shape 21"/>
          <p:cNvSpPr/>
          <p:nvPr/>
        </p:nvSpPr>
        <p:spPr>
          <a:xfrm>
            <a:off x="457200" y="3794760"/>
            <a:ext cx="8229600" cy="685800"/>
          </a:xfrm>
          <a:prstGeom prst="roundRect">
            <a:avLst>
              <a:gd name="adj" fmla="val 16000"/>
            </a:avLst>
          </a:prstGeom>
          <a:solidFill>
            <a:schemeClr val="accent2"/>
          </a:solidFill>
          <a:ln/>
        </p:spPr>
      </p:sp>
      <p:sp>
        <p:nvSpPr>
          <p:cNvPr id="30" name="Shape 22"/>
          <p:cNvSpPr/>
          <p:nvPr/>
        </p:nvSpPr>
        <p:spPr>
          <a:xfrm>
            <a:off x="566928" y="3886200"/>
            <a:ext cx="502920" cy="502920"/>
          </a:xfrm>
          <a:prstGeom prst="ellipse">
            <a:avLst/>
          </a:prstGeom>
          <a:solidFill>
            <a:schemeClr val="bg1"/>
          </a:solidFill>
          <a:ln/>
        </p:spPr>
      </p:sp>
      <p:pic>
        <p:nvPicPr>
          <p:cNvPr id="31" name="Image 5" descr="/home/claude/kit/icon_pencil.png">    </p:cNvPr>
          <p:cNvPicPr>
            <a:picLocks noChangeAspect="1"/>
          </p:cNvPicPr>
          <p:nvPr/>
        </p:nvPicPr>
        <p:blipFill>
          <a:blip r:embed="rId6"/>
          <a:stretch>
            <a:fillRect/>
          </a:stretch>
        </p:blipFill>
        <p:spPr>
          <a:xfrm>
            <a:off x="667512" y="3986784"/>
            <a:ext cx="301752" cy="301752"/>
          </a:xfrm>
          <a:prstGeom prst="rect">
            <a:avLst/>
          </a:prstGeom>
        </p:spPr>
      </p:pic>
      <p:sp>
        <p:nvSpPr>
          <p:cNvPr id="32" name="Text 23"/>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Point + evidence + rebuttal + voice reminder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 Debate time!</a:t>
            </a:r>
            <a:endParaRPr lang="en-US" sz="3000" dirty="0"/>
          </a:p>
        </p:txBody>
      </p:sp>
      <p:sp>
        <p:nvSpPr>
          <p:cNvPr id="4" name="Shape 1"/>
          <p:cNvSpPr/>
          <p:nvPr/>
        </p:nvSpPr>
        <p:spPr>
          <a:xfrm>
            <a:off x="457200" y="1325880"/>
            <a:ext cx="8229600" cy="685800"/>
          </a:xfrm>
          <a:prstGeom prst="roundRect">
            <a:avLst>
              <a:gd name="adj" fmla="val 16000"/>
            </a:avLst>
          </a:prstGeom>
          <a:solidFill>
            <a:schemeClr val="tx2"/>
          </a:solidFill>
          <a:ln/>
        </p:spPr>
      </p:sp>
      <p:sp>
        <p:nvSpPr>
          <p:cNvPr id="5" name="Text 2"/>
          <p:cNvSpPr txBox="1"/>
          <p:nvPr/>
        </p:nvSpPr>
        <p:spPr>
          <a:xfrm>
            <a:off x="640080" y="1325880"/>
            <a:ext cx="7863840" cy="685800"/>
          </a:xfrm>
          <a:prstGeom prst="rect">
            <a:avLst/>
          </a:prstGeom>
          <a:noFill/>
          <a:ln/>
        </p:spPr>
        <p:txBody>
          <a:bodyPr wrap="square" lIns="635" tIns="635" rIns="635" bIns="635" rtlCol="0" anchor="ctr"/>
          <a:lstStyle/>
          <a:p>
            <a:pPr algn="ctr" indent="0" marL="0">
              <a:buNone/>
            </a:pPr>
            <a:r>
              <a:rPr lang="en-US" sz="1600" b="1" dirty="0">
                <a:solidFill>
                  <a:schemeClr val="bg1"/>
                </a:solidFill>
                <a:latin typeface="Calibri" pitchFamily="34" charset="0"/>
                <a:ea typeface="Calibri" pitchFamily="34" charset="-122"/>
                <a:cs typeface="Calibri" pitchFamily="34" charset="-120"/>
              </a:rPr>
              <a:t>"This house believes a human referee should always have the final say."</a:t>
            </a:r>
            <a:endParaRPr lang="en-US" sz="1600" dirty="0"/>
          </a:p>
        </p:txBody>
      </p:sp>
      <p:sp>
        <p:nvSpPr>
          <p:cNvPr id="6" name="Shape 3"/>
          <p:cNvSpPr/>
          <p:nvPr/>
        </p:nvSpPr>
        <p:spPr>
          <a:xfrm>
            <a:off x="457200" y="2148840"/>
            <a:ext cx="2651760" cy="777240"/>
          </a:xfrm>
          <a:prstGeom prst="roundRect">
            <a:avLst>
              <a:gd name="adj" fmla="val 14118"/>
            </a:avLst>
          </a:prstGeom>
          <a:solidFill>
            <a:srgbClr val="FCE4F2"/>
          </a:solidFill>
          <a:ln/>
        </p:spPr>
      </p:sp>
      <p:sp>
        <p:nvSpPr>
          <p:cNvPr id="7" name="Text 4"/>
          <p:cNvSpPr txBox="1"/>
          <p:nvPr/>
        </p:nvSpPr>
        <p:spPr>
          <a:xfrm>
            <a:off x="594360" y="2258568"/>
            <a:ext cx="2404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1. Vote</a:t>
            </a:r>
            <a:endParaRPr lang="en-US" sz="1600" dirty="0"/>
          </a:p>
        </p:txBody>
      </p:sp>
      <p:sp>
        <p:nvSpPr>
          <p:cNvPr id="8" name="Text 5"/>
          <p:cNvSpPr txBox="1"/>
          <p:nvPr/>
        </p:nvSpPr>
        <p:spPr>
          <a:xfrm>
            <a:off x="594360" y="2715768"/>
            <a:ext cx="2404872" cy="1554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Hands up for / against</a:t>
            </a:r>
            <a:endParaRPr lang="en-US" sz="1400" dirty="0"/>
          </a:p>
        </p:txBody>
      </p:sp>
      <p:sp>
        <p:nvSpPr>
          <p:cNvPr id="9" name="Shape 6"/>
          <p:cNvSpPr/>
          <p:nvPr/>
        </p:nvSpPr>
        <p:spPr>
          <a:xfrm>
            <a:off x="3246120" y="2148840"/>
            <a:ext cx="2651760" cy="777240"/>
          </a:xfrm>
          <a:prstGeom prst="roundRect">
            <a:avLst>
              <a:gd name="adj" fmla="val 14118"/>
            </a:avLst>
          </a:prstGeom>
          <a:solidFill>
            <a:srgbClr val="FCE4F2"/>
          </a:solidFill>
          <a:ln/>
        </p:spPr>
      </p:sp>
      <p:sp>
        <p:nvSpPr>
          <p:cNvPr id="10" name="Text 7"/>
          <p:cNvSpPr txBox="1"/>
          <p:nvPr/>
        </p:nvSpPr>
        <p:spPr>
          <a:xfrm>
            <a:off x="3383280" y="2258568"/>
            <a:ext cx="2404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2. Openers</a:t>
            </a:r>
            <a:endParaRPr lang="en-US" sz="1600" dirty="0"/>
          </a:p>
        </p:txBody>
      </p:sp>
      <p:sp>
        <p:nvSpPr>
          <p:cNvPr id="11" name="Text 8"/>
          <p:cNvSpPr txBox="1"/>
          <p:nvPr/>
        </p:nvSpPr>
        <p:spPr>
          <a:xfrm>
            <a:off x="3383280" y="2715768"/>
            <a:ext cx="2404872" cy="1554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1 min each</a:t>
            </a:r>
            <a:endParaRPr lang="en-US" sz="1400" dirty="0"/>
          </a:p>
        </p:txBody>
      </p:sp>
      <p:sp>
        <p:nvSpPr>
          <p:cNvPr id="12" name="Shape 9"/>
          <p:cNvSpPr/>
          <p:nvPr/>
        </p:nvSpPr>
        <p:spPr>
          <a:xfrm>
            <a:off x="6035040" y="2148840"/>
            <a:ext cx="2651760" cy="777240"/>
          </a:xfrm>
          <a:prstGeom prst="roundRect">
            <a:avLst>
              <a:gd name="adj" fmla="val 14118"/>
            </a:avLst>
          </a:prstGeom>
          <a:solidFill>
            <a:srgbClr val="FCE4F2"/>
          </a:solidFill>
          <a:ln/>
        </p:spPr>
      </p:sp>
      <p:sp>
        <p:nvSpPr>
          <p:cNvPr id="13" name="Text 10"/>
          <p:cNvSpPr txBox="1"/>
          <p:nvPr/>
        </p:nvSpPr>
        <p:spPr>
          <a:xfrm>
            <a:off x="6172200" y="2258568"/>
            <a:ext cx="2404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3. Prepare</a:t>
            </a:r>
            <a:endParaRPr lang="en-US" sz="1600" dirty="0"/>
          </a:p>
        </p:txBody>
      </p:sp>
      <p:sp>
        <p:nvSpPr>
          <p:cNvPr id="14" name="Text 11"/>
          <p:cNvSpPr txBox="1"/>
          <p:nvPr/>
        </p:nvSpPr>
        <p:spPr>
          <a:xfrm>
            <a:off x="6172200" y="2715768"/>
            <a:ext cx="2404872" cy="1554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1 min</a:t>
            </a:r>
            <a:endParaRPr lang="en-US" sz="1400" dirty="0"/>
          </a:p>
        </p:txBody>
      </p:sp>
      <p:sp>
        <p:nvSpPr>
          <p:cNvPr id="15" name="Shape 12"/>
          <p:cNvSpPr/>
          <p:nvPr/>
        </p:nvSpPr>
        <p:spPr>
          <a:xfrm>
            <a:off x="457200" y="3063240"/>
            <a:ext cx="2651760" cy="777240"/>
          </a:xfrm>
          <a:prstGeom prst="roundRect">
            <a:avLst>
              <a:gd name="adj" fmla="val 14118"/>
            </a:avLst>
          </a:prstGeom>
          <a:solidFill>
            <a:srgbClr val="FCE4F2"/>
          </a:solidFill>
          <a:ln/>
        </p:spPr>
      </p:sp>
      <p:sp>
        <p:nvSpPr>
          <p:cNvPr id="16" name="Text 13"/>
          <p:cNvSpPr txBox="1"/>
          <p:nvPr/>
        </p:nvSpPr>
        <p:spPr>
          <a:xfrm>
            <a:off x="594360" y="3172968"/>
            <a:ext cx="2404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4. Rebutters</a:t>
            </a:r>
            <a:endParaRPr lang="en-US" sz="1600" dirty="0"/>
          </a:p>
        </p:txBody>
      </p:sp>
      <p:sp>
        <p:nvSpPr>
          <p:cNvPr id="17" name="Text 14"/>
          <p:cNvSpPr txBox="1"/>
          <p:nvPr/>
        </p:nvSpPr>
        <p:spPr>
          <a:xfrm>
            <a:off x="594360" y="3630168"/>
            <a:ext cx="2404872" cy="1554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1 min each</a:t>
            </a:r>
            <a:endParaRPr lang="en-US" sz="1400" dirty="0"/>
          </a:p>
        </p:txBody>
      </p:sp>
      <p:sp>
        <p:nvSpPr>
          <p:cNvPr id="18" name="Shape 15"/>
          <p:cNvSpPr/>
          <p:nvPr/>
        </p:nvSpPr>
        <p:spPr>
          <a:xfrm>
            <a:off x="3246120" y="3063240"/>
            <a:ext cx="2651760" cy="777240"/>
          </a:xfrm>
          <a:prstGeom prst="roundRect">
            <a:avLst>
              <a:gd name="adj" fmla="val 14118"/>
            </a:avLst>
          </a:prstGeom>
          <a:solidFill>
            <a:srgbClr val="FCE4F2"/>
          </a:solidFill>
          <a:ln/>
        </p:spPr>
      </p:sp>
      <p:sp>
        <p:nvSpPr>
          <p:cNvPr id="19" name="Text 16"/>
          <p:cNvSpPr txBox="1"/>
          <p:nvPr/>
        </p:nvSpPr>
        <p:spPr>
          <a:xfrm>
            <a:off x="3383280" y="3172968"/>
            <a:ext cx="2404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5. Floor</a:t>
            </a:r>
            <a:endParaRPr lang="en-US" sz="1600" dirty="0"/>
          </a:p>
        </p:txBody>
      </p:sp>
      <p:sp>
        <p:nvSpPr>
          <p:cNvPr id="20" name="Text 17"/>
          <p:cNvSpPr txBox="1"/>
          <p:nvPr/>
        </p:nvSpPr>
        <p:spPr>
          <a:xfrm>
            <a:off x="3383280" y="3630168"/>
            <a:ext cx="2404872" cy="1554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2 min of questions</a:t>
            </a:r>
            <a:endParaRPr lang="en-US" sz="1400" dirty="0"/>
          </a:p>
        </p:txBody>
      </p:sp>
      <p:sp>
        <p:nvSpPr>
          <p:cNvPr id="21" name="Shape 18"/>
          <p:cNvSpPr/>
          <p:nvPr/>
        </p:nvSpPr>
        <p:spPr>
          <a:xfrm>
            <a:off x="6035040" y="3063240"/>
            <a:ext cx="2651760" cy="777240"/>
          </a:xfrm>
          <a:prstGeom prst="roundRect">
            <a:avLst>
              <a:gd name="adj" fmla="val 14118"/>
            </a:avLst>
          </a:prstGeom>
          <a:solidFill>
            <a:srgbClr val="FCE4F2"/>
          </a:solidFill>
          <a:ln/>
        </p:spPr>
      </p:sp>
      <p:sp>
        <p:nvSpPr>
          <p:cNvPr id="22" name="Text 19"/>
          <p:cNvSpPr txBox="1"/>
          <p:nvPr/>
        </p:nvSpPr>
        <p:spPr>
          <a:xfrm>
            <a:off x="6172200" y="3172968"/>
            <a:ext cx="2404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6. Sum up, vote</a:t>
            </a:r>
            <a:endParaRPr lang="en-US" sz="1600" dirty="0"/>
          </a:p>
        </p:txBody>
      </p:sp>
      <p:sp>
        <p:nvSpPr>
          <p:cNvPr id="23" name="Text 20"/>
          <p:cNvSpPr txBox="1"/>
          <p:nvPr/>
        </p:nvSpPr>
        <p:spPr>
          <a:xfrm>
            <a:off x="6172200" y="3630168"/>
            <a:ext cx="2404872" cy="1554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Then vote again</a:t>
            </a:r>
            <a:endParaRPr lang="en-US" sz="1400" dirty="0"/>
          </a:p>
        </p:txBody>
      </p:sp>
      <p:sp>
        <p:nvSpPr>
          <p:cNvPr id="24" name="Shape 21"/>
          <p:cNvSpPr/>
          <p:nvPr/>
        </p:nvSpPr>
        <p:spPr>
          <a:xfrm>
            <a:off x="457200" y="3931920"/>
            <a:ext cx="8229600" cy="685800"/>
          </a:xfrm>
          <a:prstGeom prst="roundRect">
            <a:avLst>
              <a:gd name="adj" fmla="val 16000"/>
            </a:avLst>
          </a:prstGeom>
          <a:solidFill>
            <a:schemeClr val="accent2"/>
          </a:solidFill>
          <a:ln/>
        </p:spPr>
      </p:sp>
      <p:sp>
        <p:nvSpPr>
          <p:cNvPr id="25" name="Shape 22"/>
          <p:cNvSpPr/>
          <p:nvPr/>
        </p:nvSpPr>
        <p:spPr>
          <a:xfrm>
            <a:off x="566928" y="4023360"/>
            <a:ext cx="502920" cy="502920"/>
          </a:xfrm>
          <a:prstGeom prst="ellipse">
            <a:avLst/>
          </a:prstGeom>
          <a:solidFill>
            <a:schemeClr val="bg1"/>
          </a:solidFill>
          <a:ln/>
        </p:spPr>
      </p:sp>
      <p:pic>
        <p:nvPicPr>
          <p:cNvPr id="26" name="Image 0" descr="/home/claude/kit/icon_question.png">    </p:cNvPr>
          <p:cNvPicPr>
            <a:picLocks noChangeAspect="1"/>
          </p:cNvPicPr>
          <p:nvPr/>
        </p:nvPicPr>
        <p:blipFill>
          <a:blip r:embed="rId1"/>
          <a:stretch>
            <a:fillRect/>
          </a:stretch>
        </p:blipFill>
        <p:spPr>
          <a:xfrm>
            <a:off x="667512" y="4123944"/>
            <a:ext cx="301752" cy="301752"/>
          </a:xfrm>
          <a:prstGeom prst="rect">
            <a:avLst/>
          </a:prstGeom>
        </p:spPr>
      </p:pic>
      <p:sp>
        <p:nvSpPr>
          <p:cNvPr id="27" name="Text 23"/>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What would happen if ___? Who would be responsible then?</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Report: final seal</a:t>
            </a:r>
            <a:endParaRPr lang="en-US" sz="3000" dirty="0"/>
          </a:p>
        </p:txBody>
      </p:sp>
      <p:sp>
        <p:nvSpPr>
          <p:cNvPr id="4" name="Shape 1"/>
          <p:cNvSpPr/>
          <p:nvPr/>
        </p:nvSpPr>
        <p:spPr>
          <a:xfrm>
            <a:off x="548640" y="1325880"/>
            <a:ext cx="1371600" cy="1371600"/>
          </a:xfrm>
          <a:prstGeom prst="ellipse">
            <a:avLst/>
          </a:prstGeom>
          <a:solidFill>
            <a:schemeClr val="accent1"/>
          </a:solidFill>
          <a:ln/>
        </p:spPr>
      </p:sp>
      <p:pic>
        <p:nvPicPr>
          <p:cNvPr id="5" name="Image 0" descr="/home/claude/kit/icon_gavel_w.png">    </p:cNvPr>
          <p:cNvPicPr>
            <a:picLocks noChangeAspect="1"/>
          </p:cNvPicPr>
          <p:nvPr/>
        </p:nvPicPr>
        <p:blipFill>
          <a:blip r:embed="rId1"/>
          <a:stretch>
            <a:fillRect/>
          </a:stretch>
        </p:blipFill>
        <p:spPr>
          <a:xfrm>
            <a:off x="877824" y="1655064"/>
            <a:ext cx="713232" cy="713232"/>
          </a:xfrm>
          <a:prstGeom prst="rect">
            <a:avLst/>
          </a:prstGeom>
        </p:spPr>
      </p:pic>
      <p:sp>
        <p:nvSpPr>
          <p:cNvPr id="6" name="Text 2"/>
          <p:cNvSpPr txBox="1"/>
          <p:nvPr/>
        </p:nvSpPr>
        <p:spPr>
          <a:xfrm>
            <a:off x="219456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BRIEF 6 SEAL</a:t>
            </a:r>
            <a:endParaRPr lang="en-US" sz="1400" dirty="0"/>
          </a:p>
        </p:txBody>
      </p:sp>
      <p:sp>
        <p:nvSpPr>
          <p:cNvPr id="7" name="Text 3"/>
          <p:cNvSpPr txBox="1"/>
          <p:nvPr/>
        </p:nvSpPr>
        <p:spPr>
          <a:xfrm>
            <a:off x="219456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Final Say</a:t>
            </a:r>
            <a:endParaRPr lang="en-US" sz="3000" dirty="0"/>
          </a:p>
        </p:txBody>
      </p:sp>
      <p:sp>
        <p:nvSpPr>
          <p:cNvPr id="8" name="Text 4"/>
          <p:cNvSpPr txBox="1"/>
          <p:nvPr/>
        </p:nvSpPr>
        <p:spPr>
          <a:xfrm>
            <a:off x="2194560" y="2286000"/>
            <a:ext cx="6400800" cy="45720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Did the vote change? What convinced people?</a:t>
            </a:r>
            <a:endParaRPr lang="en-US" sz="1700" dirty="0"/>
          </a:p>
        </p:txBody>
      </p:sp>
      <p:sp>
        <p:nvSpPr>
          <p:cNvPr id="9" name="Shape 5"/>
          <p:cNvSpPr/>
          <p:nvPr/>
        </p:nvSpPr>
        <p:spPr>
          <a:xfrm>
            <a:off x="457200" y="2926080"/>
            <a:ext cx="8229600" cy="685800"/>
          </a:xfrm>
          <a:prstGeom prst="roundRect">
            <a:avLst>
              <a:gd name="adj" fmla="val 16000"/>
            </a:avLst>
          </a:prstGeom>
          <a:solidFill>
            <a:schemeClr val="accent2"/>
          </a:solidFill>
          <a:ln/>
        </p:spPr>
      </p:sp>
      <p:sp>
        <p:nvSpPr>
          <p:cNvPr id="10" name="Shape 6"/>
          <p:cNvSpPr/>
          <p:nvPr/>
        </p:nvSpPr>
        <p:spPr>
          <a:xfrm>
            <a:off x="566928" y="3017520"/>
            <a:ext cx="502920" cy="502920"/>
          </a:xfrm>
          <a:prstGeom prst="ellipse">
            <a:avLst/>
          </a:prstGeom>
          <a:solidFill>
            <a:schemeClr val="bg1"/>
          </a:solidFill>
          <a:ln/>
        </p:spPr>
      </p:sp>
      <p:pic>
        <p:nvPicPr>
          <p:cNvPr id="11" name="Image 1" descr="/home/claude/kit/icon_sync.png">    </p:cNvPr>
          <p:cNvPicPr>
            <a:picLocks noChangeAspect="1"/>
          </p:cNvPicPr>
          <p:nvPr/>
        </p:nvPicPr>
        <p:blipFill>
          <a:blip r:embed="rId2"/>
          <a:stretch>
            <a:fillRect/>
          </a:stretch>
        </p:blipFill>
        <p:spPr>
          <a:xfrm>
            <a:off x="667512" y="3118104"/>
            <a:ext cx="301752" cy="301752"/>
          </a:xfrm>
          <a:prstGeom prst="rect">
            <a:avLst/>
          </a:prstGeom>
        </p:spPr>
      </p:pic>
      <p:sp>
        <p:nvSpPr>
          <p:cNvPr id="12" name="Text 7"/>
          <p:cNvSpPr txBox="1"/>
          <p:nvPr/>
        </p:nvSpPr>
        <p:spPr>
          <a:xfrm>
            <a:off x="1188720" y="29260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I changed my mind when ___. / The strongest point was ___.</a:t>
            </a:r>
            <a:endParaRPr lang="en-US" sz="1700" dirty="0"/>
          </a:p>
        </p:txBody>
      </p:sp>
      <p:sp>
        <p:nvSpPr>
          <p:cNvPr id="13" name="Shape 8"/>
          <p:cNvSpPr/>
          <p:nvPr/>
        </p:nvSpPr>
        <p:spPr>
          <a:xfrm>
            <a:off x="457200" y="3749040"/>
            <a:ext cx="2621280" cy="685800"/>
          </a:xfrm>
          <a:prstGeom prst="roundRect">
            <a:avLst>
              <a:gd name="adj" fmla="val 16000"/>
            </a:avLst>
          </a:prstGeom>
          <a:solidFill>
            <a:srgbClr val="FBE3DC"/>
          </a:solidFill>
          <a:ln/>
        </p:spPr>
      </p:sp>
      <p:sp>
        <p:nvSpPr>
          <p:cNvPr id="14" name="Shape 9"/>
          <p:cNvSpPr/>
          <p:nvPr/>
        </p:nvSpPr>
        <p:spPr>
          <a:xfrm>
            <a:off x="594360" y="3886200"/>
            <a:ext cx="457200" cy="457200"/>
          </a:xfrm>
          <a:prstGeom prst="ellipse">
            <a:avLst/>
          </a:prstGeom>
          <a:solidFill>
            <a:schemeClr val="bg1"/>
          </a:solidFill>
          <a:ln/>
        </p:spPr>
      </p:sp>
      <p:pic>
        <p:nvPicPr>
          <p:cNvPr id="15" name="Image 2" descr="/home/claude/kit/icon_sad.png">    </p:cNvPr>
          <p:cNvPicPr>
            <a:picLocks noChangeAspect="1"/>
          </p:cNvPicPr>
          <p:nvPr/>
        </p:nvPicPr>
        <p:blipFill>
          <a:blip r:embed="rId3"/>
          <a:stretch>
            <a:fillRect/>
          </a:stretch>
        </p:blipFill>
        <p:spPr>
          <a:xfrm>
            <a:off x="685800" y="3977640"/>
            <a:ext cx="274320" cy="274320"/>
          </a:xfrm>
          <a:prstGeom prst="rect">
            <a:avLst/>
          </a:prstGeom>
        </p:spPr>
      </p:pic>
      <p:sp>
        <p:nvSpPr>
          <p:cNvPr id="16" name="Text 10"/>
          <p:cNvSpPr txBox="1"/>
          <p:nvPr/>
        </p:nvSpPr>
        <p:spPr>
          <a:xfrm>
            <a:off x="1188720" y="3858768"/>
            <a:ext cx="17800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Not yet</a:t>
            </a:r>
            <a:endParaRPr lang="en-US" sz="1500" dirty="0"/>
          </a:p>
        </p:txBody>
      </p:sp>
      <p:sp>
        <p:nvSpPr>
          <p:cNvPr id="17" name="Shape 11"/>
          <p:cNvSpPr/>
          <p:nvPr/>
        </p:nvSpPr>
        <p:spPr>
          <a:xfrm>
            <a:off x="3261360" y="3749040"/>
            <a:ext cx="2621280" cy="685800"/>
          </a:xfrm>
          <a:prstGeom prst="roundRect">
            <a:avLst>
              <a:gd name="adj" fmla="val 16000"/>
            </a:avLst>
          </a:prstGeom>
          <a:solidFill>
            <a:srgbClr val="FFF1C9"/>
          </a:solidFill>
          <a:ln/>
        </p:spPr>
      </p:sp>
      <p:sp>
        <p:nvSpPr>
          <p:cNvPr id="18" name="Shape 12"/>
          <p:cNvSpPr/>
          <p:nvPr/>
        </p:nvSpPr>
        <p:spPr>
          <a:xfrm>
            <a:off x="3398520" y="3886200"/>
            <a:ext cx="457200" cy="457200"/>
          </a:xfrm>
          <a:prstGeom prst="ellipse">
            <a:avLst/>
          </a:prstGeom>
          <a:solidFill>
            <a:schemeClr val="bg1"/>
          </a:solidFill>
          <a:ln/>
        </p:spPr>
      </p:sp>
      <p:pic>
        <p:nvPicPr>
          <p:cNvPr id="19" name="Image 3" descr="/home/claude/kit/icon_meh.png">    </p:cNvPr>
          <p:cNvPicPr>
            <a:picLocks noChangeAspect="1"/>
          </p:cNvPicPr>
          <p:nvPr/>
        </p:nvPicPr>
        <p:blipFill>
          <a:blip r:embed="rId4"/>
          <a:stretch>
            <a:fillRect/>
          </a:stretch>
        </p:blipFill>
        <p:spPr>
          <a:xfrm>
            <a:off x="3489960" y="3977640"/>
            <a:ext cx="274320" cy="274320"/>
          </a:xfrm>
          <a:prstGeom prst="rect">
            <a:avLst/>
          </a:prstGeom>
        </p:spPr>
      </p:pic>
      <p:sp>
        <p:nvSpPr>
          <p:cNvPr id="20" name="Text 13"/>
          <p:cNvSpPr txBox="1"/>
          <p:nvPr/>
        </p:nvSpPr>
        <p:spPr>
          <a:xfrm>
            <a:off x="3992880" y="3858768"/>
            <a:ext cx="17800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Nearly</a:t>
            </a:r>
            <a:endParaRPr lang="en-US" sz="1500" dirty="0"/>
          </a:p>
        </p:txBody>
      </p:sp>
      <p:sp>
        <p:nvSpPr>
          <p:cNvPr id="21" name="Shape 14"/>
          <p:cNvSpPr/>
          <p:nvPr/>
        </p:nvSpPr>
        <p:spPr>
          <a:xfrm>
            <a:off x="6065520" y="3749040"/>
            <a:ext cx="2621280" cy="685800"/>
          </a:xfrm>
          <a:prstGeom prst="roundRect">
            <a:avLst>
              <a:gd name="adj" fmla="val 16000"/>
            </a:avLst>
          </a:prstGeom>
          <a:solidFill>
            <a:srgbClr val="DFF3E4"/>
          </a:solidFill>
          <a:ln/>
        </p:spPr>
      </p:sp>
      <p:sp>
        <p:nvSpPr>
          <p:cNvPr id="22" name="Shape 15"/>
          <p:cNvSpPr/>
          <p:nvPr/>
        </p:nvSpPr>
        <p:spPr>
          <a:xfrm>
            <a:off x="6202680" y="3886200"/>
            <a:ext cx="457200" cy="457200"/>
          </a:xfrm>
          <a:prstGeom prst="ellipse">
            <a:avLst/>
          </a:prstGeom>
          <a:solidFill>
            <a:schemeClr val="bg1"/>
          </a:solidFill>
          <a:ln/>
        </p:spPr>
      </p:sp>
      <p:pic>
        <p:nvPicPr>
          <p:cNvPr id="23" name="Image 4" descr="/home/claude/kit/icon_grin.png">    </p:cNvPr>
          <p:cNvPicPr>
            <a:picLocks noChangeAspect="1"/>
          </p:cNvPicPr>
          <p:nvPr/>
        </p:nvPicPr>
        <p:blipFill>
          <a:blip r:embed="rId5"/>
          <a:stretch>
            <a:fillRect/>
          </a:stretch>
        </p:blipFill>
        <p:spPr>
          <a:xfrm>
            <a:off x="6294120" y="3977640"/>
            <a:ext cx="274320" cy="274320"/>
          </a:xfrm>
          <a:prstGeom prst="rect">
            <a:avLst/>
          </a:prstGeom>
        </p:spPr>
      </p:pic>
      <p:sp>
        <p:nvSpPr>
          <p:cNvPr id="24" name="Text 16"/>
          <p:cNvSpPr txBox="1"/>
          <p:nvPr/>
        </p:nvSpPr>
        <p:spPr>
          <a:xfrm>
            <a:off x="6797040" y="3858768"/>
            <a:ext cx="17800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Yes!</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AI Watchdog Panel: brief complete!</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award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Six seals earned</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Next year (Year 6): Smart Choices with AI. When should I use AI, and how do I stay in control?</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Y5 L6 – Watchdog Brief 6: Who Should Decide?</dc:title>
  <dc:subject>PptxGenJS Presentation</dc:subject>
  <dc:creator>The GenTech Academy</dc:creator>
  <cp:lastModifiedBy>The GenTech Academy</cp:lastModifiedBy>
  <cp:revision>1</cp:revision>
  <dcterms:created xsi:type="dcterms:W3CDTF">2026-10-06T19:19:26Z</dcterms:created>
  <dcterms:modified xsi:type="dcterms:W3CDTF">2026-10-06T19:19:26Z</dcterms:modified>
</cp:coreProperties>
</file>