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66e8f0a2-08d7-7b2e-3970-1df81a3db5c7}">
          <p14:sldIdLst>
            <p14:sldId id="256"/>
            <p14:sldId id="257"/>
            <p14:sldId id="258"/>
          </p14:sldIdLst>
        </p14:section>
        <p14:section name="Learn" id="{741c212a-a1f4-df39-3661-736bef4a8482}">
          <p14:sldIdLst>
            <p14:sldId id="259"/>
            <p14:sldId id="260"/>
            <p14:sldId id="261"/>
            <p14:sldId id="262"/>
            <p14:sldId id="263"/>
          </p14:sldIdLst>
        </p14:section>
        <p14:section name="Ripples" id="{2e551805-9f4b-3a43-3b2b-fdcf33993eb7}">
          <p14:sldIdLst>
            <p14:sldId id="264"/>
            <p14:sldId id="265"/>
            <p14:sldId id="266"/>
          </p14:sldIdLst>
        </p14:section>
        <p14:section name="Conscience alley" id="{fb1ae427-a41f-295a-45e6-f70b5edd9906}">
          <p14:sldIdLst>
            <p14:sldId id="267"/>
            <p14:sldId id="268"/>
          </p14:sldIdLst>
        </p14:section>
        <p14:section name="Fix it" id="{c644d146-71b5-c7d1-7d3e-4ac6e4af6018}">
          <p14:sldIdLst>
            <p14:sldId id="269"/>
          </p14:sldIdLst>
        </p14:section>
        <p14:section name="Report" id="{b4c06598-7d3f-7410-3674-aee8a81cb821}">
          <p14:sldIdLst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print scenario cards and A3 consequence wheels; clear a space for the conscience alley.
Optional demo: rehearse the homework-helper request on a Trust-approved tool (Trust account, no personal data) and keep a printed, labelled backup.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the story of King Midas with drama (Appendix A). Pause before the bread and before his daughter: "Predict what happens next."
SCRIPT: "King Midas got EXACTLY what he asked for. So why was he so unhappy?"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Partners sort: intended vs unintended.
SCRIPT: "AI can be like Midas's wish. It does what it was asked or designed to do, but that isn't always what people really need. Today we're watchdogs for unexpected results."
Frame: "He wanted ___, but an unexpected result was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objective and success criteria. Oracy focus: PHYSICAL. Today your voice and body do the persuading in the conscience alley.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the Charter with gestures. Today's focus: LISTEN AND LINK. In the conscience alley, the walker must listen to every voice and link their decision to the strongest reason. Speakers can link to the person before: "And as well as that…"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Gestures: INTENDED = point straight ahead; UNINTENDED = point ahead, then curve your finger away; KNOCK-ON = one fist bumping the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with Midas, then with a new example: "A class uses AI to choose the class reader every week." First effect: nobody has to argue. Knock-on: the class stops choosing books themselves; some pupils' favourite types never get chosen.
HINGE: "Sam finished faster. Is that a first effect or a knock-on effect?" (First.) "So Sam learns less?" (Knock-on.)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TEACHER DEMO (rehearsed; Trust-approved tool; Trust account; no personal data). Prompt: "Write a short paragraph explaining why volcanoes erupt, for a 10-year-old." Check the output for accuracy before the lesson.
No demo? Read the printed example you prepared, which is also labelled AI-generated.
ASK: "It took 5 seconds. What did Sam learn? What if there's a mistake in it?"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take one scenario each (Appendix B). The intended effect is on the card; they find the unintended ones.
Teacher ideas: A: Sam learns less; the teacher can't see what's hard; copied mistakes. B: listens all the time for its wake word; may record by mistake; a company stores data; little brother treats it as a person. C: 'one more level' becomes hours; less sleep; pop-ups to buy extra lives; only the same kind of game.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complete the A3 consequence wheel (Appendix C). 12 minutes.
At least 4 first effects and 4 knock-on effects. Colour green (good) or red (harmful). Star the most serious harm.
Circulate: "And then what? Who else is affected: family, friends, the teacher, the planet?"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frame aloud. Point out 'which means': it links a first effect to a knock-on effect.
Each group rehearses one sentence about their starred harm.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two lines facing each other, about 1.5 m apart.
LINE 1 gives reasons FOR. LINE 2 gives reasons to THINK AGAIN. The walker (a volunteer in role) walks SLOWLY down the middle. As they pass, each pupil says one line.
MODEL two voices: upbeat and quick: "Sam, you'll be finished in seconds. More time for football!" Calm, slower, eye contact: "But Sam, if you don't do it yourself, how will you know it in the test?"
PHYSICAL ORACY: tone, volume, pace, eye contact, gesture.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prepare one line (Appendix D prompts), then run ALLEY 1 (Sam) and ALLEY 2 (Leo at bedtime). Swap which line is 'for' between alleys.
At the end, the walker uses the deciding frame: "I've decided to ___ because the strongest reason I heard was ___."
AfL (physical strand): who varied tone and pace? Who made eye contact? Praise specific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return to their scenario and complete the Fix-It card (Appendix E): one DESIGNER fix and one USER fix for their starred harm.
Example fixes: A: hint mode instead of answers; show working; teacher can see what was asked. B: mute button and a light when listening; delete recordings; privacy settings checked with an adult. C: break reminders; no autoplay at bedtime; no pop-ups to buy; a parent-set time limit.
Share one fix per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 (Appendix G).
PUPIL VOICE: ask pupils to choose a side for next lesson's debate (For or Against: 'a human referee should always have the final say'). Balance the teams.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panel. Next lesson is the mini-debate and oral assessment.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6304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WATCHDOG 5</a:t>
            </a:r>
            <a:endParaRPr lang="en-US" sz="12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6304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WATCHDOG 5</a:t>
            </a:r>
            <a:endParaRPr lang="en-US" sz="12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1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2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sync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 · FAIR OR UNFAIR? · LESSON 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Brief 5: We Didn't Mean That!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when AI has unexpected effects?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golden wish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5" name="Image 0" descr="/home/claude/kit/icon_gold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" y="1709928"/>
            <a:ext cx="877824" cy="87782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377440" y="1371600"/>
            <a:ext cx="630936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King Midas wished: </a:t>
            </a:r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"Everything I touch turns to gold!"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2240280"/>
            <a:ext cx="63093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twig, a stone, a rose… then his bread, his water, and his daughter.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2377440" y="3200400"/>
            <a:ext cx="6309360" cy="73152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2560320" y="3200400"/>
            <a:ext cx="603504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got exactly what he asked for. So why was he unhappy?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 wanted vs what happened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645920"/>
          </a:xfrm>
          <a:prstGeom prst="roundRect">
            <a:avLst>
              <a:gd name="adj" fmla="val 6667"/>
            </a:avLst>
          </a:prstGeom>
          <a:solidFill>
            <a:srgbClr val="DFF3E4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bulls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45920"/>
            <a:ext cx="411480" cy="4114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17320" y="1481328"/>
            <a:ext cx="29535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Intended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86000"/>
            <a:ext cx="374904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rich: lots and lots of gold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645920"/>
          </a:xfrm>
          <a:prstGeom prst="roundRect">
            <a:avLst>
              <a:gd name="adj" fmla="val 6667"/>
            </a:avLst>
          </a:prstGeom>
          <a:solidFill>
            <a:srgbClr val="FBE3DC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war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1645920"/>
            <a:ext cx="411480" cy="41148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623560" y="1481328"/>
            <a:ext cx="29535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Unintended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286000"/>
            <a:ext cx="374904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couldn't eat, drink or hug his daughter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457200" y="32918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3832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48386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2918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wanted ___, but an unexpected result was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sync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identify unintended consequences of AI use that differ from what the user wanted, and suggest how designers and users could reduce them.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the difference between what a user intended and an unintended consequence.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map first effects and knock-on effects of an AI use on a consequence wheel.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suggest a change a designer or user could make to reduce a harmful consequence.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use my voice (tone, volume and pace) and body language to make my point persuasive in the conscience alley.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Talk Charter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859536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n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60934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0352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and link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two fingers like a chain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2130552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2532888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clip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192" y="160934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203704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it with evidence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203704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your palm like a card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3803904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206240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ca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44" y="160934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77056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 with respect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3877056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Tilt a flat hand side to side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5477256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5879592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us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896" y="160934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50408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the floor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5550408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palm towards someone quieter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7150608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7552944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syn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9248" y="1609344"/>
            <a:ext cx="438912" cy="43891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23760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open to changing your mind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7223760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your hand over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lin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focus: Listen and link (link two fingers like a chain)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intended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someone meant or wanted to happen.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unintended consequence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result nobody meant to happen.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knock-on effect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that happens later because of an earlier effect.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/ designer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person using a tool / the people who made it.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26136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39852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339852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information about yourself and your family safe and in your control.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06552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20268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 time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620268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spent looking at screens.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consequence wheel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USE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happened?</a:t>
            </a:r>
            <a:endParaRPr lang="en-US" sz="15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2588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EEE9F7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EFFECTS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69748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straight away?</a:t>
            </a:r>
            <a:endParaRPr lang="en-US" sz="15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2588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us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KNOCK-ON EFFECTS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69748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then what? Who else?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657600"/>
            <a:ext cx="4023360" cy="685800"/>
          </a:xfrm>
          <a:prstGeom prst="roundRect">
            <a:avLst>
              <a:gd name="adj" fmla="val 16000"/>
            </a:avLst>
          </a:prstGeom>
          <a:solidFill>
            <a:srgbClr val="DFF3E4"/>
          </a:solidFill>
          <a:ln/>
        </p:spPr>
      </p:sp>
      <p:sp>
        <p:nvSpPr>
          <p:cNvPr id="22" name="Shape 14"/>
          <p:cNvSpPr/>
          <p:nvPr/>
        </p:nvSpPr>
        <p:spPr>
          <a:xfrm>
            <a:off x="594360" y="379476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3886200"/>
            <a:ext cx="274320" cy="274320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767328"/>
            <a:ext cx="31821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effect: colour it green</a:t>
            </a:r>
            <a:endParaRPr lang="en-US" sz="1600" dirty="0"/>
          </a:p>
        </p:txBody>
      </p:sp>
      <p:sp>
        <p:nvSpPr>
          <p:cNvPr id="25" name="Shape 16"/>
          <p:cNvSpPr/>
          <p:nvPr/>
        </p:nvSpPr>
        <p:spPr>
          <a:xfrm>
            <a:off x="4663440" y="3657600"/>
            <a:ext cx="4023360" cy="685800"/>
          </a:xfrm>
          <a:prstGeom prst="roundRect">
            <a:avLst>
              <a:gd name="adj" fmla="val 16000"/>
            </a:avLst>
          </a:prstGeom>
          <a:solidFill>
            <a:srgbClr val="FBE3DC"/>
          </a:solidFill>
          <a:ln/>
        </p:spPr>
      </p:sp>
      <p:sp>
        <p:nvSpPr>
          <p:cNvPr id="26" name="Shape 17"/>
          <p:cNvSpPr/>
          <p:nvPr/>
        </p:nvSpPr>
        <p:spPr>
          <a:xfrm>
            <a:off x="4800600" y="379476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7" name="Image 6" descr="/home/claude/kit/icon_war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3886200"/>
            <a:ext cx="274320" cy="274320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5394960" y="3767328"/>
            <a:ext cx="31821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Harmful effect: colour it red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demo: the homework helper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937760" cy="3017520"/>
          </a:xfrm>
          <a:prstGeom prst="roundRect">
            <a:avLst>
              <a:gd name="adj" fmla="val 3636"/>
            </a:avLst>
          </a:prstGeom>
          <a:solidFill>
            <a:srgbClr val="FBFAFC"/>
          </a:solidFill>
          <a:ln w="19050">
            <a:solidFill>
              <a:srgbClr val="8E8A96"/>
            </a:solidFill>
            <a:prstDash val="dash"/>
          </a:ln>
        </p:spPr>
      </p:sp>
      <p:sp>
        <p:nvSpPr>
          <p:cNvPr id="5" name="Shape 2"/>
          <p:cNvSpPr/>
          <p:nvPr/>
        </p:nvSpPr>
        <p:spPr>
          <a:xfrm>
            <a:off x="2606040" y="219456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6" name="Image 0" descr="/home/claude/kit/icon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6858" y="2335378"/>
            <a:ext cx="358445" cy="35844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94360" y="2926080"/>
            <a:ext cx="4663440" cy="1371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demo or printed example: an AI-written paragraph about volcanoes. Label it AI-generated.</a:t>
            </a:r>
            <a:endParaRPr lang="en-US" sz="1200" dirty="0"/>
          </a:p>
        </p:txBody>
      </p:sp>
      <p:sp>
        <p:nvSpPr>
          <p:cNvPr id="8" name="Shape 4"/>
          <p:cNvSpPr/>
          <p:nvPr/>
        </p:nvSpPr>
        <p:spPr>
          <a:xfrm>
            <a:off x="594360" y="1463040"/>
            <a:ext cx="2651760" cy="36576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1463040"/>
            <a:ext cx="26517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AI-GENERATED (teacher demo)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5577840" y="1371600"/>
            <a:ext cx="310896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571500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1" descr="/home/claude/kit/icon_stopwat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728" y="1618488"/>
            <a:ext cx="329184" cy="32918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400800" y="1481328"/>
            <a:ext cx="21762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seconds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5715000" y="2148840"/>
            <a:ext cx="283464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Done. Fast!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5577840" y="2971800"/>
            <a:ext cx="310896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5715000" y="31089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7" name="Image 2" descr="/home/claude/kit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728" y="321868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400800" y="3081528"/>
            <a:ext cx="21762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But…</a:t>
            </a:r>
            <a:endParaRPr lang="en-US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5715000" y="3749040"/>
            <a:ext cx="283464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Sam learn? Is it right?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scenarios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2377440"/>
          </a:xfrm>
          <a:prstGeom prst="roundRect">
            <a:avLst>
              <a:gd name="adj" fmla="val 4615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Helper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94560"/>
            <a:ext cx="2346960" cy="1508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uses an AI homework helper so that homework gets finished quickly.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Intended: Finish homework faster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speak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92" y="1627632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3004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Speaker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194560"/>
            <a:ext cx="2346960" cy="1508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Riya's family buys a smart speaker to play music and set timers.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Intended: Handy help around the house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2377440"/>
          </a:xfrm>
          <a:prstGeom prst="roundRect">
            <a:avLst>
              <a:gd name="adj" fmla="val 4615"/>
            </a:avLst>
          </a:prstGeom>
          <a:solidFill>
            <a:srgbClr val="EEE9F7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gamepa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552" y="1627632"/>
            <a:ext cx="356616" cy="35661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3420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Game Recommender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194560"/>
            <a:ext cx="2346960" cy="1508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Leo's game app uses AI to suggest the next game or level he'll enjoy.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Intended: Help Leo find games he likes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57200" y="38862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us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407822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8862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else is affected? And then what?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the ripples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201168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950976" y="1435608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704" y="1545336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12064" y="203911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Middle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560320"/>
            <a:ext cx="1389888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AI use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2130552" y="1325880"/>
            <a:ext cx="1536192" cy="201168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2624328" y="1435608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syn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056" y="154533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185416" y="203911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First ring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2203704" y="2560320"/>
            <a:ext cx="1389888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first effects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3803904" y="1325880"/>
            <a:ext cx="1536192" cy="201168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4297680" y="1435608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us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08" y="154533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58768" y="203911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Outer ring</a:t>
            </a:r>
            <a:endParaRPr lang="en-US" sz="1400" dirty="0"/>
          </a:p>
        </p:txBody>
      </p:sp>
      <p:sp>
        <p:nvSpPr>
          <p:cNvPr id="18" name="Text 12"/>
          <p:cNvSpPr txBox="1"/>
          <p:nvPr/>
        </p:nvSpPr>
        <p:spPr>
          <a:xfrm>
            <a:off x="3877056" y="2560320"/>
            <a:ext cx="1389888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knock-on effects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5477256" y="1325880"/>
            <a:ext cx="1536192" cy="201168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5971032" y="1435608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brus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760" y="1545336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32120" y="203911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Colour</a:t>
            </a:r>
            <a:endParaRPr lang="en-US" sz="1400" dirty="0"/>
          </a:p>
        </p:txBody>
      </p:sp>
      <p:sp>
        <p:nvSpPr>
          <p:cNvPr id="23" name="Text 16"/>
          <p:cNvSpPr txBox="1"/>
          <p:nvPr/>
        </p:nvSpPr>
        <p:spPr>
          <a:xfrm>
            <a:off x="5550408" y="2560320"/>
            <a:ext cx="1389888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= good, red = harmful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7150608" y="1325880"/>
            <a:ext cx="1536192" cy="201168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25" name="Shape 18"/>
          <p:cNvSpPr/>
          <p:nvPr/>
        </p:nvSpPr>
        <p:spPr>
          <a:xfrm>
            <a:off x="7644384" y="1435608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sta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4112" y="1545336"/>
            <a:ext cx="329184" cy="329184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05472" y="203911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Star</a:t>
            </a:r>
            <a:endParaRPr lang="en-US" sz="1400" dirty="0"/>
          </a:p>
        </p:txBody>
      </p:sp>
      <p:sp>
        <p:nvSpPr>
          <p:cNvPr id="28" name="Text 20"/>
          <p:cNvSpPr txBox="1"/>
          <p:nvPr/>
        </p:nvSpPr>
        <p:spPr>
          <a:xfrm>
            <a:off x="7223760" y="2560320"/>
            <a:ext cx="1389888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serious harm</a:t>
            </a:r>
            <a:endParaRPr lang="en-US" sz="1300" dirty="0"/>
          </a:p>
        </p:txBody>
      </p:sp>
      <p:sp>
        <p:nvSpPr>
          <p:cNvPr id="29" name="Shape 21"/>
          <p:cNvSpPr/>
          <p:nvPr/>
        </p:nvSpPr>
        <p:spPr>
          <a:xfrm>
            <a:off x="457200" y="35661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6576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pencil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75818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5661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unexpected result could be ___, which means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the ripples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"Sam wanted to finish quickly, but an unexpected result could be that Sam learns less, which means the test feels harder later."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unexpected result could be ___, which means ___.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intended · unexpected · consequence · knock-on · learn · privacy · screen time · sleep · designer · user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user wanted ___, but an unexpected result could be ___, which means ___.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Although ___ was intended, a knock-on effect could be ___, which matters because ___. A designer could ___.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conscience alley works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651760" cy="1920240"/>
          </a:xfrm>
          <a:prstGeom prst="roundRect">
            <a:avLst>
              <a:gd name="adj" fmla="val 5714"/>
            </a:avLst>
          </a:prstGeom>
          <a:solidFill>
            <a:srgbClr val="DFF3E4"/>
          </a:solidFill>
          <a:ln/>
        </p:spPr>
      </p:sp>
      <p:sp>
        <p:nvSpPr>
          <p:cNvPr id="5" name="Shape 2"/>
          <p:cNvSpPr/>
          <p:nvPr/>
        </p:nvSpPr>
        <p:spPr>
          <a:xfrm>
            <a:off x="1463040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thumbsu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1056" y="1563624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12064" y="2130552"/>
            <a:ext cx="254203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1: for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651760"/>
            <a:ext cx="2505456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 should ___ because ___."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246120" y="1325880"/>
            <a:ext cx="2651760" cy="1920240"/>
          </a:xfrm>
          <a:prstGeom prst="roundRect">
            <a:avLst>
              <a:gd name="adj" fmla="val 5714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4251960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wal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976" y="1563624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300984" y="2130552"/>
            <a:ext cx="254203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walker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3319272" y="2651760"/>
            <a:ext cx="2505456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Listens, then decides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035040" y="1325880"/>
            <a:ext cx="2651760" cy="1920240"/>
          </a:xfrm>
          <a:prstGeom prst="roundRect">
            <a:avLst>
              <a:gd name="adj" fmla="val 5714"/>
            </a:avLst>
          </a:prstGeom>
          <a:solidFill>
            <a:srgbClr val="FBE3DC"/>
          </a:solidFill>
          <a:ln/>
        </p:spPr>
      </p:sp>
      <p:sp>
        <p:nvSpPr>
          <p:cNvPr id="15" name="Shape 10"/>
          <p:cNvSpPr/>
          <p:nvPr/>
        </p:nvSpPr>
        <p:spPr>
          <a:xfrm>
            <a:off x="7040880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han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896" y="1563624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089904" y="2130552"/>
            <a:ext cx="254203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2: think again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6108192" y="2651760"/>
            <a:ext cx="2505456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"But if you do, ___ might happen."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457200" y="347472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voice: tone · volume · pace · eye contact · gesture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decisions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Alley 1: Sam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40280"/>
            <a:ext cx="37490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"Should I let the AI homework helper do ALL my homework?"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gamepa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61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7784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Alley 2: Leo, at bedtime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240280"/>
            <a:ext cx="37490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app says 'One more level?' Should I keep playing?"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457200" y="31546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2461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mi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34670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1546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should ___ because ___.  /  But if you do, ___ might happen, because ___.</a:t>
            </a:r>
            <a:endParaRPr lang="en-US" sz="1600" dirty="0"/>
          </a:p>
        </p:txBody>
      </p:sp>
      <p:sp>
        <p:nvSpPr>
          <p:cNvPr id="18" name="Shape 12"/>
          <p:cNvSpPr/>
          <p:nvPr/>
        </p:nvSpPr>
        <p:spPr>
          <a:xfrm>
            <a:off x="457200" y="39319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9" name="Shape 13"/>
          <p:cNvSpPr/>
          <p:nvPr/>
        </p:nvSpPr>
        <p:spPr>
          <a:xfrm>
            <a:off x="566928" y="40233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0" name="Image 3" descr="/home/claude/kit/icon_wal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4123944"/>
            <a:ext cx="301752" cy="30175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188720" y="39319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Walker: I've decided to ___ because the strongest reason I heard was ___.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a fix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tool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Designer fixes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40280"/>
            <a:ext cx="374904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Hint mode, not answers · mute button and light · break reminders · no pop-ups to buy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user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61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7784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fixes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240280"/>
            <a:ext cx="374904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AI for hints · check privacy settings with an adult · set a time limit · switch off at bedtime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457200" y="33832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4747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penci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57530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3832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designer could ___ so that ___. A user could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Report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2588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sync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70" y="1677010"/>
            <a:ext cx="760781" cy="76078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28600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5 SEAL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286000" y="1664208"/>
            <a:ext cx="64008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Ripple Spotter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2286000" y="228600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an unintended consequence and a fix for it.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57200" y="29718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0" name="Shape 6"/>
          <p:cNvSpPr/>
          <p:nvPr/>
        </p:nvSpPr>
        <p:spPr>
          <a:xfrm>
            <a:off x="566928" y="30632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penci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163824"/>
            <a:ext cx="301752" cy="30175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88720" y="29718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unexpected result could be ___, which means ___.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457200" y="3794760"/>
            <a:ext cx="8229600" cy="640080"/>
          </a:xfrm>
          <a:prstGeom prst="roundRect">
            <a:avLst>
              <a:gd name="adj" fmla="val 17143"/>
            </a:avLst>
          </a:prstGeom>
          <a:solidFill>
            <a:srgbClr val="DFF3E4"/>
          </a:solidFill>
          <a:ln/>
        </p:spPr>
      </p:sp>
      <p:sp>
        <p:nvSpPr>
          <p:cNvPr id="14" name="Shape 9"/>
          <p:cNvSpPr/>
          <p:nvPr/>
        </p:nvSpPr>
        <p:spPr>
          <a:xfrm>
            <a:off x="594360" y="393192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thumbsu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02336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188720" y="3904488"/>
            <a:ext cx="73883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check: I used my voice to persuade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brief: Watchdog 6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gavel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Should Decide?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must a human stay in charge? Get ready to debate!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">
  <a:themeElements>
    <a:clrScheme name="GenTech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Y5 L5 – Watchdog Brief 5: We Didn't Mean That!</dc:title>
  <dc:subject>PptxGenJS Presentation</dc:subject>
  <dc:creator>The GenTech Academy</dc:creator>
  <cp:lastModifiedBy>The GenTech Academy</cp:lastModifiedBy>
  <cp:revision>1</cp:revision>
  <dcterms:created xsi:type="dcterms:W3CDTF">2026-10-06T19:18:52Z</dcterms:created>
  <dcterms:modified xsi:type="dcterms:W3CDTF">2026-10-06T19:18:52Z</dcterms:modified>
</cp:coreProperties>
</file>