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f0095f7f-128d-a9c4-a840-cd519b4ff2a8}">
          <p14:sldIdLst>
            <p14:sldId id="256"/>
            <p14:sldId id="257"/>
            <p14:sldId id="258"/>
          </p14:sldIdLst>
        </p14:section>
        <p14:section name="Learn" id="{d4af9f6d-e55f-0300-8423-e738b05a06cd}">
          <p14:sldIdLst>
            <p14:sldId id="259"/>
            <p14:sldId id="260"/>
            <p14:sldId id="261"/>
            <p14:sldId id="262"/>
          </p14:sldIdLst>
        </p14:section>
        <p14:section name="Stations" id="{84e527e0-8f81-02d2-f764-3df48f49459a}">
          <p14:sldIdLst>
            <p14:sldId id="263"/>
            <p14:sldId id="264"/>
            <p14:sldId id="265"/>
          </p14:sldIdLst>
        </p14:section>
        <p14:section name="Weigh up" id="{7137fbe4-b08f-1f4f-2418-4c39c316eda9}">
          <p14:sldIdLst>
            <p14:sldId id="266"/>
          </p14:sldIdLst>
        </p14:section>
        <p14:section name="Four corners" id="{c8061bed-5373-d492-47f7-0f68d0177910}">
          <p14:sldIdLst>
            <p14:sldId id="267"/>
            <p14:sldId id="268"/>
          </p14:sldIdLst>
        </p14:section>
        <p14:section name="Report" id="{d7a19551-5fb2-ffab-8b3d-3dac54a31035}">
          <p14:sldIdLst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 set up five stations (Appendix B), put up the four corners signs (Appendix D) and print recording sheets.
Optional: find a real, licensed photo of a data centre for slide 3. Do not use an AI-generated image.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Reveal the clues ONE AT A TIME (cover the list with a sheet of paper, or read from the clue cards in Appendix A). After each clue, talk partners guess, giving a reason.
Frame: "I think it's a ___ because clue ___ says ___."
Typical guesses: a factory, a power station, a bank vault. Don't reveal yet!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REVEAL: a data centre, a building full of computers called servers. When you use many AI tools, your request travels over the internet to a data centre, where the AI runs, and the answer travels back.
Optional: paste a real, licensed photo of a data centre into the dashed box (not AI-generated). Otherwise delete the box: the icons tell the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objective and success criteria. Oracy focus: weighing up two sides and reaching a conclusion.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 the Charter with gestures. Today's focus: BE OPEN TO CHANGING YOUR MIND. In four corners, you can switch corners if someone convinces you, and that's a sign of a good thinker, not a weak one. Just say why.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Gestures: DATA CENTRE = draw a big box in the air; ENERGY = make a lightning bolt with your finger; E-WASTE = drop an imaginary phone in a bin.
Science link: cooling with water uses evaporation (Y5 materials).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"AI uses data centres twice. First, TRAINING: learning patterns from millions of examples, which can take weeks on thousands of computers. Then USING: every time someone asks a question, that runs on a server too. One question uses a small amount, but billions of questions add up."
HINGE: "Does AI only use energy when it's being trained?" (No: every use adds up.)
Mini-whiteboards: two things a data centre needs to keep running (electricity, cooling, machines/materials, people).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rotate every 4 minutes (5 stations = 20 minutes; see the 45-minute version for a jigsaw).
At each station: READ the card, DISCUSS the watchdog question, RECORD one 'on one hand' and one 'on the other hand' on Appendix C.
Circulate: "Who pays this cost? Who gets the benefit?"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Whole-class debrief of stations 1–4. Ask a different pair to summarise each card in one sentence.
Facts (estimates; numbers change fast): data centres used about 1.5% of world electricity in 2024 (International Energy Agency), expected to roughly double by 2030. About 62 million tonnes of e-waste in 2022, about one fifth properly recycled (Global E-waste Monitor 2024).
ASK: "Which cost surprised you most? Why?"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Debrief station 5. SCRIPT: "AI has costs, but it can also help the planet. A scientist with 10,000 camera-trap photos could take months to sort them; AI can sort them quickly so people can count hedgehogs or deer."
ASK: "So is AI good or bad for the planet?" (It depends on what it's used for, and how it's powered. That's what we'll weigh up next.)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with hand gestures: left hand up for 'on one hand', right hand up for 'on the other hand', hands together for 'so I think'.
Pairs rehearse one sentence about one station. Listen for the conclusion ('so…').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the four signs (Appendix D).
HOW IT WORKS: I read a statement. You move to the corner that matches your view. Each corner has 1 minute to agree its best reason, then one speaker shares. If another corner convinces you, you may move, but you must say why.
SEND: pupils can hold up a corner card from their seat.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one statement at a time (Appendix E). Pupils move, agree a reason, share, and may switch.
Likely views: hedgehog photos and flood forecasts → worth it (huge jobs, help the planet and people); cat in a hat → not worth it or worth it if…; a fact you could find in a book → not worth it; endless videos → not worth it (energy AND it keeps you on screens: next lesson's topic!).
AfL: are switches explained with a reason? Praise anyone who changes their mind with a reason.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Watchdog Question 3. Pupils tick one DESIGNER action and one USER action on the Planet-smart pledge (Appendix F), then share with a partner.
Keep it hopeful: "People are already building data centres powered by wind and solar, making AI that uses less energy and recycling old servers. And we can choose when AI is worth it."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Exit ticket (Appendix H). Display the pledges on the working wall.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panel. Next lesson: AI that does what we asked, but with results nobody expected.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6304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WATCHDOG 4</a:t>
            </a:r>
            <a:endParaRPr lang="en-US" sz="1200" dirty="0"/>
          </a:p>
        </p:txBody>
      </p:sp>
      <p:pic>
        <p:nvPicPr>
          <p:cNvPr id="3" name="Image 0" descr="/home/claude/kit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6304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WATCHDOG 4</a:t>
            </a:r>
            <a:endParaRPr lang="en-US" sz="1200" dirty="0"/>
          </a:p>
        </p:txBody>
      </p:sp>
      <p:pic>
        <p:nvPicPr>
          <p:cNvPr id="3" name="Image 0" descr="/home/claude/kit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2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2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5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kit/icon_leaf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5 · FAIR OR UNFAIR? · LESSON 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Watchdog Brief 4: The Hidden Cost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AI cost the planet?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Mystery building: five clues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258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4864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143000" y="1325880"/>
            <a:ext cx="74980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has very few windows, or none at all.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548640" y="1892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892808"/>
            <a:ext cx="4572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1892808"/>
            <a:ext cx="74980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Inside, rows and rows of computers hum all day and all night.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245973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548640" y="2459736"/>
            <a:ext cx="4572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143000" y="2459736"/>
            <a:ext cx="74980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use as much electricity as a small town.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548640" y="30266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48640" y="3026664"/>
            <a:ext cx="4572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143000" y="3026664"/>
            <a:ext cx="74980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Giant fans, and often water, keep it cool.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48640" y="35935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3593592"/>
            <a:ext cx="4572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143000" y="3593592"/>
            <a:ext cx="74980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someone asks a chatbot a question or streams a video, the request may travel here.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143000" y="4206240"/>
            <a:ext cx="749808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think it's a ___ because clue ___ says ___.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a data centre!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25603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mob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67152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697480"/>
            <a:ext cx="234086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question or press play</a:t>
            </a:r>
            <a:endParaRPr lang="en-US" sz="15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19456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25880"/>
            <a:ext cx="2560320" cy="2011680"/>
          </a:xfrm>
          <a:prstGeom prst="roundRect">
            <a:avLst>
              <a:gd name="adj" fmla="val 5455"/>
            </a:avLst>
          </a:prstGeom>
          <a:solidFill>
            <a:srgbClr val="EEE9F7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glo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67152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INTERNET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697480"/>
            <a:ext cx="234086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request travels</a:t>
            </a:r>
            <a:endParaRPr lang="en-US" sz="15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19456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25880"/>
            <a:ext cx="2560320" cy="2011680"/>
          </a:xfrm>
          <a:prstGeom prst="roundRect">
            <a:avLst>
              <a:gd name="adj" fmla="val 5455"/>
            </a:avLst>
          </a:prstGeom>
          <a:solidFill>
            <a:srgbClr val="FCE4F2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serve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67152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CENTRE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697480"/>
            <a:ext cx="234086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Servers run the AI and send the answer back</a:t>
            </a:r>
            <a:endParaRPr lang="en-US" sz="1500" dirty="0"/>
          </a:p>
        </p:txBody>
      </p:sp>
      <p:sp>
        <p:nvSpPr>
          <p:cNvPr id="21" name="Shape 13"/>
          <p:cNvSpPr/>
          <p:nvPr/>
        </p:nvSpPr>
        <p:spPr>
          <a:xfrm>
            <a:off x="457200" y="3520440"/>
            <a:ext cx="2926080" cy="1097280"/>
          </a:xfrm>
          <a:prstGeom prst="roundRect">
            <a:avLst>
              <a:gd name="adj" fmla="val 10000"/>
            </a:avLst>
          </a:prstGeom>
          <a:solidFill>
            <a:srgbClr val="FBFAFC"/>
          </a:solidFill>
          <a:ln w="19050">
            <a:solidFill>
              <a:srgbClr val="8E8A96"/>
            </a:solidFill>
            <a:prstDash val="dash"/>
          </a:ln>
        </p:spPr>
      </p:sp>
      <p:sp>
        <p:nvSpPr>
          <p:cNvPr id="22" name="Shape 14"/>
          <p:cNvSpPr/>
          <p:nvPr/>
        </p:nvSpPr>
        <p:spPr>
          <a:xfrm>
            <a:off x="1600200" y="3383280"/>
            <a:ext cx="640080" cy="64008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23" name="Image 5" descr="/home/claude/kit/icon_imag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1018" y="3524098"/>
            <a:ext cx="358445" cy="358445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594360" y="4114800"/>
            <a:ext cx="26517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Optional: real, licensed photo of a data centre</a:t>
            </a:r>
            <a:endParaRPr lang="en-US" sz="1200" dirty="0"/>
          </a:p>
        </p:txBody>
      </p:sp>
      <p:sp>
        <p:nvSpPr>
          <p:cNvPr id="25" name="Text 16"/>
          <p:cNvSpPr txBox="1"/>
          <p:nvPr/>
        </p:nvSpPr>
        <p:spPr>
          <a:xfrm>
            <a:off x="3566160" y="3611880"/>
            <a:ext cx="51206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Rows of servers, working day and night, need electricity, cooling and machines.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mission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leaf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describe how AI affects the environment (energy, water, materials and e-waste) and how AI can also help the environment.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what a data centre is and why AI needs one.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describe at least three environmental costs of AI: energy, water, materials or e-waste.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give an example of AI helping the environment and weigh it against the costs.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kit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weigh up two sides using "On one hand… On the other hand…" and give a conclusion.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Watchdog Talk Charter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859536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in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60934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30352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and link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two fingers like a chain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2130552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2532888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clip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192" y="160934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203704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it with evidence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203704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your palm like a card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3803904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206240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ca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544" y="1609344"/>
            <a:ext cx="438912" cy="4389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3877056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 with respect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3877056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Tilt a flat hand side to side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5477256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5879592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us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896" y="1609344"/>
            <a:ext cx="438912" cy="43891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50408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the floor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5550408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palm towards someone quieter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7150608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25" name="Shape 18"/>
          <p:cNvSpPr/>
          <p:nvPr/>
        </p:nvSpPr>
        <p:spPr>
          <a:xfrm>
            <a:off x="7552944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syn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9248" y="1609344"/>
            <a:ext cx="438912" cy="43891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223760" y="2240280"/>
            <a:ext cx="1389888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open to changing your mind</a:t>
            </a:r>
            <a:endParaRPr lang="en-US" sz="1500" dirty="0"/>
          </a:p>
        </p:txBody>
      </p:sp>
      <p:sp>
        <p:nvSpPr>
          <p:cNvPr id="28" name="Text 20"/>
          <p:cNvSpPr txBox="1"/>
          <p:nvPr/>
        </p:nvSpPr>
        <p:spPr>
          <a:xfrm>
            <a:off x="7223760" y="2880360"/>
            <a:ext cx="1389888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your hand over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30" name="Shape 22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kit/icon_sync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focus: Be open to changing your mind (turn your hand over)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Watchdog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centre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large building full of computers (servers) that store data and run AI and websites.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26136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39852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server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339852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powerful computer that does jobs for other computers over the internet.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06552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20268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/ electricity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20268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power computers need to work.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9436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cooling</a:t>
            </a:r>
            <a:endParaRPr lang="en-US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computers from overheating, often with fans or water.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326136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39852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e-waste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339852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or broken electronic things that are thrown away.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606552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20268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resources</a:t>
            </a:r>
            <a:endParaRPr lang="en-US" sz="1900" dirty="0"/>
          </a:p>
        </p:txBody>
      </p:sp>
      <p:sp>
        <p:nvSpPr>
          <p:cNvPr id="21" name="Text 18"/>
          <p:cNvSpPr txBox="1"/>
          <p:nvPr/>
        </p:nvSpPr>
        <p:spPr>
          <a:xfrm>
            <a:off x="620268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from nature that people use: water, metals, minerals, energy.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does AI use a data centre?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ay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645920"/>
            <a:ext cx="411480" cy="4114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17320" y="1481328"/>
            <a:ext cx="29535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286000"/>
            <a:ext cx="374904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patterns from millions of examples. Can take weeks on thousands of computers.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comment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1645920"/>
            <a:ext cx="411480" cy="41148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623560" y="1481328"/>
            <a:ext cx="29535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286000"/>
            <a:ext cx="374904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question, picture or recommendation runs on a server. Billions every day add up.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457200" y="32461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3375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43814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2461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Hinge: does AI only use energy when it's being trained?</a:t>
            </a:r>
            <a:endParaRPr lang="en-US" sz="1700" dirty="0"/>
          </a:p>
        </p:txBody>
      </p:sp>
      <p:sp>
        <p:nvSpPr>
          <p:cNvPr id="18" name="Shape 12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19" name="Shape 13"/>
          <p:cNvSpPr/>
          <p:nvPr/>
        </p:nvSpPr>
        <p:spPr>
          <a:xfrm>
            <a:off x="566928" y="40690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0" name="Image 3" descr="/home/claude/kit/icon_bol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4169664"/>
            <a:ext cx="301752" cy="30175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188720" y="39776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need electricity, cooling and machines.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Carousel: five stations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536192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928116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988" y="1554480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12064" y="208483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2130552" y="1325880"/>
            <a:ext cx="1536192" cy="1417320"/>
          </a:xfrm>
          <a:prstGeom prst="roundRect">
            <a:avLst>
              <a:gd name="adj" fmla="val 7742"/>
            </a:avLst>
          </a:prstGeom>
          <a:solidFill>
            <a:srgbClr val="EEE9F7"/>
          </a:solidFill>
          <a:ln/>
        </p:spPr>
      </p:sp>
      <p:sp>
        <p:nvSpPr>
          <p:cNvPr id="9" name="Shape 5"/>
          <p:cNvSpPr/>
          <p:nvPr/>
        </p:nvSpPr>
        <p:spPr>
          <a:xfrm>
            <a:off x="2601468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wat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340" y="1554480"/>
            <a:ext cx="356616" cy="35661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2185416" y="208483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3803904" y="1325880"/>
            <a:ext cx="1536192" cy="1417320"/>
          </a:xfrm>
          <a:prstGeom prst="roundRect">
            <a:avLst>
              <a:gd name="adj" fmla="val 7742"/>
            </a:avLst>
          </a:prstGeom>
          <a:solidFill>
            <a:srgbClr val="FCE4F2"/>
          </a:solidFill>
          <a:ln/>
        </p:spPr>
      </p:sp>
      <p:sp>
        <p:nvSpPr>
          <p:cNvPr id="13" name="Shape 8"/>
          <p:cNvSpPr/>
          <p:nvPr/>
        </p:nvSpPr>
        <p:spPr>
          <a:xfrm>
            <a:off x="4274820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kit/icon_mi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692" y="1554480"/>
            <a:ext cx="356616" cy="356616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3858768" y="208483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Materials</a:t>
            </a:r>
            <a:endParaRPr lang="en-US" sz="1400" dirty="0"/>
          </a:p>
        </p:txBody>
      </p:sp>
      <p:sp>
        <p:nvSpPr>
          <p:cNvPr id="16" name="Shape 10"/>
          <p:cNvSpPr/>
          <p:nvPr/>
        </p:nvSpPr>
        <p:spPr>
          <a:xfrm>
            <a:off x="5477256" y="1325880"/>
            <a:ext cx="1536192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17" name="Shape 11"/>
          <p:cNvSpPr/>
          <p:nvPr/>
        </p:nvSpPr>
        <p:spPr>
          <a:xfrm>
            <a:off x="5948172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3" descr="/home/claude/kit/icon_dumpste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044" y="1554480"/>
            <a:ext cx="356616" cy="356616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532120" y="208483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E-waste</a:t>
            </a:r>
            <a:endParaRPr lang="en-US" sz="1400" dirty="0"/>
          </a:p>
        </p:txBody>
      </p:sp>
      <p:sp>
        <p:nvSpPr>
          <p:cNvPr id="20" name="Shape 13"/>
          <p:cNvSpPr/>
          <p:nvPr/>
        </p:nvSpPr>
        <p:spPr>
          <a:xfrm>
            <a:off x="7150608" y="1325880"/>
            <a:ext cx="1536192" cy="1417320"/>
          </a:xfrm>
          <a:prstGeom prst="roundRect">
            <a:avLst>
              <a:gd name="adj" fmla="val 7742"/>
            </a:avLst>
          </a:prstGeom>
          <a:solidFill>
            <a:srgbClr val="DFF3E4"/>
          </a:solidFill>
          <a:ln/>
        </p:spPr>
      </p:sp>
      <p:sp>
        <p:nvSpPr>
          <p:cNvPr id="21" name="Shape 14"/>
          <p:cNvSpPr/>
          <p:nvPr/>
        </p:nvSpPr>
        <p:spPr>
          <a:xfrm>
            <a:off x="7621524" y="1435608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4" descr="/home/claude/kit/icon_dee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0396" y="1554480"/>
            <a:ext cx="356616" cy="356616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7205472" y="2084832"/>
            <a:ext cx="142646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helping the planet</a:t>
            </a:r>
            <a:endParaRPr lang="en-US" sz="1400" dirty="0"/>
          </a:p>
        </p:txBody>
      </p:sp>
      <p:sp>
        <p:nvSpPr>
          <p:cNvPr id="24" name="Shape 16"/>
          <p:cNvSpPr/>
          <p:nvPr/>
        </p:nvSpPr>
        <p:spPr>
          <a:xfrm>
            <a:off x="457200" y="2880360"/>
            <a:ext cx="2651760" cy="1600200"/>
          </a:xfrm>
          <a:prstGeom prst="roundRect">
            <a:avLst>
              <a:gd name="adj" fmla="val 6857"/>
            </a:avLst>
          </a:prstGeom>
          <a:solidFill>
            <a:srgbClr val="FCE4F2"/>
          </a:solidFill>
          <a:ln/>
        </p:spPr>
      </p:sp>
      <p:sp>
        <p:nvSpPr>
          <p:cNvPr id="25" name="Shape 17"/>
          <p:cNvSpPr/>
          <p:nvPr/>
        </p:nvSpPr>
        <p:spPr>
          <a:xfrm>
            <a:off x="1531620" y="2990088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5" descr="/home/claude/kit/icon_boo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2204" y="3090672"/>
            <a:ext cx="301752" cy="301752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512064" y="3547872"/>
            <a:ext cx="254203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530352" y="4069080"/>
            <a:ext cx="2505456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station card</a:t>
            </a:r>
            <a:endParaRPr lang="en-US" sz="1300" dirty="0"/>
          </a:p>
        </p:txBody>
      </p:sp>
      <p:sp>
        <p:nvSpPr>
          <p:cNvPr id="29" name="Shape 20"/>
          <p:cNvSpPr/>
          <p:nvPr/>
        </p:nvSpPr>
        <p:spPr>
          <a:xfrm>
            <a:off x="3246120" y="2880360"/>
            <a:ext cx="2651760" cy="1600200"/>
          </a:xfrm>
          <a:prstGeom prst="roundRect">
            <a:avLst>
              <a:gd name="adj" fmla="val 6857"/>
            </a:avLst>
          </a:prstGeom>
          <a:solidFill>
            <a:srgbClr val="EEE9F7"/>
          </a:solidFill>
          <a:ln/>
        </p:spPr>
      </p:sp>
      <p:sp>
        <p:nvSpPr>
          <p:cNvPr id="30" name="Shape 21"/>
          <p:cNvSpPr/>
          <p:nvPr/>
        </p:nvSpPr>
        <p:spPr>
          <a:xfrm>
            <a:off x="4320540" y="2990088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6" descr="/home/claude/kit/icon_comments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1124" y="3090672"/>
            <a:ext cx="301752" cy="301752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3300984" y="3547872"/>
            <a:ext cx="254203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</a:t>
            </a:r>
            <a:endParaRPr lang="en-US" sz="1500" dirty="0"/>
          </a:p>
        </p:txBody>
      </p:sp>
      <p:sp>
        <p:nvSpPr>
          <p:cNvPr id="33" name="Text 23"/>
          <p:cNvSpPr txBox="1"/>
          <p:nvPr/>
        </p:nvSpPr>
        <p:spPr>
          <a:xfrm>
            <a:off x="3319272" y="4069080"/>
            <a:ext cx="2505456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watchdog question</a:t>
            </a:r>
            <a:endParaRPr lang="en-US" sz="1300" dirty="0"/>
          </a:p>
        </p:txBody>
      </p:sp>
      <p:sp>
        <p:nvSpPr>
          <p:cNvPr id="34" name="Shape 24"/>
          <p:cNvSpPr/>
          <p:nvPr/>
        </p:nvSpPr>
        <p:spPr>
          <a:xfrm>
            <a:off x="6035040" y="2880360"/>
            <a:ext cx="2651760" cy="1600200"/>
          </a:xfrm>
          <a:prstGeom prst="roundRect">
            <a:avLst>
              <a:gd name="adj" fmla="val 6857"/>
            </a:avLst>
          </a:prstGeom>
          <a:solidFill>
            <a:srgbClr val="FCE4F2"/>
          </a:solidFill>
          <a:ln/>
        </p:spPr>
      </p:sp>
      <p:sp>
        <p:nvSpPr>
          <p:cNvPr id="35" name="Shape 25"/>
          <p:cNvSpPr/>
          <p:nvPr/>
        </p:nvSpPr>
        <p:spPr>
          <a:xfrm>
            <a:off x="7109460" y="2990088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6" name="Image 7" descr="/home/claude/kit/icon_pencil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0044" y="3090672"/>
            <a:ext cx="301752" cy="301752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6089904" y="3547872"/>
            <a:ext cx="254203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</a:t>
            </a:r>
            <a:endParaRPr lang="en-US" sz="1500" dirty="0"/>
          </a:p>
        </p:txBody>
      </p:sp>
      <p:sp>
        <p:nvSpPr>
          <p:cNvPr id="38" name="Text 27"/>
          <p:cNvSpPr txBox="1"/>
          <p:nvPr/>
        </p:nvSpPr>
        <p:spPr>
          <a:xfrm>
            <a:off x="6108192" y="4069080"/>
            <a:ext cx="2505456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one hand / on the other hand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hidden costs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417320"/>
          </a:xfrm>
          <a:prstGeom prst="roundRect">
            <a:avLst>
              <a:gd name="adj" fmla="val 7742"/>
            </a:avLst>
          </a:prstGeom>
          <a:solidFill>
            <a:srgbClr val="FBE3DC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276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813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94560"/>
            <a:ext cx="3749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1.5% of the world's electricity in 2024; may double by 2030.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417320"/>
          </a:xfrm>
          <a:prstGeom prst="roundRect">
            <a:avLst>
              <a:gd name="adj" fmla="val 7742"/>
            </a:avLst>
          </a:prstGeom>
          <a:solidFill>
            <a:srgbClr val="FBE3DC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wat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472" y="1627632"/>
            <a:ext cx="356616" cy="35661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32120" y="14813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194560"/>
            <a:ext cx="3749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to cool hot servers. Matters most where water is scarce.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457200" y="2971800"/>
            <a:ext cx="4023360" cy="1417320"/>
          </a:xfrm>
          <a:prstGeom prst="roundRect">
            <a:avLst>
              <a:gd name="adj" fmla="val 7742"/>
            </a:avLst>
          </a:prstGeom>
          <a:solidFill>
            <a:srgbClr val="FBE3DC"/>
          </a:solidFill>
          <a:ln/>
        </p:spPr>
      </p:sp>
      <p:sp>
        <p:nvSpPr>
          <p:cNvPr id="15" name="Shape 10"/>
          <p:cNvSpPr/>
          <p:nvPr/>
        </p:nvSpPr>
        <p:spPr>
          <a:xfrm>
            <a:off x="594360" y="31089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mi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3227832"/>
            <a:ext cx="356616" cy="35661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325880" y="30815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Materials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594360" y="3794760"/>
            <a:ext cx="3749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Chips need mined metals. Mining harms land and rivers far away.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663440" y="2971800"/>
            <a:ext cx="4023360" cy="1417320"/>
          </a:xfrm>
          <a:prstGeom prst="roundRect">
            <a:avLst>
              <a:gd name="adj" fmla="val 7742"/>
            </a:avLst>
          </a:prstGeom>
          <a:solidFill>
            <a:srgbClr val="FBE3DC"/>
          </a:solidFill>
          <a:ln/>
        </p:spPr>
      </p:sp>
      <p:sp>
        <p:nvSpPr>
          <p:cNvPr id="20" name="Shape 14"/>
          <p:cNvSpPr/>
          <p:nvPr/>
        </p:nvSpPr>
        <p:spPr>
          <a:xfrm>
            <a:off x="4800600" y="31089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dumpste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72" y="3227832"/>
            <a:ext cx="356616" cy="356616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32120" y="30815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E-waste</a:t>
            </a:r>
            <a:endParaRPr lang="en-US" sz="1800" dirty="0"/>
          </a:p>
        </p:txBody>
      </p:sp>
      <p:sp>
        <p:nvSpPr>
          <p:cNvPr id="23" name="Text 16"/>
          <p:cNvSpPr txBox="1"/>
          <p:nvPr/>
        </p:nvSpPr>
        <p:spPr>
          <a:xfrm>
            <a:off x="4800600" y="3794760"/>
            <a:ext cx="37490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 million tonnes in 2022; only about 1 in 5 properly recycled.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helping the planet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111442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de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2441" y="1563624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1206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Wildlife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Sorts camera-trap photos to count animals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254889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320611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tre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131" y="1563624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60375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Forests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62204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Spots forest loss in satellite images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464058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FCE4F2"/>
          </a:solidFill>
          <a:ln/>
        </p:spPr>
      </p:sp>
      <p:sp>
        <p:nvSpPr>
          <p:cNvPr id="15" name="Shape 10"/>
          <p:cNvSpPr/>
          <p:nvPr/>
        </p:nvSpPr>
        <p:spPr>
          <a:xfrm>
            <a:off x="529780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clou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821" y="1563624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69544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471373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Helps forecast weather and floods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6732270" y="1325880"/>
            <a:ext cx="1954530" cy="2148840"/>
          </a:xfrm>
          <a:prstGeom prst="roundRect">
            <a:avLst>
              <a:gd name="adj" fmla="val 5614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738949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turbin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511" y="1563624"/>
            <a:ext cx="384048" cy="38404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78713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power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805422" y="2651760"/>
            <a:ext cx="1808226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Helps grids use more wind and solar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scal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is AI good or bad for the planet? It depends on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 up both sides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"On one hand, AI helps count hedgehogs in thousands of photos. On the other hand, it uses electricity and water. So I think it's worth it."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one hand, AI ___. On the other hand, it uses ___.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electricity · water · materials · e-waste · data centre · cost · benefit · worth it · planet · renewable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one hand ___. On the other hand ___. So I think ___.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Although AI ___, I think ___ matters more because ___, so it is / isn't worth it when ___.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corners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051560"/>
          </a:xfrm>
          <a:prstGeom prst="roundRect">
            <a:avLst>
              <a:gd name="adj" fmla="val 10435"/>
            </a:avLst>
          </a:prstGeom>
          <a:solidFill>
            <a:srgbClr val="DFF3E4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Worth it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1280160" y="1920240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benefit is bigger than the cost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051560"/>
          </a:xfrm>
          <a:prstGeom prst="roundRect">
            <a:avLst>
              <a:gd name="adj" fmla="val 10435"/>
            </a:avLst>
          </a:prstGeom>
          <a:solidFill>
            <a:srgbClr val="FFF1C9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sear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328" y="161848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486400" y="148132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Worth it if…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5486400" y="1920240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if something changes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457200" y="2606040"/>
            <a:ext cx="4023360" cy="1051560"/>
          </a:xfrm>
          <a:prstGeom prst="roundRect">
            <a:avLst>
              <a:gd name="adj" fmla="val 10435"/>
            </a:avLst>
          </a:prstGeom>
          <a:solidFill>
            <a:srgbClr val="FBE3DC"/>
          </a:solidFill>
          <a:ln/>
        </p:spPr>
      </p:sp>
      <p:sp>
        <p:nvSpPr>
          <p:cNvPr id="15" name="Shape 10"/>
          <p:cNvSpPr/>
          <p:nvPr/>
        </p:nvSpPr>
        <p:spPr>
          <a:xfrm>
            <a:off x="594360" y="274320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cros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285292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280160" y="271576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worth it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1280160" y="3154680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is bigger than the benefit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663440" y="2606040"/>
            <a:ext cx="402336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4800600" y="274320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question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328" y="2852928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486400" y="271576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sure yet</a:t>
            </a:r>
            <a:endParaRPr lang="en-US" sz="1800" dirty="0"/>
          </a:p>
        </p:txBody>
      </p:sp>
      <p:sp>
        <p:nvSpPr>
          <p:cNvPr id="23" name="Text 16"/>
          <p:cNvSpPr txBox="1"/>
          <p:nvPr/>
        </p:nvSpPr>
        <p:spPr>
          <a:xfrm>
            <a:off x="5486400" y="3154680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need more evidence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8404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expan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94106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7490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chose this corner because ___. / You've convinced me, because ___.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worth it?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280160"/>
            <a:ext cx="8229600" cy="512064"/>
          </a:xfrm>
          <a:prstGeom prst="roundRect">
            <a:avLst>
              <a:gd name="adj" fmla="val 21429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389888"/>
            <a:ext cx="7982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Using AI to sort 10,000 wildlife camera photos to count hedgehogs.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457200" y="1883664"/>
            <a:ext cx="8229600" cy="512064"/>
          </a:xfrm>
          <a:prstGeom prst="roundRect">
            <a:avLst>
              <a:gd name="adj" fmla="val 21429"/>
            </a:avLst>
          </a:prstGeom>
          <a:solidFill>
            <a:schemeClr val="bg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594360" y="1993392"/>
            <a:ext cx="7982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 Asking AI to make a silly picture of a cat in a hat, just for fun.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2487168"/>
            <a:ext cx="8229600" cy="512064"/>
          </a:xfrm>
          <a:prstGeom prst="roundRect">
            <a:avLst>
              <a:gd name="adj" fmla="val 21429"/>
            </a:avLst>
          </a:prstGeom>
          <a:solidFill>
            <a:srgbClr val="EEE9F7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2596896"/>
            <a:ext cx="7982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 Asking a chatbot a fact you could find in a book in two minutes.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457200" y="3090672"/>
            <a:ext cx="8229600" cy="512064"/>
          </a:xfrm>
          <a:prstGeom prst="roundRect">
            <a:avLst>
              <a:gd name="adj" fmla="val 21429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594360" y="3200400"/>
            <a:ext cx="7982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 Using AI to help forecast floods so people can get ready.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457200" y="3694176"/>
            <a:ext cx="8229600" cy="512064"/>
          </a:xfrm>
          <a:prstGeom prst="roundRect">
            <a:avLst>
              <a:gd name="adj" fmla="val 21429"/>
            </a:avLst>
          </a:prstGeom>
          <a:solidFill>
            <a:schemeClr val="bg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3803904"/>
            <a:ext cx="7982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 An app using AI to recommend video after video, all evening.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3: What does it cost?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954530" cy="2103120"/>
          </a:xfrm>
          <a:prstGeom prst="roundRect">
            <a:avLst>
              <a:gd name="adj" fmla="val 5614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111442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us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2441" y="1563624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1206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it for?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651760"/>
            <a:ext cx="180822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will use it, and what job is it designed to do?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2548890" y="1325880"/>
            <a:ext cx="1954530" cy="2103120"/>
          </a:xfrm>
          <a:prstGeom prst="roundRect">
            <a:avLst>
              <a:gd name="adj" fmla="val 5614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320611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usertim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131" y="1563624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60375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could it leave out?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622042" y="2651760"/>
            <a:ext cx="180822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might it work less well for?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4640580" y="1325880"/>
            <a:ext cx="1954530" cy="2103120"/>
          </a:xfrm>
          <a:prstGeom prst="roundRect">
            <a:avLst>
              <a:gd name="adj" fmla="val 5614"/>
            </a:avLst>
          </a:prstGeom>
          <a:solidFill>
            <a:srgbClr val="FCE4F2"/>
          </a:solidFill>
          <a:ln/>
        </p:spPr>
      </p:sp>
      <p:sp>
        <p:nvSpPr>
          <p:cNvPr id="15" name="Shape 10"/>
          <p:cNvSpPr/>
          <p:nvPr/>
        </p:nvSpPr>
        <p:spPr>
          <a:xfrm>
            <a:off x="529780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coin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821" y="1563624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69544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it cost?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4713732" y="2651760"/>
            <a:ext cx="180822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Energy, water, materials, time, learning, privacy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6732270" y="1325880"/>
            <a:ext cx="1954530" cy="2103120"/>
          </a:xfrm>
          <a:prstGeom prst="roundRect">
            <a:avLst>
              <a:gd name="adj" fmla="val 5614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7389495" y="1435608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gave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7511" y="1563624"/>
            <a:ext cx="384048" cy="38404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787134" y="2130552"/>
            <a:ext cx="184480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decides?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805422" y="2651760"/>
            <a:ext cx="180822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decisions must a person stay in charge of?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457200" y="36118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lea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80390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6118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planet-smart designer would ___. A planet-smart user would ___.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Watchdog Report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2588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leaf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70" y="1677010"/>
            <a:ext cx="760781" cy="76078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28600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4 SEAL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286000" y="1664208"/>
            <a:ext cx="64008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Planet Protector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2286000" y="228600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a data centre is and name three hidden costs of AI.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57200" y="29718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0" name="Shape 6"/>
          <p:cNvSpPr/>
          <p:nvPr/>
        </p:nvSpPr>
        <p:spPr>
          <a:xfrm>
            <a:off x="566928" y="30632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penci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163824"/>
            <a:ext cx="301752" cy="30175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88720" y="29718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one hand ___. On the other hand ___. So I think ___.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457200" y="3794760"/>
            <a:ext cx="8229600" cy="640080"/>
          </a:xfrm>
          <a:prstGeom prst="roundRect">
            <a:avLst>
              <a:gd name="adj" fmla="val 17143"/>
            </a:avLst>
          </a:prstGeom>
          <a:solidFill>
            <a:srgbClr val="DFF3E4"/>
          </a:solidFill>
          <a:ln/>
        </p:spPr>
      </p:sp>
      <p:sp>
        <p:nvSpPr>
          <p:cNvPr id="14" name="Shape 9"/>
          <p:cNvSpPr/>
          <p:nvPr/>
        </p:nvSpPr>
        <p:spPr>
          <a:xfrm>
            <a:off x="594360" y="393192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2" descr="/home/claude/kit/icon_thumbsu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023360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188720" y="3904488"/>
            <a:ext cx="73883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check: I weighed up two sides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brief: Watchdog 5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sync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Didn't Mean That!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when AI has unexpected effects?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Tech">
  <a:themeElements>
    <a:clrScheme name="GenTech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GenTech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Y5 L4 – Watchdog Brief 4: The Hidden Cost</dc:title>
  <dc:subject>PptxGenJS Presentation</dc:subject>
  <dc:creator>The GenTech Academy</dc:creator>
  <cp:lastModifiedBy>The GenTech Academy</cp:lastModifiedBy>
  <cp:revision>1</cp:revision>
  <dcterms:created xsi:type="dcterms:W3CDTF">2026-10-06T19:18:43Z</dcterms:created>
  <dcterms:modified xsi:type="dcterms:W3CDTF">2026-10-06T19:18:43Z</dcterms:modified>
</cp:coreProperties>
</file>