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ed9db100-8e19-4d0b-b045-8565217425f4}">
          <p14:sldIdLst>
            <p14:sldId id="256"/>
            <p14:sldId id="257"/>
            <p14:sldId id="258"/>
          </p14:sldIdLst>
        </p14:section>
        <p14:section name="Learn" id="{7e537b10-4bab-d5e8-375b-53249eb76030}">
          <p14:sldIdLst>
            <p14:sldId id="259"/>
            <p14:sldId id="260"/>
            <p14:sldId id="261"/>
            <p14:sldId id="262"/>
          </p14:sldIdLst>
        </p14:section>
        <p14:section name="True story" id="{8338ef46-e226-81b3-2ac9-a1372e41243f}">
          <p14:sldIdLst>
            <p14:sldId id="263"/>
            <p14:sldId id="264"/>
          </p14:sldIdLst>
        </p14:section>
        <p14:section name="Fishbowl" id="{8ba977df-05cf-9d5d-44df-e1de48e700c7}">
          <p14:sldIdLst>
            <p14:sldId id="265"/>
            <p14:sldId id="266"/>
            <p14:sldId id="267"/>
          </p14:sldIdLst>
        </p14:section>
        <p14:section name="Fix it" id="{0a549793-7d8f-4fed-747b-cc0ccdfaa1ec}">
          <p14:sldIdLst>
            <p14:sldId id="268"/>
          </p14:sldIdLst>
        </p14:section>
        <p14:section name="Report" id="{3bf96905-5470-6b0c-3e0a-534399dafc27}">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DSL HEADS-UP RECOMMENDED: this lesson discusses skin colour and unfair treatment. Tell your DSL and inclusion lead beforehand.
No images of real faces are used anywhere (icons only). Do NOT demonstrate face detection.
Before the lesson: print ShoeSpotter cards, story cards and fishbowl sheets; set up an inner circle of 6 chairs.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"Meet ShoeSpotter, our pretend lost-property robot. It sorts lost property into SHOE and NOT A SHOE so shoes get back to their owners. Here are the 8 photos it was trained on."
ASK: "What do you notice about its training data?" (They're all trainers.)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IN ROLE as ShoeSpotter (robot voice). Hold up each test card. Before each, pupils predict with thumbs: up = SHOE, down = NOT A SHOE.
ShoeSpotter says: wellies NOT A SHOE; sandals NOT A SHOE; slippers NOT A SHOE; leather boots NOT A SHOE; high heels NOT A SHOE; new trainers SHOE.
ASK: "Whose lost shoes will never get back to them?" Talk partners: why did it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Oracy focus: building and challenging with evidence in the fishbowl.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Charter with gestures. Today's focus: CHALLENGE WITH RESPECT. Today's topic is about people being treated unfairly, so how we talk matters. We challenge ideas, never people, and we never make comments about anyone's appearance.
Agree: if anyone feels uncomfortable, they can use the quiet signal and talk to an adult.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BIAS = tip one hand lower than the other; LEFT OUT = sweep a hand outwards; REPRESENTATIVE = draw a big circle round everyone.
Stress: 'works less well for' is the accurate way to describe bias. AI doesn't 'dislike' anyone.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"ShoeSpotter only saw trainers, so the pattern it found was 'laces and a thick rubber sole'. Anything else: NOT A SHOE. It wasn't being mean. It matched patterns in the data people chose. But the result is still unfair for everyone who wears wellies or sandals."
Introduce BIAS: when an AI works better for some people than for others.
HINGE: "Would 1,000 more trainer photos fix ShoeSpotter?" (No: it needs VARIETY.)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calmly and factually. Joy Buolamwini is a real computer scientist. (Pronunciation: BOO-oh-lam-WEE-nee.)
As a graduate student at the MIT Media Lab she built an art project using face-detection software made by others. It didn't detect her face until she held up a plain white mask.
In 2018 she and Timnit Gebru tested face-analysis systems from big companies. (The systems were asked to sort face photos as male or female: explain only if asked.)
No images of real faces are used. Use the words 'darker skin' and 'lighter skin'.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she found: up to about 1 in 3 mistakes for women with darker skin, fewer than 1 in 100 for men with lighter skin (Gender Shades, 2018: up to 34.7% vs under 1%).
Why: photo collections used to build and test such systems had far more lighter-skinned faces.
What happened: she published and spoke up; several companies (including IBM and Microsoft) improved their systems; she founded the Algorithmic Justice League.
Groups now order the shuffled story cards (Appendix B) and retell the story in turns. ASK: "What's the same as ShoeSpotter? Why does it matter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six chairs in the middle, everyone else around them.
INNER CIRCLE: 2 Builders, 2 Challengers, 1 Questioner, 1 Summariser. 5 minutes per round.
OUTER CIRCLE: observers tally builds and challenges on Appendix C and note the best example.
After each round, 3 observers give feedback: "I noticed ___ built on ___'s idea by ___." Then swap 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with a volunteer or teaching assistant: one builds, one challenges.
Point out that the challenge uses EVIDENCE from the story, not an opinion about a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1 (5 minutes): questions 1 and 2. Feedback from observers. Swap circles.
Round 2 (5 minutes): questions 3 and 4. Feedback. Summarisers give a final summary.
Teacher: sit outside the circle and only step in to keep the talk respectful and on topic.
AfL: are challenges backed with evidence? Does the Summariser capture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choose the TWO best fixes for ShoeSpotter AND for the face systems and justify them on the Fix-It plan (Appendix E). Then place each system on the Fairness Scale.
Push: "Does your fix match the cause? The cause was the data, so…"
MODEL: "One way to fix it is to train it on wellies, sandals and slippers too, because then it learns that shoes come in lots of shapes."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could OUR SortBot from Lesson 1 leave out?" (e.g. packaging from shops or countries not in our photos.) "Who could a voice assistant leave out?" (People with different accents or speech differences; very young children.)
Take 3 answers using the frame. Link: testing with everyone (Lesson 2) is how we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G). Check for accurate language: 'worked less well for', 'left out of the training data'.
Follow up any comments or disclosures as your school's procedures require.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panel for handling a serious topic respectfully. Next lesson we investigate a mystery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3</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3</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3.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3.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slideLayout" Target="../slideLayouts/slideLayout3.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2.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cale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5 · FAIR OR UNFAIR? · LESSON 3</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Watchdog Brief 3: Not Built for Me</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Why does AI sometimes work worse for some people?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Meet ShoeSpotter</a:t>
            </a:r>
            <a:endParaRPr lang="en-US" sz="3000" dirty="0"/>
          </a:p>
        </p:txBody>
      </p:sp>
      <p:sp>
        <p:nvSpPr>
          <p:cNvPr id="4" name="Shape 1"/>
          <p:cNvSpPr/>
          <p:nvPr/>
        </p:nvSpPr>
        <p:spPr>
          <a:xfrm>
            <a:off x="640080" y="1417320"/>
            <a:ext cx="1371600" cy="1371600"/>
          </a:xfrm>
          <a:prstGeom prst="ellipse">
            <a:avLst/>
          </a:prstGeom>
          <a:solidFill>
            <a:schemeClr val="bg1"/>
          </a:solidFill>
          <a:ln/>
        </p:spPr>
      </p:sp>
      <p:pic>
        <p:nvPicPr>
          <p:cNvPr id="5" name="Image 0" descr="/home/claude/kit/icon_shoe.png">    </p:cNvPr>
          <p:cNvPicPr>
            <a:picLocks noChangeAspect="1"/>
          </p:cNvPicPr>
          <p:nvPr/>
        </p:nvPicPr>
        <p:blipFill>
          <a:blip r:embed="rId1"/>
          <a:stretch>
            <a:fillRect/>
          </a:stretch>
        </p:blipFill>
        <p:spPr>
          <a:xfrm>
            <a:off x="914400" y="1691640"/>
            <a:ext cx="822960" cy="822960"/>
          </a:xfrm>
          <a:prstGeom prst="rect">
            <a:avLst/>
          </a:prstGeom>
        </p:spPr>
      </p:pic>
      <p:sp>
        <p:nvSpPr>
          <p:cNvPr id="6" name="Text 2"/>
          <p:cNvSpPr txBox="1"/>
          <p:nvPr/>
        </p:nvSpPr>
        <p:spPr>
          <a:xfrm>
            <a:off x="2286000" y="1371600"/>
            <a:ext cx="6400800" cy="457200"/>
          </a:xfrm>
          <a:prstGeom prst="rect">
            <a:avLst/>
          </a:prstGeom>
          <a:noFill/>
          <a:ln/>
        </p:spPr>
        <p:txBody>
          <a:bodyPr wrap="square" lIns="635" tIns="635" rIns="635" bIns="635" rtlCol="0" anchor="t"/>
          <a:lstStyle/>
          <a:p>
            <a:pPr indent="0" marL="0">
              <a:buNone/>
            </a:pPr>
            <a:r>
              <a:rPr lang="en-US" sz="2000" dirty="0">
                <a:solidFill>
                  <a:schemeClr val="bg1"/>
                </a:solidFill>
                <a:latin typeface="Calibri" pitchFamily="34" charset="0"/>
                <a:ea typeface="Calibri" pitchFamily="34" charset="-122"/>
                <a:cs typeface="Calibri" pitchFamily="34" charset="-120"/>
              </a:rPr>
              <a:t>ShoeSpotter was trained on 8 photos, all labelled SHOE:</a:t>
            </a:r>
            <a:endParaRPr lang="en-US" sz="2000" dirty="0"/>
          </a:p>
        </p:txBody>
      </p:sp>
      <p:sp>
        <p:nvSpPr>
          <p:cNvPr id="7" name="Text 3"/>
          <p:cNvSpPr txBox="1"/>
          <p:nvPr/>
        </p:nvSpPr>
        <p:spPr>
          <a:xfrm>
            <a:off x="2286000" y="1874520"/>
            <a:ext cx="6400800" cy="1005840"/>
          </a:xfrm>
          <a:prstGeom prst="rect">
            <a:avLst/>
          </a:prstGeom>
          <a:noFill/>
          <a:ln/>
        </p:spPr>
        <p:txBody>
          <a:bodyPr wrap="square" lIns="635" tIns="635" rIns="635" bIns="635" rtlCol="0" anchor="t"/>
          <a:lstStyle/>
          <a:p>
            <a:pPr indent="0" marL="0">
              <a:buNone/>
            </a:pPr>
            <a:r>
              <a:rPr lang="en-US" sz="1700" i="1" dirty="0">
                <a:solidFill>
                  <a:schemeClr val="bg2"/>
                </a:solidFill>
                <a:latin typeface="Calibri" pitchFamily="34" charset="0"/>
                <a:ea typeface="Calibri" pitchFamily="34" charset="-122"/>
                <a:cs typeface="Calibri" pitchFamily="34" charset="-120"/>
              </a:rPr>
              <a:t>white trainers · black trainers · running trainers · trainers with laces · light-up trainers · football trainers · hi-top trainers · slip-on trainers</a:t>
            </a:r>
            <a:endParaRPr lang="en-US" sz="1700" dirty="0"/>
          </a:p>
        </p:txBody>
      </p:sp>
      <p:sp>
        <p:nvSpPr>
          <p:cNvPr id="8" name="Shape 4"/>
          <p:cNvSpPr/>
          <p:nvPr/>
        </p:nvSpPr>
        <p:spPr>
          <a:xfrm>
            <a:off x="2286000" y="3108960"/>
            <a:ext cx="6400800" cy="731520"/>
          </a:xfrm>
          <a:prstGeom prst="roundRect">
            <a:avLst>
              <a:gd name="adj" fmla="val 15000"/>
            </a:avLst>
          </a:prstGeom>
          <a:solidFill>
            <a:schemeClr val="accent2"/>
          </a:solidFill>
          <a:ln/>
        </p:spPr>
      </p:sp>
      <p:sp>
        <p:nvSpPr>
          <p:cNvPr id="9" name="Text 5"/>
          <p:cNvSpPr txBox="1"/>
          <p:nvPr/>
        </p:nvSpPr>
        <p:spPr>
          <a:xfrm>
            <a:off x="2468880" y="3108960"/>
            <a:ext cx="6126480" cy="731520"/>
          </a:xfrm>
          <a:prstGeom prst="rect">
            <a:avLst/>
          </a:prstGeom>
          <a:noFill/>
          <a:ln/>
        </p:spPr>
        <p:txBody>
          <a:bodyPr wrap="square" lIns="635" tIns="635" rIns="635" bIns="635" rtlCol="0" anchor="ctr"/>
          <a:lstStyle/>
          <a:p>
            <a:pPr indent="0" marL="0">
              <a:buNone/>
            </a:pPr>
            <a:r>
              <a:rPr lang="en-US" sz="2000" b="1" dirty="0">
                <a:solidFill>
                  <a:schemeClr val="bg1"/>
                </a:solidFill>
                <a:latin typeface="Calibri" pitchFamily="34" charset="0"/>
                <a:ea typeface="Calibri" pitchFamily="34" charset="-122"/>
                <a:cs typeface="Calibri" pitchFamily="34" charset="-120"/>
              </a:rPr>
              <a:t>What do you notice about its training data?</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Test ShoeSpotter</a:t>
            </a:r>
            <a:endParaRPr lang="en-US" sz="3000" dirty="0"/>
          </a:p>
        </p:txBody>
      </p:sp>
      <p:sp>
        <p:nvSpPr>
          <p:cNvPr id="4" name="Shape 1"/>
          <p:cNvSpPr/>
          <p:nvPr/>
        </p:nvSpPr>
        <p:spPr>
          <a:xfrm>
            <a:off x="457200" y="1325880"/>
            <a:ext cx="1280160" cy="1325880"/>
          </a:xfrm>
          <a:prstGeom prst="roundRect">
            <a:avLst>
              <a:gd name="adj" fmla="val 8571"/>
            </a:avLst>
          </a:prstGeom>
          <a:solidFill>
            <a:schemeClr val="bg2"/>
          </a:solidFill>
          <a:ln/>
        </p:spPr>
      </p:sp>
      <p:pic>
        <p:nvPicPr>
          <p:cNvPr id="5" name="Image 0" descr="/home/claude/kit/icon_boot.png">    </p:cNvPr>
          <p:cNvPicPr>
            <a:picLocks noChangeAspect="1"/>
          </p:cNvPicPr>
          <p:nvPr/>
        </p:nvPicPr>
        <p:blipFill>
          <a:blip r:embed="rId1"/>
          <a:stretch>
            <a:fillRect/>
          </a:stretch>
        </p:blipFill>
        <p:spPr>
          <a:xfrm>
            <a:off x="822960" y="1463040"/>
            <a:ext cx="548640" cy="548640"/>
          </a:xfrm>
          <a:prstGeom prst="rect">
            <a:avLst/>
          </a:prstGeom>
        </p:spPr>
      </p:pic>
      <p:sp>
        <p:nvSpPr>
          <p:cNvPr id="6" name="Text 2"/>
          <p:cNvSpPr txBox="1"/>
          <p:nvPr/>
        </p:nvSpPr>
        <p:spPr>
          <a:xfrm>
            <a:off x="530352"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Wellies</a:t>
            </a:r>
            <a:endParaRPr lang="en-US" sz="1400" dirty="0"/>
          </a:p>
        </p:txBody>
      </p:sp>
      <p:sp>
        <p:nvSpPr>
          <p:cNvPr id="7" name="Shape 3"/>
          <p:cNvSpPr/>
          <p:nvPr/>
        </p:nvSpPr>
        <p:spPr>
          <a:xfrm>
            <a:off x="1847088" y="1325880"/>
            <a:ext cx="1280160" cy="1325880"/>
          </a:xfrm>
          <a:prstGeom prst="roundRect">
            <a:avLst>
              <a:gd name="adj" fmla="val 8571"/>
            </a:avLst>
          </a:prstGeom>
          <a:solidFill>
            <a:schemeClr val="bg2"/>
          </a:solidFill>
          <a:ln/>
        </p:spPr>
      </p:sp>
      <p:pic>
        <p:nvPicPr>
          <p:cNvPr id="8" name="Image 1" descr="/home/claude/kit/icon_sandal.png">    </p:cNvPr>
          <p:cNvPicPr>
            <a:picLocks noChangeAspect="1"/>
          </p:cNvPicPr>
          <p:nvPr/>
        </p:nvPicPr>
        <p:blipFill>
          <a:blip r:embed="rId2"/>
          <a:stretch>
            <a:fillRect/>
          </a:stretch>
        </p:blipFill>
        <p:spPr>
          <a:xfrm>
            <a:off x="2212848" y="1463040"/>
            <a:ext cx="548640" cy="548640"/>
          </a:xfrm>
          <a:prstGeom prst="rect">
            <a:avLst/>
          </a:prstGeom>
        </p:spPr>
      </p:pic>
      <p:sp>
        <p:nvSpPr>
          <p:cNvPr id="9" name="Text 4"/>
          <p:cNvSpPr txBox="1"/>
          <p:nvPr/>
        </p:nvSpPr>
        <p:spPr>
          <a:xfrm>
            <a:off x="1920240"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Sandals</a:t>
            </a:r>
            <a:endParaRPr lang="en-US" sz="1400" dirty="0"/>
          </a:p>
        </p:txBody>
      </p:sp>
      <p:sp>
        <p:nvSpPr>
          <p:cNvPr id="10" name="Shape 5"/>
          <p:cNvSpPr/>
          <p:nvPr/>
        </p:nvSpPr>
        <p:spPr>
          <a:xfrm>
            <a:off x="3236976" y="1325880"/>
            <a:ext cx="1280160" cy="1325880"/>
          </a:xfrm>
          <a:prstGeom prst="roundRect">
            <a:avLst>
              <a:gd name="adj" fmla="val 8571"/>
            </a:avLst>
          </a:prstGeom>
          <a:solidFill>
            <a:schemeClr val="bg2"/>
          </a:solidFill>
          <a:ln/>
        </p:spPr>
      </p:sp>
      <p:pic>
        <p:nvPicPr>
          <p:cNvPr id="11" name="Image 2" descr="/home/claude/kit/icon_slipper.png">    </p:cNvPr>
          <p:cNvPicPr>
            <a:picLocks noChangeAspect="1"/>
          </p:cNvPicPr>
          <p:nvPr/>
        </p:nvPicPr>
        <p:blipFill>
          <a:blip r:embed="rId3"/>
          <a:stretch>
            <a:fillRect/>
          </a:stretch>
        </p:blipFill>
        <p:spPr>
          <a:xfrm>
            <a:off x="3602736" y="1463040"/>
            <a:ext cx="548640" cy="548640"/>
          </a:xfrm>
          <a:prstGeom prst="rect">
            <a:avLst/>
          </a:prstGeom>
        </p:spPr>
      </p:pic>
      <p:sp>
        <p:nvSpPr>
          <p:cNvPr id="12" name="Text 6"/>
          <p:cNvSpPr txBox="1"/>
          <p:nvPr/>
        </p:nvSpPr>
        <p:spPr>
          <a:xfrm>
            <a:off x="3310128"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Slippers</a:t>
            </a:r>
            <a:endParaRPr lang="en-US" sz="1400" dirty="0"/>
          </a:p>
        </p:txBody>
      </p:sp>
      <p:sp>
        <p:nvSpPr>
          <p:cNvPr id="13" name="Shape 7"/>
          <p:cNvSpPr/>
          <p:nvPr/>
        </p:nvSpPr>
        <p:spPr>
          <a:xfrm>
            <a:off x="4626864" y="1325880"/>
            <a:ext cx="1280160" cy="1325880"/>
          </a:xfrm>
          <a:prstGeom prst="roundRect">
            <a:avLst>
              <a:gd name="adj" fmla="val 8571"/>
            </a:avLst>
          </a:prstGeom>
          <a:solidFill>
            <a:schemeClr val="bg2"/>
          </a:solidFill>
          <a:ln/>
        </p:spPr>
      </p:sp>
      <p:pic>
        <p:nvPicPr>
          <p:cNvPr id="14" name="Image 3" descr="/home/claude/kit/icon_lboot.png">    </p:cNvPr>
          <p:cNvPicPr>
            <a:picLocks noChangeAspect="1"/>
          </p:cNvPicPr>
          <p:nvPr/>
        </p:nvPicPr>
        <p:blipFill>
          <a:blip r:embed="rId4"/>
          <a:stretch>
            <a:fillRect/>
          </a:stretch>
        </p:blipFill>
        <p:spPr>
          <a:xfrm>
            <a:off x="4992624" y="1463040"/>
            <a:ext cx="548640" cy="548640"/>
          </a:xfrm>
          <a:prstGeom prst="rect">
            <a:avLst/>
          </a:prstGeom>
        </p:spPr>
      </p:pic>
      <p:sp>
        <p:nvSpPr>
          <p:cNvPr id="15" name="Text 8"/>
          <p:cNvSpPr txBox="1"/>
          <p:nvPr/>
        </p:nvSpPr>
        <p:spPr>
          <a:xfrm>
            <a:off x="4700016"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Leather boots</a:t>
            </a:r>
            <a:endParaRPr lang="en-US" sz="1400" dirty="0"/>
          </a:p>
        </p:txBody>
      </p:sp>
      <p:sp>
        <p:nvSpPr>
          <p:cNvPr id="16" name="Shape 9"/>
          <p:cNvSpPr/>
          <p:nvPr/>
        </p:nvSpPr>
        <p:spPr>
          <a:xfrm>
            <a:off x="6016752" y="1325880"/>
            <a:ext cx="1280160" cy="1325880"/>
          </a:xfrm>
          <a:prstGeom prst="roundRect">
            <a:avLst>
              <a:gd name="adj" fmla="val 8571"/>
            </a:avLst>
          </a:prstGeom>
          <a:solidFill>
            <a:schemeClr val="bg2"/>
          </a:solidFill>
          <a:ln/>
        </p:spPr>
      </p:sp>
      <p:pic>
        <p:nvPicPr>
          <p:cNvPr id="17" name="Image 4" descr="/home/claude/kit/icon_heels.png">    </p:cNvPr>
          <p:cNvPicPr>
            <a:picLocks noChangeAspect="1"/>
          </p:cNvPicPr>
          <p:nvPr/>
        </p:nvPicPr>
        <p:blipFill>
          <a:blip r:embed="rId5"/>
          <a:stretch>
            <a:fillRect/>
          </a:stretch>
        </p:blipFill>
        <p:spPr>
          <a:xfrm>
            <a:off x="6382512" y="1463040"/>
            <a:ext cx="548640" cy="548640"/>
          </a:xfrm>
          <a:prstGeom prst="rect">
            <a:avLst/>
          </a:prstGeom>
        </p:spPr>
      </p:pic>
      <p:sp>
        <p:nvSpPr>
          <p:cNvPr id="18" name="Text 10"/>
          <p:cNvSpPr txBox="1"/>
          <p:nvPr/>
        </p:nvSpPr>
        <p:spPr>
          <a:xfrm>
            <a:off x="6089904"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High heels</a:t>
            </a:r>
            <a:endParaRPr lang="en-US" sz="1400" dirty="0"/>
          </a:p>
        </p:txBody>
      </p:sp>
      <p:sp>
        <p:nvSpPr>
          <p:cNvPr id="19" name="Shape 11"/>
          <p:cNvSpPr/>
          <p:nvPr/>
        </p:nvSpPr>
        <p:spPr>
          <a:xfrm>
            <a:off x="7406640" y="1325880"/>
            <a:ext cx="1280160" cy="1325880"/>
          </a:xfrm>
          <a:prstGeom prst="roundRect">
            <a:avLst>
              <a:gd name="adj" fmla="val 8571"/>
            </a:avLst>
          </a:prstGeom>
          <a:solidFill>
            <a:schemeClr val="bg2"/>
          </a:solidFill>
          <a:ln/>
        </p:spPr>
      </p:sp>
      <p:pic>
        <p:nvPicPr>
          <p:cNvPr id="20" name="Image 5" descr="/home/claude/kit/icon_shoe.png">    </p:cNvPr>
          <p:cNvPicPr>
            <a:picLocks noChangeAspect="1"/>
          </p:cNvPicPr>
          <p:nvPr/>
        </p:nvPicPr>
        <p:blipFill>
          <a:blip r:embed="rId6"/>
          <a:stretch>
            <a:fillRect/>
          </a:stretch>
        </p:blipFill>
        <p:spPr>
          <a:xfrm>
            <a:off x="7772400" y="1463040"/>
            <a:ext cx="548640" cy="548640"/>
          </a:xfrm>
          <a:prstGeom prst="rect">
            <a:avLst/>
          </a:prstGeom>
        </p:spPr>
      </p:pic>
      <p:sp>
        <p:nvSpPr>
          <p:cNvPr id="21" name="Text 12"/>
          <p:cNvSpPr txBox="1"/>
          <p:nvPr/>
        </p:nvSpPr>
        <p:spPr>
          <a:xfrm>
            <a:off x="7479792" y="2057400"/>
            <a:ext cx="1133856" cy="54864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Calibri" pitchFamily="34" charset="0"/>
                <a:ea typeface="Calibri" pitchFamily="34" charset="-122"/>
                <a:cs typeface="Calibri" pitchFamily="34" charset="-120"/>
              </a:rPr>
              <a:t>Trainers (new pair)</a:t>
            </a:r>
            <a:endParaRPr lang="en-US" sz="1400" dirty="0"/>
          </a:p>
        </p:txBody>
      </p:sp>
      <p:sp>
        <p:nvSpPr>
          <p:cNvPr id="22" name="Shape 13"/>
          <p:cNvSpPr/>
          <p:nvPr/>
        </p:nvSpPr>
        <p:spPr>
          <a:xfrm>
            <a:off x="457200" y="2926080"/>
            <a:ext cx="8229600" cy="685800"/>
          </a:xfrm>
          <a:prstGeom prst="roundRect">
            <a:avLst>
              <a:gd name="adj" fmla="val 16000"/>
            </a:avLst>
          </a:prstGeom>
          <a:solidFill>
            <a:schemeClr val="accent2"/>
          </a:solidFill>
          <a:ln/>
        </p:spPr>
      </p:sp>
      <p:sp>
        <p:nvSpPr>
          <p:cNvPr id="23" name="Shape 14"/>
          <p:cNvSpPr/>
          <p:nvPr/>
        </p:nvSpPr>
        <p:spPr>
          <a:xfrm>
            <a:off x="566928" y="3017520"/>
            <a:ext cx="502920" cy="502920"/>
          </a:xfrm>
          <a:prstGeom prst="ellipse">
            <a:avLst/>
          </a:prstGeom>
          <a:solidFill>
            <a:schemeClr val="bg1"/>
          </a:solidFill>
          <a:ln/>
        </p:spPr>
      </p:sp>
      <p:pic>
        <p:nvPicPr>
          <p:cNvPr id="24" name="Image 6" descr="/home/claude/kit/icon_lightbulb.png">    </p:cNvPr>
          <p:cNvPicPr>
            <a:picLocks noChangeAspect="1"/>
          </p:cNvPicPr>
          <p:nvPr/>
        </p:nvPicPr>
        <p:blipFill>
          <a:blip r:embed="rId7"/>
          <a:stretch>
            <a:fillRect/>
          </a:stretch>
        </p:blipFill>
        <p:spPr>
          <a:xfrm>
            <a:off x="667512" y="3118104"/>
            <a:ext cx="301752" cy="301752"/>
          </a:xfrm>
          <a:prstGeom prst="rect">
            <a:avLst/>
          </a:prstGeom>
        </p:spPr>
      </p:pic>
      <p:sp>
        <p:nvSpPr>
          <p:cNvPr id="25" name="Text 15"/>
          <p:cNvSpPr txBox="1"/>
          <p:nvPr/>
        </p:nvSpPr>
        <p:spPr>
          <a:xfrm>
            <a:off x="1188720" y="29260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predict ShoeSpotter will say ___ because its training data ___.</a:t>
            </a:r>
            <a:endParaRPr lang="en-US" sz="1800" dirty="0"/>
          </a:p>
        </p:txBody>
      </p:sp>
      <p:sp>
        <p:nvSpPr>
          <p:cNvPr id="26" name="Shape 16"/>
          <p:cNvSpPr/>
          <p:nvPr/>
        </p:nvSpPr>
        <p:spPr>
          <a:xfrm>
            <a:off x="457200" y="3749040"/>
            <a:ext cx="8229600" cy="685800"/>
          </a:xfrm>
          <a:prstGeom prst="roundRect">
            <a:avLst>
              <a:gd name="adj" fmla="val 16000"/>
            </a:avLst>
          </a:prstGeom>
          <a:solidFill>
            <a:schemeClr val="tx2"/>
          </a:solidFill>
          <a:ln/>
        </p:spPr>
      </p:sp>
      <p:sp>
        <p:nvSpPr>
          <p:cNvPr id="27" name="Shape 17"/>
          <p:cNvSpPr/>
          <p:nvPr/>
        </p:nvSpPr>
        <p:spPr>
          <a:xfrm>
            <a:off x="566928" y="3840480"/>
            <a:ext cx="502920" cy="502920"/>
          </a:xfrm>
          <a:prstGeom prst="ellipse">
            <a:avLst/>
          </a:prstGeom>
          <a:solidFill>
            <a:schemeClr val="bg1"/>
          </a:solidFill>
          <a:ln/>
        </p:spPr>
      </p:sp>
      <p:pic>
        <p:nvPicPr>
          <p:cNvPr id="28" name="Image 7" descr="/home/claude/kit/icon_question.png">    </p:cNvPr>
          <p:cNvPicPr>
            <a:picLocks noChangeAspect="1"/>
          </p:cNvPicPr>
          <p:nvPr/>
        </p:nvPicPr>
        <p:blipFill>
          <a:blip r:embed="rId8"/>
          <a:stretch>
            <a:fillRect/>
          </a:stretch>
        </p:blipFill>
        <p:spPr>
          <a:xfrm>
            <a:off x="667512" y="3941064"/>
            <a:ext cx="301752" cy="301752"/>
          </a:xfrm>
          <a:prstGeom prst="rect">
            <a:avLst/>
          </a:prstGeom>
        </p:spPr>
      </p:pic>
      <p:sp>
        <p:nvSpPr>
          <p:cNvPr id="29" name="Text 18"/>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Whose lost shoes will never get back to them?</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cale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explain how unrepresentative training data can make AI work less well for some people, and why that is unfair.</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ShoeSpotter failed, using the words "training data" and "left out".</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retell the key facts of Joy Buolamwini's discovery accurately.</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suggest ways to make an AI system fairer and explain why they would help.</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build on or challenge an idea in the fishbowl, using evidence from the story.</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Talk Charter</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link.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link</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Link two fingers like a chain</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Back it with evidence</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palm like a card</a:t>
            </a:r>
            <a:endParaRPr lang="en-US" sz="1200" dirty="0"/>
          </a:p>
        </p:txBody>
      </p:sp>
      <p:sp>
        <p:nvSpPr>
          <p:cNvPr id="14" name="Shape 9"/>
          <p:cNvSpPr/>
          <p:nvPr/>
        </p:nvSpPr>
        <p:spPr>
          <a:xfrm>
            <a:off x="3803904" y="1325880"/>
            <a:ext cx="1536192" cy="2194560"/>
          </a:xfrm>
          <a:prstGeom prst="roundRect">
            <a:avLst>
              <a:gd name="adj" fmla="val 7143"/>
            </a:avLst>
          </a:prstGeom>
          <a:solidFill>
            <a:srgbClr val="FCE4F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with respect</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users.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Share the floor</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palm towards someone quieter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sync.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Be open to changing your mind</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Turn your hand over</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scale.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Challenge with respect (tilt a flat hand side to side)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bias (in AI)</a:t>
            </a:r>
            <a:endParaRPr lang="en-US" sz="19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When an AI system works better for some people than for others.</a:t>
            </a:r>
            <a:endParaRPr lang="en-US" sz="14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unfair</a:t>
            </a:r>
            <a:endParaRPr lang="en-US" sz="19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Treating people differently in a way that isn't right.</a:t>
            </a:r>
            <a:endParaRPr lang="en-US" sz="14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representative data</a:t>
            </a:r>
            <a:endParaRPr lang="en-US" sz="19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Training data that includes all the different people or things the AI will meet.</a:t>
            </a:r>
            <a:endParaRPr lang="en-US" sz="14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left out</a:t>
            </a:r>
            <a:endParaRPr lang="en-US" sz="19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Missing from the training data, or only a tiny part of it.</a:t>
            </a:r>
            <a:endParaRPr lang="en-US" sz="14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face detection</a:t>
            </a:r>
            <a:endParaRPr lang="en-US" sz="19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Software that finds faces in a photo or video.</a:t>
            </a:r>
            <a:endParaRPr lang="en-US" sz="14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works less well for</a:t>
            </a:r>
            <a:endParaRPr lang="en-US" sz="19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Makes more mistakes for some people.</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Why did ShoeSpotter fail?</a:t>
            </a:r>
            <a:endParaRPr lang="en-US" sz="3000" dirty="0"/>
          </a:p>
        </p:txBody>
      </p:sp>
      <p:sp>
        <p:nvSpPr>
          <p:cNvPr id="4" name="Shape 1"/>
          <p:cNvSpPr/>
          <p:nvPr/>
        </p:nvSpPr>
        <p:spPr>
          <a:xfrm>
            <a:off x="457200" y="1325880"/>
            <a:ext cx="2560320" cy="2103120"/>
          </a:xfrm>
          <a:prstGeom prst="roundRect">
            <a:avLst>
              <a:gd name="adj" fmla="val 5217"/>
            </a:avLst>
          </a:prstGeom>
          <a:solidFill>
            <a:schemeClr val="bg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DATA</a:t>
            </a:r>
            <a:endParaRPr lang="en-US" sz="1300" dirty="0"/>
          </a:p>
        </p:txBody>
      </p:sp>
      <p:sp>
        <p:nvSpPr>
          <p:cNvPr id="8" name="Text 4"/>
          <p:cNvSpPr txBox="1"/>
          <p:nvPr/>
        </p:nvSpPr>
        <p:spPr>
          <a:xfrm>
            <a:off x="56692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Only trainers</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103120"/>
          </a:xfrm>
          <a:prstGeom prst="roundRect">
            <a:avLst>
              <a:gd name="adj" fmla="val 5217"/>
            </a:avLst>
          </a:prstGeom>
          <a:solidFill>
            <a:srgbClr val="FCE4F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search.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PATTERN</a:t>
            </a:r>
            <a:endParaRPr lang="en-US" sz="1300" dirty="0"/>
          </a:p>
        </p:txBody>
      </p:sp>
      <p:sp>
        <p:nvSpPr>
          <p:cNvPr id="14" name="Text 8"/>
          <p:cNvSpPr txBox="1"/>
          <p:nvPr/>
        </p:nvSpPr>
        <p:spPr>
          <a:xfrm>
            <a:off x="340156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Shoe = laces + thick sole</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103120"/>
          </a:xfrm>
          <a:prstGeom prst="roundRect">
            <a:avLst>
              <a:gd name="adj" fmla="val 5217"/>
            </a:avLst>
          </a:prstGeom>
          <a:solidFill>
            <a:srgbClr val="FBE3DC"/>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usertimes.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RESULT</a:t>
            </a:r>
            <a:endParaRPr lang="en-US" sz="1300" dirty="0"/>
          </a:p>
        </p:txBody>
      </p:sp>
      <p:sp>
        <p:nvSpPr>
          <p:cNvPr id="20" name="Text 12"/>
          <p:cNvSpPr txBox="1"/>
          <p:nvPr/>
        </p:nvSpPr>
        <p:spPr>
          <a:xfrm>
            <a:off x="623620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Wellies, sandals and slippers left out</a:t>
            </a:r>
            <a:endParaRPr lang="en-US" sz="1500" dirty="0"/>
          </a:p>
        </p:txBody>
      </p:sp>
      <p:sp>
        <p:nvSpPr>
          <p:cNvPr id="21" name="Shape 13"/>
          <p:cNvSpPr/>
          <p:nvPr/>
        </p:nvSpPr>
        <p:spPr>
          <a:xfrm>
            <a:off x="457200" y="3657600"/>
            <a:ext cx="8229600" cy="685800"/>
          </a:xfrm>
          <a:prstGeom prst="roundRect">
            <a:avLst>
              <a:gd name="adj" fmla="val 16000"/>
            </a:avLst>
          </a:prstGeom>
          <a:solidFill>
            <a:schemeClr val="tx2"/>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scale.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The data left people out, and people chose the data. That's called bias.</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 true story: Joy Buolamwini (1)</a:t>
            </a:r>
            <a:endParaRPr lang="en-US" sz="3000" dirty="0"/>
          </a:p>
        </p:txBody>
      </p:sp>
      <p:sp>
        <p:nvSpPr>
          <p:cNvPr id="4" name="Shape 1"/>
          <p:cNvSpPr/>
          <p:nvPr/>
        </p:nvSpPr>
        <p:spPr>
          <a:xfrm>
            <a:off x="457200" y="1325880"/>
            <a:ext cx="2651760" cy="3017520"/>
          </a:xfrm>
          <a:prstGeom prst="roundRect">
            <a:avLst>
              <a:gd name="adj" fmla="val 4138"/>
            </a:avLst>
          </a:prstGeom>
          <a:solidFill>
            <a:schemeClr val="bg2"/>
          </a:solidFill>
          <a:ln/>
        </p:spPr>
      </p:sp>
      <p:sp>
        <p:nvSpPr>
          <p:cNvPr id="5" name="Shape 2"/>
          <p:cNvSpPr/>
          <p:nvPr/>
        </p:nvSpPr>
        <p:spPr>
          <a:xfrm>
            <a:off x="1485900" y="1435608"/>
            <a:ext cx="594360" cy="594360"/>
          </a:xfrm>
          <a:prstGeom prst="ellipse">
            <a:avLst/>
          </a:prstGeom>
          <a:solidFill>
            <a:schemeClr val="bg1"/>
          </a:solidFill>
          <a:ln/>
        </p:spPr>
      </p:sp>
      <p:pic>
        <p:nvPicPr>
          <p:cNvPr id="6" name="Image 0" descr="/home/claude/kit/icon_school.png">    </p:cNvPr>
          <p:cNvPicPr>
            <a:picLocks noChangeAspect="1"/>
          </p:cNvPicPr>
          <p:nvPr/>
        </p:nvPicPr>
        <p:blipFill>
          <a:blip r:embed="rId1"/>
          <a:stretch>
            <a:fillRect/>
          </a:stretch>
        </p:blipFill>
        <p:spPr>
          <a:xfrm>
            <a:off x="1604772" y="1554480"/>
            <a:ext cx="356616" cy="356616"/>
          </a:xfrm>
          <a:prstGeom prst="rect">
            <a:avLst/>
          </a:prstGeom>
        </p:spPr>
      </p:pic>
      <p:sp>
        <p:nvSpPr>
          <p:cNvPr id="7" name="Text 3"/>
          <p:cNvSpPr txBox="1"/>
          <p:nvPr/>
        </p:nvSpPr>
        <p:spPr>
          <a:xfrm>
            <a:off x="51206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A student with a project</a:t>
            </a:r>
            <a:endParaRPr lang="en-US" sz="1500" dirty="0"/>
          </a:p>
        </p:txBody>
      </p:sp>
      <p:sp>
        <p:nvSpPr>
          <p:cNvPr id="8" name="Text 4"/>
          <p:cNvSpPr txBox="1"/>
          <p:nvPr/>
        </p:nvSpPr>
        <p:spPr>
          <a:xfrm>
            <a:off x="530352" y="2606040"/>
            <a:ext cx="2505456" cy="1691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Joy Buolamwini is a computer scientist. As a student at MIT, a university in the USA, she built an art project that used face-detection software made by other people.</a:t>
            </a:r>
            <a:endParaRPr lang="en-US" sz="1300" dirty="0"/>
          </a:p>
        </p:txBody>
      </p:sp>
      <p:sp>
        <p:nvSpPr>
          <p:cNvPr id="9" name="Shape 5"/>
          <p:cNvSpPr/>
          <p:nvPr/>
        </p:nvSpPr>
        <p:spPr>
          <a:xfrm>
            <a:off x="3246120" y="1325880"/>
            <a:ext cx="2651760" cy="3017520"/>
          </a:xfrm>
          <a:prstGeom prst="roundRect">
            <a:avLst>
              <a:gd name="adj" fmla="val 4138"/>
            </a:avLst>
          </a:prstGeom>
          <a:solidFill>
            <a:srgbClr val="EEE9F7"/>
          </a:solidFill>
          <a:ln/>
        </p:spPr>
      </p:sp>
      <p:sp>
        <p:nvSpPr>
          <p:cNvPr id="10" name="Shape 6"/>
          <p:cNvSpPr/>
          <p:nvPr/>
        </p:nvSpPr>
        <p:spPr>
          <a:xfrm>
            <a:off x="4274820" y="1435608"/>
            <a:ext cx="594360" cy="594360"/>
          </a:xfrm>
          <a:prstGeom prst="ellipse">
            <a:avLst/>
          </a:prstGeom>
          <a:solidFill>
            <a:schemeClr val="bg1"/>
          </a:solidFill>
          <a:ln/>
        </p:spPr>
      </p:sp>
      <p:pic>
        <p:nvPicPr>
          <p:cNvPr id="11" name="Image 1" descr="/home/claude/kit/icon_mask.png">    </p:cNvPr>
          <p:cNvPicPr>
            <a:picLocks noChangeAspect="1"/>
          </p:cNvPicPr>
          <p:nvPr/>
        </p:nvPicPr>
        <p:blipFill>
          <a:blip r:embed="rId2"/>
          <a:stretch>
            <a:fillRect/>
          </a:stretch>
        </p:blipFill>
        <p:spPr>
          <a:xfrm>
            <a:off x="4393692" y="1554480"/>
            <a:ext cx="356616" cy="356616"/>
          </a:xfrm>
          <a:prstGeom prst="rect">
            <a:avLst/>
          </a:prstGeom>
        </p:spPr>
      </p:pic>
      <p:sp>
        <p:nvSpPr>
          <p:cNvPr id="12" name="Text 7"/>
          <p:cNvSpPr txBox="1"/>
          <p:nvPr/>
        </p:nvSpPr>
        <p:spPr>
          <a:xfrm>
            <a:off x="330098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The software didn't see her</a:t>
            </a:r>
            <a:endParaRPr lang="en-US" sz="1500" dirty="0"/>
          </a:p>
        </p:txBody>
      </p:sp>
      <p:sp>
        <p:nvSpPr>
          <p:cNvPr id="13" name="Text 8"/>
          <p:cNvSpPr txBox="1"/>
          <p:nvPr/>
        </p:nvSpPr>
        <p:spPr>
          <a:xfrm>
            <a:off x="3319272" y="2606040"/>
            <a:ext cx="2505456" cy="1691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The software did not detect Joy's face. Joy has dark skin. When she held up a plain white mask, the software detected the mask straight away.</a:t>
            </a:r>
            <a:endParaRPr lang="en-US" sz="1300" dirty="0"/>
          </a:p>
        </p:txBody>
      </p:sp>
      <p:sp>
        <p:nvSpPr>
          <p:cNvPr id="14" name="Shape 9"/>
          <p:cNvSpPr/>
          <p:nvPr/>
        </p:nvSpPr>
        <p:spPr>
          <a:xfrm>
            <a:off x="6035040" y="1325880"/>
            <a:ext cx="2651760" cy="3017520"/>
          </a:xfrm>
          <a:prstGeom prst="roundRect">
            <a:avLst>
              <a:gd name="adj" fmla="val 4138"/>
            </a:avLst>
          </a:prstGeom>
          <a:solidFill>
            <a:srgbClr val="FCE4F2"/>
          </a:solidFill>
          <a:ln/>
        </p:spPr>
      </p:sp>
      <p:sp>
        <p:nvSpPr>
          <p:cNvPr id="15" name="Shape 10"/>
          <p:cNvSpPr/>
          <p:nvPr/>
        </p:nvSpPr>
        <p:spPr>
          <a:xfrm>
            <a:off x="7063740" y="1435608"/>
            <a:ext cx="594360" cy="594360"/>
          </a:xfrm>
          <a:prstGeom prst="ellipse">
            <a:avLst/>
          </a:prstGeom>
          <a:solidFill>
            <a:schemeClr val="bg1"/>
          </a:solidFill>
          <a:ln/>
        </p:spPr>
      </p:sp>
      <p:pic>
        <p:nvPicPr>
          <p:cNvPr id="16" name="Image 2" descr="/home/claude/kit/icon_search.png">    </p:cNvPr>
          <p:cNvPicPr>
            <a:picLocks noChangeAspect="1"/>
          </p:cNvPicPr>
          <p:nvPr/>
        </p:nvPicPr>
        <p:blipFill>
          <a:blip r:embed="rId3"/>
          <a:stretch>
            <a:fillRect/>
          </a:stretch>
        </p:blipFill>
        <p:spPr>
          <a:xfrm>
            <a:off x="7182612" y="1554480"/>
            <a:ext cx="356616" cy="356616"/>
          </a:xfrm>
          <a:prstGeom prst="rect">
            <a:avLst/>
          </a:prstGeom>
        </p:spPr>
      </p:pic>
      <p:sp>
        <p:nvSpPr>
          <p:cNvPr id="17" name="Text 11"/>
          <p:cNvSpPr txBox="1"/>
          <p:nvPr/>
        </p:nvSpPr>
        <p:spPr>
          <a:xfrm>
            <a:off x="608990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Was it just her?</a:t>
            </a:r>
            <a:endParaRPr lang="en-US" sz="1500" dirty="0"/>
          </a:p>
        </p:txBody>
      </p:sp>
      <p:sp>
        <p:nvSpPr>
          <p:cNvPr id="18" name="Text 12"/>
          <p:cNvSpPr txBox="1"/>
          <p:nvPr/>
        </p:nvSpPr>
        <p:spPr>
          <a:xfrm>
            <a:off x="6108192" y="2606040"/>
            <a:ext cx="2505456" cy="1691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Joy wondered if this happened to other people. In 2018 she and another researcher, Timnit Gebru, tested face-analysis systems from big technology companies.</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 true story: Joy Buolamwini (2)</a:t>
            </a:r>
            <a:endParaRPr lang="en-US" sz="3000" dirty="0"/>
          </a:p>
        </p:txBody>
      </p:sp>
      <p:sp>
        <p:nvSpPr>
          <p:cNvPr id="4" name="Shape 1"/>
          <p:cNvSpPr/>
          <p:nvPr/>
        </p:nvSpPr>
        <p:spPr>
          <a:xfrm>
            <a:off x="457200" y="1325880"/>
            <a:ext cx="2651760" cy="2514600"/>
          </a:xfrm>
          <a:prstGeom prst="roundRect">
            <a:avLst>
              <a:gd name="adj" fmla="val 4364"/>
            </a:avLst>
          </a:prstGeom>
          <a:solidFill>
            <a:srgbClr val="FCE4F2"/>
          </a:solidFill>
          <a:ln/>
        </p:spPr>
      </p:sp>
      <p:sp>
        <p:nvSpPr>
          <p:cNvPr id="5" name="Shape 2"/>
          <p:cNvSpPr/>
          <p:nvPr/>
        </p:nvSpPr>
        <p:spPr>
          <a:xfrm>
            <a:off x="1485900" y="1435608"/>
            <a:ext cx="594360" cy="594360"/>
          </a:xfrm>
          <a:prstGeom prst="ellipse">
            <a:avLst/>
          </a:prstGeom>
          <a:solidFill>
            <a:schemeClr val="bg1"/>
          </a:solidFill>
          <a:ln/>
        </p:spPr>
      </p:sp>
      <p:pic>
        <p:nvPicPr>
          <p:cNvPr id="6" name="Image 0" descr="/home/claude/kit/icon_chart.png">    </p:cNvPr>
          <p:cNvPicPr>
            <a:picLocks noChangeAspect="1"/>
          </p:cNvPicPr>
          <p:nvPr/>
        </p:nvPicPr>
        <p:blipFill>
          <a:blip r:embed="rId1"/>
          <a:stretch>
            <a:fillRect/>
          </a:stretch>
        </p:blipFill>
        <p:spPr>
          <a:xfrm>
            <a:off x="1604772" y="1554480"/>
            <a:ext cx="356616" cy="356616"/>
          </a:xfrm>
          <a:prstGeom prst="rect">
            <a:avLst/>
          </a:prstGeom>
        </p:spPr>
      </p:pic>
      <p:sp>
        <p:nvSpPr>
          <p:cNvPr id="7" name="Text 3"/>
          <p:cNvSpPr txBox="1"/>
          <p:nvPr/>
        </p:nvSpPr>
        <p:spPr>
          <a:xfrm>
            <a:off x="51206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What she found</a:t>
            </a:r>
            <a:endParaRPr lang="en-US" sz="1500" dirty="0"/>
          </a:p>
        </p:txBody>
      </p:sp>
      <p:sp>
        <p:nvSpPr>
          <p:cNvPr id="8" name="Text 4"/>
          <p:cNvSpPr txBox="1"/>
          <p:nvPr/>
        </p:nvSpPr>
        <p:spPr>
          <a:xfrm>
            <a:off x="530352" y="2606040"/>
            <a:ext cx="2505456" cy="11887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The systems made far more mistakes for women with darker skin (up to about 1 in 3 wrong) than for men with lighter skin (fewer than 1 in 100 wrong).</a:t>
            </a:r>
            <a:endParaRPr lang="en-US" sz="1300" dirty="0"/>
          </a:p>
        </p:txBody>
      </p:sp>
      <p:sp>
        <p:nvSpPr>
          <p:cNvPr id="9" name="Shape 5"/>
          <p:cNvSpPr/>
          <p:nvPr/>
        </p:nvSpPr>
        <p:spPr>
          <a:xfrm>
            <a:off x="3246120" y="1325880"/>
            <a:ext cx="2651760" cy="2514600"/>
          </a:xfrm>
          <a:prstGeom prst="roundRect">
            <a:avLst>
              <a:gd name="adj" fmla="val 4364"/>
            </a:avLst>
          </a:prstGeom>
          <a:solidFill>
            <a:schemeClr val="bg2"/>
          </a:solidFill>
          <a:ln/>
        </p:spPr>
      </p:sp>
      <p:sp>
        <p:nvSpPr>
          <p:cNvPr id="10" name="Shape 6"/>
          <p:cNvSpPr/>
          <p:nvPr/>
        </p:nvSpPr>
        <p:spPr>
          <a:xfrm>
            <a:off x="4274820" y="1435608"/>
            <a:ext cx="594360" cy="59436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4393692" y="1554480"/>
            <a:ext cx="356616" cy="356616"/>
          </a:xfrm>
          <a:prstGeom prst="rect">
            <a:avLst/>
          </a:prstGeom>
        </p:spPr>
      </p:pic>
      <p:sp>
        <p:nvSpPr>
          <p:cNvPr id="12" name="Text 7"/>
          <p:cNvSpPr txBox="1"/>
          <p:nvPr/>
        </p:nvSpPr>
        <p:spPr>
          <a:xfrm>
            <a:off x="330098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Why?</a:t>
            </a:r>
            <a:endParaRPr lang="en-US" sz="1500" dirty="0"/>
          </a:p>
        </p:txBody>
      </p:sp>
      <p:sp>
        <p:nvSpPr>
          <p:cNvPr id="13" name="Text 8"/>
          <p:cNvSpPr txBox="1"/>
          <p:nvPr/>
        </p:nvSpPr>
        <p:spPr>
          <a:xfrm>
            <a:off x="3319272" y="2606040"/>
            <a:ext cx="2505456" cy="11887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Photo collections used to build and test systems like these had far more lighter-skinned faces. Not enough variety, so the systems worked less well for people who were left out.</a:t>
            </a:r>
            <a:endParaRPr lang="en-US" sz="1300" dirty="0"/>
          </a:p>
        </p:txBody>
      </p:sp>
      <p:sp>
        <p:nvSpPr>
          <p:cNvPr id="14" name="Shape 9"/>
          <p:cNvSpPr/>
          <p:nvPr/>
        </p:nvSpPr>
        <p:spPr>
          <a:xfrm>
            <a:off x="6035040" y="1325880"/>
            <a:ext cx="2651760" cy="2514600"/>
          </a:xfrm>
          <a:prstGeom prst="roundRect">
            <a:avLst>
              <a:gd name="adj" fmla="val 4364"/>
            </a:avLst>
          </a:prstGeom>
          <a:solidFill>
            <a:srgbClr val="EEE9F7"/>
          </a:solidFill>
          <a:ln/>
        </p:spPr>
      </p:sp>
      <p:sp>
        <p:nvSpPr>
          <p:cNvPr id="15" name="Shape 10"/>
          <p:cNvSpPr/>
          <p:nvPr/>
        </p:nvSpPr>
        <p:spPr>
          <a:xfrm>
            <a:off x="7063740" y="1435608"/>
            <a:ext cx="594360" cy="594360"/>
          </a:xfrm>
          <a:prstGeom prst="ellipse">
            <a:avLst/>
          </a:prstGeom>
          <a:solidFill>
            <a:schemeClr val="bg1"/>
          </a:solidFill>
          <a:ln/>
        </p:spPr>
      </p:sp>
      <p:pic>
        <p:nvPicPr>
          <p:cNvPr id="16" name="Image 2" descr="/home/claude/kit/icon_bullhorn.png">    </p:cNvPr>
          <p:cNvPicPr>
            <a:picLocks noChangeAspect="1"/>
          </p:cNvPicPr>
          <p:nvPr/>
        </p:nvPicPr>
        <p:blipFill>
          <a:blip r:embed="rId3"/>
          <a:stretch>
            <a:fillRect/>
          </a:stretch>
        </p:blipFill>
        <p:spPr>
          <a:xfrm>
            <a:off x="7182612" y="1554480"/>
            <a:ext cx="356616" cy="356616"/>
          </a:xfrm>
          <a:prstGeom prst="rect">
            <a:avLst/>
          </a:prstGeom>
        </p:spPr>
      </p:pic>
      <p:sp>
        <p:nvSpPr>
          <p:cNvPr id="17" name="Text 11"/>
          <p:cNvSpPr txBox="1"/>
          <p:nvPr/>
        </p:nvSpPr>
        <p:spPr>
          <a:xfrm>
            <a:off x="6089904" y="2084832"/>
            <a:ext cx="254203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Speaking up</a:t>
            </a:r>
            <a:endParaRPr lang="en-US" sz="1500" dirty="0"/>
          </a:p>
        </p:txBody>
      </p:sp>
      <p:sp>
        <p:nvSpPr>
          <p:cNvPr id="18" name="Text 12"/>
          <p:cNvSpPr txBox="1"/>
          <p:nvPr/>
        </p:nvSpPr>
        <p:spPr>
          <a:xfrm>
            <a:off x="6108192" y="2606040"/>
            <a:ext cx="2505456" cy="11887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Joy published her results and spoke up. Several companies improved their systems. She started the Algorithmic Justice League to help make AI fairer for everyone.</a:t>
            </a:r>
            <a:endParaRPr lang="en-US" sz="1300" dirty="0"/>
          </a:p>
        </p:txBody>
      </p:sp>
      <p:sp>
        <p:nvSpPr>
          <p:cNvPr id="19" name="Shape 13"/>
          <p:cNvSpPr/>
          <p:nvPr/>
        </p:nvSpPr>
        <p:spPr>
          <a:xfrm>
            <a:off x="457200" y="3977640"/>
            <a:ext cx="8229600" cy="685800"/>
          </a:xfrm>
          <a:prstGeom prst="roundRect">
            <a:avLst>
              <a:gd name="adj" fmla="val 16000"/>
            </a:avLst>
          </a:prstGeom>
          <a:solidFill>
            <a:schemeClr val="accent2"/>
          </a:solidFill>
          <a:ln/>
        </p:spPr>
      </p:sp>
      <p:sp>
        <p:nvSpPr>
          <p:cNvPr id="20" name="Shape 14"/>
          <p:cNvSpPr/>
          <p:nvPr/>
        </p:nvSpPr>
        <p:spPr>
          <a:xfrm>
            <a:off x="566928" y="4069080"/>
            <a:ext cx="502920" cy="502920"/>
          </a:xfrm>
          <a:prstGeom prst="ellipse">
            <a:avLst/>
          </a:prstGeom>
          <a:solidFill>
            <a:schemeClr val="bg1"/>
          </a:solidFill>
          <a:ln/>
        </p:spPr>
      </p:sp>
      <p:pic>
        <p:nvPicPr>
          <p:cNvPr id="21" name="Image 3" descr="/home/claude/kit/icon_link.png">    </p:cNvPr>
          <p:cNvPicPr>
            <a:picLocks noChangeAspect="1"/>
          </p:cNvPicPr>
          <p:nvPr/>
        </p:nvPicPr>
        <p:blipFill>
          <a:blip r:embed="rId4"/>
          <a:stretch>
            <a:fillRect/>
          </a:stretch>
        </p:blipFill>
        <p:spPr>
          <a:xfrm>
            <a:off x="667512" y="4169664"/>
            <a:ext cx="301752" cy="301752"/>
          </a:xfrm>
          <a:prstGeom prst="rect">
            <a:avLst/>
          </a:prstGeom>
        </p:spPr>
      </p:pic>
      <p:sp>
        <p:nvSpPr>
          <p:cNvPr id="22" name="Text 15"/>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This is like ShoeSpotter because ___. It matters more because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the fishbowl works</a:t>
            </a:r>
            <a:endParaRPr lang="en-US" sz="3000" dirty="0"/>
          </a:p>
        </p:txBody>
      </p:sp>
      <p:sp>
        <p:nvSpPr>
          <p:cNvPr id="4" name="Shape 1"/>
          <p:cNvSpPr/>
          <p:nvPr/>
        </p:nvSpPr>
        <p:spPr>
          <a:xfrm>
            <a:off x="457200" y="1371600"/>
            <a:ext cx="4023360" cy="1554480"/>
          </a:xfrm>
          <a:prstGeom prst="roundRect">
            <a:avLst>
              <a:gd name="adj" fmla="val 7059"/>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Inner circle (6)</a:t>
            </a:r>
            <a:endParaRPr lang="en-US" sz="1800" dirty="0"/>
          </a:p>
        </p:txBody>
      </p:sp>
      <p:sp>
        <p:nvSpPr>
          <p:cNvPr id="8" name="Text 4"/>
          <p:cNvSpPr txBox="1"/>
          <p:nvPr/>
        </p:nvSpPr>
        <p:spPr>
          <a:xfrm>
            <a:off x="594360" y="2240280"/>
            <a:ext cx="3749040" cy="6400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2 Builders · 2 Challengers · 1 Questioner · 1 Summariser. Talk for 5 minutes.</a:t>
            </a:r>
            <a:endParaRPr lang="en-US" sz="1500" dirty="0"/>
          </a:p>
        </p:txBody>
      </p:sp>
      <p:sp>
        <p:nvSpPr>
          <p:cNvPr id="9" name="Shape 5"/>
          <p:cNvSpPr/>
          <p:nvPr/>
        </p:nvSpPr>
        <p:spPr>
          <a:xfrm>
            <a:off x="4663440" y="1371600"/>
            <a:ext cx="4023360" cy="1554480"/>
          </a:xfrm>
          <a:prstGeom prst="roundRect">
            <a:avLst>
              <a:gd name="adj" fmla="val 7059"/>
            </a:avLst>
          </a:prstGeom>
          <a:solidFill>
            <a:schemeClr val="bg2"/>
          </a:solidFill>
          <a:ln/>
        </p:spPr>
      </p:sp>
      <p:sp>
        <p:nvSpPr>
          <p:cNvPr id="10" name="Shape 6"/>
          <p:cNvSpPr/>
          <p:nvPr/>
        </p:nvSpPr>
        <p:spPr>
          <a:xfrm>
            <a:off x="4800600" y="1508760"/>
            <a:ext cx="640080" cy="640080"/>
          </a:xfrm>
          <a:prstGeom prst="ellipse">
            <a:avLst/>
          </a:prstGeom>
          <a:solidFill>
            <a:schemeClr val="bg1"/>
          </a:solidFill>
          <a:ln/>
        </p:spPr>
      </p:sp>
      <p:pic>
        <p:nvPicPr>
          <p:cNvPr id="11" name="Image 1" descr="/home/claude/kit/icon_eye.png">    </p:cNvPr>
          <p:cNvPicPr>
            <a:picLocks noChangeAspect="1"/>
          </p:cNvPicPr>
          <p:nvPr/>
        </p:nvPicPr>
        <p:blipFill>
          <a:blip r:embed="rId2"/>
          <a:stretch>
            <a:fillRect/>
          </a:stretch>
        </p:blipFill>
        <p:spPr>
          <a:xfrm>
            <a:off x="4928616" y="1636776"/>
            <a:ext cx="384048" cy="384048"/>
          </a:xfrm>
          <a:prstGeom prst="rect">
            <a:avLst/>
          </a:prstGeom>
        </p:spPr>
      </p:pic>
      <p:sp>
        <p:nvSpPr>
          <p:cNvPr id="12" name="Text 7"/>
          <p:cNvSpPr txBox="1"/>
          <p:nvPr/>
        </p:nvSpPr>
        <p:spPr>
          <a:xfrm>
            <a:off x="557784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Outer circle</a:t>
            </a:r>
            <a:endParaRPr lang="en-US" sz="1800" dirty="0"/>
          </a:p>
        </p:txBody>
      </p:sp>
      <p:sp>
        <p:nvSpPr>
          <p:cNvPr id="13" name="Text 8"/>
          <p:cNvSpPr txBox="1"/>
          <p:nvPr/>
        </p:nvSpPr>
        <p:spPr>
          <a:xfrm>
            <a:off x="4800600" y="2240280"/>
            <a:ext cx="3749040" cy="6400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Observe. Tally builds and challenges. Note the best example.</a:t>
            </a:r>
            <a:endParaRPr lang="en-US" sz="1500" dirty="0"/>
          </a:p>
        </p:txBody>
      </p:sp>
      <p:sp>
        <p:nvSpPr>
          <p:cNvPr id="14" name="Shape 9"/>
          <p:cNvSpPr/>
          <p:nvPr/>
        </p:nvSpPr>
        <p:spPr>
          <a:xfrm>
            <a:off x="457200" y="3154680"/>
            <a:ext cx="8229600" cy="685800"/>
          </a:xfrm>
          <a:prstGeom prst="roundRect">
            <a:avLst>
              <a:gd name="adj" fmla="val 16000"/>
            </a:avLst>
          </a:prstGeom>
          <a:solidFill>
            <a:srgbClr val="FCE4F2"/>
          </a:solidFill>
          <a:ln/>
        </p:spPr>
      </p:sp>
      <p:sp>
        <p:nvSpPr>
          <p:cNvPr id="15" name="Shape 10"/>
          <p:cNvSpPr/>
          <p:nvPr/>
        </p:nvSpPr>
        <p:spPr>
          <a:xfrm>
            <a:off x="566928" y="3246120"/>
            <a:ext cx="502920" cy="50292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667512" y="3346704"/>
            <a:ext cx="301752" cy="301752"/>
          </a:xfrm>
          <a:prstGeom prst="rect">
            <a:avLst/>
          </a:prstGeom>
        </p:spPr>
      </p:pic>
      <p:sp>
        <p:nvSpPr>
          <p:cNvPr id="17" name="Text 11"/>
          <p:cNvSpPr txBox="1"/>
          <p:nvPr/>
        </p:nvSpPr>
        <p:spPr>
          <a:xfrm>
            <a:off x="1188720" y="315468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Then swap: the outer circle moves in.</a:t>
            </a:r>
            <a:endParaRPr lang="en-US" sz="1600" dirty="0"/>
          </a:p>
        </p:txBody>
      </p:sp>
      <p:sp>
        <p:nvSpPr>
          <p:cNvPr id="18" name="Shape 12"/>
          <p:cNvSpPr/>
          <p:nvPr/>
        </p:nvSpPr>
        <p:spPr>
          <a:xfrm>
            <a:off x="457200" y="3931920"/>
            <a:ext cx="8229600" cy="685800"/>
          </a:xfrm>
          <a:prstGeom prst="roundRect">
            <a:avLst>
              <a:gd name="adj" fmla="val 16000"/>
            </a:avLst>
          </a:prstGeom>
          <a:solidFill>
            <a:schemeClr val="tx2"/>
          </a:solidFill>
          <a:ln/>
        </p:spPr>
      </p:sp>
      <p:sp>
        <p:nvSpPr>
          <p:cNvPr id="19" name="Shape 13"/>
          <p:cNvSpPr/>
          <p:nvPr/>
        </p:nvSpPr>
        <p:spPr>
          <a:xfrm>
            <a:off x="566928" y="4023360"/>
            <a:ext cx="502920" cy="502920"/>
          </a:xfrm>
          <a:prstGeom prst="ellipse">
            <a:avLst/>
          </a:prstGeom>
          <a:solidFill>
            <a:schemeClr val="bg1"/>
          </a:solidFill>
          <a:ln/>
        </p:spPr>
      </p:sp>
      <p:pic>
        <p:nvPicPr>
          <p:cNvPr id="20" name="Image 3" descr="/home/claude/kit/icon_comment.png">    </p:cNvPr>
          <p:cNvPicPr>
            <a:picLocks noChangeAspect="1"/>
          </p:cNvPicPr>
          <p:nvPr/>
        </p:nvPicPr>
        <p:blipFill>
          <a:blip r:embed="rId4"/>
          <a:stretch>
            <a:fillRect/>
          </a:stretch>
        </p:blipFill>
        <p:spPr>
          <a:xfrm>
            <a:off x="667512" y="4123944"/>
            <a:ext cx="301752" cy="301752"/>
          </a:xfrm>
          <a:prstGeom prst="rect">
            <a:avLst/>
          </a:prstGeom>
        </p:spPr>
      </p:pic>
      <p:sp>
        <p:nvSpPr>
          <p:cNvPr id="21" name="Text 14"/>
          <p:cNvSpPr txBox="1"/>
          <p:nvPr/>
        </p:nvSpPr>
        <p:spPr>
          <a:xfrm>
            <a:off x="1188720" y="393192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Feedback: "I noticed ___ built on ___'s idea by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Build and challenge with evidence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"Building on Sam's idea, it's like ShoeSpotter only seeing trainers." / "That's a fair point, but the evidence suggests it matters more, because people can get locked out."</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This is unfair because ___ was left out of the training data.</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One way to fix it is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unfair · left out · training data · variety · works less well for · test · everyone · fix · responsible</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Building on ___'s idea, ___.</a:t>
            </a:r>
            <a:endParaRPr lang="en-US" sz="1500" dirty="0"/>
          </a:p>
          <a:p>
            <a:pPr indent="0" marL="0">
              <a:buNone/>
            </a:pPr>
            <a:r>
              <a:rPr lang="en-US" sz="1500" b="1" dirty="0">
                <a:solidFill>
                  <a:schemeClr val="tx2"/>
                </a:solidFill>
                <a:latin typeface="Calibri" pitchFamily="34" charset="0"/>
                <a:ea typeface="Calibri" pitchFamily="34" charset="-122"/>
                <a:cs typeface="Calibri" pitchFamily="34" charset="-120"/>
              </a:rPr>
              <a:t>That's a fair point, but the evidence suggests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I'd challenge that, because if ___ then ___. A fairer design would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Fishbowl questions</a:t>
            </a:r>
            <a:endParaRPr lang="en-US" sz="3000" dirty="0"/>
          </a:p>
        </p:txBody>
      </p:sp>
      <p:sp>
        <p:nvSpPr>
          <p:cNvPr id="4" name="Shape 1"/>
          <p:cNvSpPr/>
          <p:nvPr/>
        </p:nvSpPr>
        <p:spPr>
          <a:xfrm>
            <a:off x="457200" y="1371600"/>
            <a:ext cx="4023360" cy="1234440"/>
          </a:xfrm>
          <a:prstGeom prst="roundRect">
            <a:avLst>
              <a:gd name="adj" fmla="val 8889"/>
            </a:avLst>
          </a:prstGeom>
          <a:solidFill>
            <a:srgbClr val="FCE4F2"/>
          </a:solidFill>
          <a:ln/>
        </p:spPr>
      </p:sp>
      <p:sp>
        <p:nvSpPr>
          <p:cNvPr id="5" name="Text 2"/>
          <p:cNvSpPr txBox="1"/>
          <p:nvPr/>
        </p:nvSpPr>
        <p:spPr>
          <a:xfrm>
            <a:off x="594360" y="1481328"/>
            <a:ext cx="37764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1. Is it unfair?</a:t>
            </a:r>
            <a:endParaRPr lang="en-US" sz="1700" dirty="0"/>
          </a:p>
        </p:txBody>
      </p:sp>
      <p:sp>
        <p:nvSpPr>
          <p:cNvPr id="6" name="Text 3"/>
          <p:cNvSpPr txBox="1"/>
          <p:nvPr/>
        </p:nvSpPr>
        <p:spPr>
          <a:xfrm>
            <a:off x="594360" y="1938528"/>
            <a:ext cx="3776472" cy="6126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systems worked less well for some people. Is that unfair? Why?</a:t>
            </a:r>
            <a:endParaRPr lang="en-US" sz="1400" dirty="0"/>
          </a:p>
        </p:txBody>
      </p:sp>
      <p:sp>
        <p:nvSpPr>
          <p:cNvPr id="7" name="Shape 4"/>
          <p:cNvSpPr/>
          <p:nvPr/>
        </p:nvSpPr>
        <p:spPr>
          <a:xfrm>
            <a:off x="4663440" y="1371600"/>
            <a:ext cx="4023360" cy="1234440"/>
          </a:xfrm>
          <a:prstGeom prst="roundRect">
            <a:avLst>
              <a:gd name="adj" fmla="val 8889"/>
            </a:avLst>
          </a:prstGeom>
          <a:solidFill>
            <a:schemeClr val="bg2"/>
          </a:solidFill>
          <a:ln/>
        </p:spPr>
      </p:sp>
      <p:sp>
        <p:nvSpPr>
          <p:cNvPr id="8" name="Text 5"/>
          <p:cNvSpPr txBox="1"/>
          <p:nvPr/>
        </p:nvSpPr>
        <p:spPr>
          <a:xfrm>
            <a:off x="4800600" y="1481328"/>
            <a:ext cx="37764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2. Whose job is it to fix?</a:t>
            </a:r>
            <a:endParaRPr lang="en-US" sz="1700" dirty="0"/>
          </a:p>
        </p:txBody>
      </p:sp>
      <p:sp>
        <p:nvSpPr>
          <p:cNvPr id="9" name="Text 6"/>
          <p:cNvSpPr txBox="1"/>
          <p:nvPr/>
        </p:nvSpPr>
        <p:spPr>
          <a:xfrm>
            <a:off x="4800600" y="1938528"/>
            <a:ext cx="3776472" cy="6126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company, the people who chose the data, or the users?</a:t>
            </a:r>
            <a:endParaRPr lang="en-US" sz="1400" dirty="0"/>
          </a:p>
        </p:txBody>
      </p:sp>
      <p:sp>
        <p:nvSpPr>
          <p:cNvPr id="10" name="Shape 7"/>
          <p:cNvSpPr/>
          <p:nvPr/>
        </p:nvSpPr>
        <p:spPr>
          <a:xfrm>
            <a:off x="457200" y="2788920"/>
            <a:ext cx="4023360" cy="1234440"/>
          </a:xfrm>
          <a:prstGeom prst="roundRect">
            <a:avLst>
              <a:gd name="adj" fmla="val 8889"/>
            </a:avLst>
          </a:prstGeom>
          <a:solidFill>
            <a:srgbClr val="EEE9F7"/>
          </a:solidFill>
          <a:ln/>
        </p:spPr>
      </p:sp>
      <p:sp>
        <p:nvSpPr>
          <p:cNvPr id="11" name="Text 8"/>
          <p:cNvSpPr txBox="1"/>
          <p:nvPr/>
        </p:nvSpPr>
        <p:spPr>
          <a:xfrm>
            <a:off x="594360" y="2898648"/>
            <a:ext cx="37764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3. Test first?</a:t>
            </a:r>
            <a:endParaRPr lang="en-US" sz="1700" dirty="0"/>
          </a:p>
        </p:txBody>
      </p:sp>
      <p:sp>
        <p:nvSpPr>
          <p:cNvPr id="12" name="Text 9"/>
          <p:cNvSpPr txBox="1"/>
          <p:nvPr/>
        </p:nvSpPr>
        <p:spPr>
          <a:xfrm>
            <a:off x="594360" y="3355848"/>
            <a:ext cx="3776472" cy="6126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Should a system be used before it is tested on everyone?</a:t>
            </a:r>
            <a:endParaRPr lang="en-US" sz="1400" dirty="0"/>
          </a:p>
        </p:txBody>
      </p:sp>
      <p:sp>
        <p:nvSpPr>
          <p:cNvPr id="13" name="Shape 10"/>
          <p:cNvSpPr/>
          <p:nvPr/>
        </p:nvSpPr>
        <p:spPr>
          <a:xfrm>
            <a:off x="4663440" y="2788920"/>
            <a:ext cx="4023360" cy="1234440"/>
          </a:xfrm>
          <a:prstGeom prst="roundRect">
            <a:avLst>
              <a:gd name="adj" fmla="val 8889"/>
            </a:avLst>
          </a:prstGeom>
          <a:solidFill>
            <a:srgbClr val="FCE4F2"/>
          </a:solidFill>
          <a:ln/>
        </p:spPr>
      </p:sp>
      <p:sp>
        <p:nvSpPr>
          <p:cNvPr id="14" name="Text 11"/>
          <p:cNvSpPr txBox="1"/>
          <p:nvPr/>
        </p:nvSpPr>
        <p:spPr>
          <a:xfrm>
            <a:off x="4800600" y="2898648"/>
            <a:ext cx="377647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4. Does it matter more?</a:t>
            </a:r>
            <a:endParaRPr lang="en-US" sz="1700" dirty="0"/>
          </a:p>
        </p:txBody>
      </p:sp>
      <p:sp>
        <p:nvSpPr>
          <p:cNvPr id="15" name="Text 12"/>
          <p:cNvSpPr txBox="1"/>
          <p:nvPr/>
        </p:nvSpPr>
        <p:spPr>
          <a:xfrm>
            <a:off x="4800600" y="3355848"/>
            <a:ext cx="3776472" cy="6126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Is a face system failing worse than ShoeSpotter failing?</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Fix it: make it fairer</a:t>
            </a:r>
            <a:endParaRPr lang="en-US" sz="3000" dirty="0"/>
          </a:p>
        </p:txBody>
      </p:sp>
      <p:sp>
        <p:nvSpPr>
          <p:cNvPr id="4" name="Shape 1"/>
          <p:cNvSpPr/>
          <p:nvPr/>
        </p:nvSpPr>
        <p:spPr>
          <a:xfrm>
            <a:off x="457200" y="1325880"/>
            <a:ext cx="1536192" cy="1783080"/>
          </a:xfrm>
          <a:prstGeom prst="roundRect">
            <a:avLst>
              <a:gd name="adj" fmla="val 7143"/>
            </a:avLst>
          </a:prstGeom>
          <a:solidFill>
            <a:srgbClr val="FCE4F2"/>
          </a:solidFill>
          <a:ln/>
        </p:spPr>
      </p:sp>
      <p:sp>
        <p:nvSpPr>
          <p:cNvPr id="5" name="Shape 2"/>
          <p:cNvSpPr/>
          <p:nvPr/>
        </p:nvSpPr>
        <p:spPr>
          <a:xfrm>
            <a:off x="950976" y="1435608"/>
            <a:ext cx="548640" cy="548640"/>
          </a:xfrm>
          <a:prstGeom prst="ellipse">
            <a:avLst/>
          </a:prstGeom>
          <a:solidFill>
            <a:schemeClr val="bg1"/>
          </a:solidFill>
          <a:ln/>
        </p:spPr>
      </p:sp>
      <p:pic>
        <p:nvPicPr>
          <p:cNvPr id="6" name="Image 0" descr="/home/claude/kit/icon_shuffle.png">    </p:cNvPr>
          <p:cNvPicPr>
            <a:picLocks noChangeAspect="1"/>
          </p:cNvPicPr>
          <p:nvPr/>
        </p:nvPicPr>
        <p:blipFill>
          <a:blip r:embed="rId1"/>
          <a:stretch>
            <a:fillRect/>
          </a:stretch>
        </p:blipFill>
        <p:spPr>
          <a:xfrm>
            <a:off x="1060704" y="1545336"/>
            <a:ext cx="329184" cy="329184"/>
          </a:xfrm>
          <a:prstGeom prst="rect">
            <a:avLst/>
          </a:prstGeom>
        </p:spPr>
      </p:pic>
      <p:sp>
        <p:nvSpPr>
          <p:cNvPr id="7" name="Text 3"/>
          <p:cNvSpPr txBox="1"/>
          <p:nvPr/>
        </p:nvSpPr>
        <p:spPr>
          <a:xfrm>
            <a:off x="512064"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More variety</a:t>
            </a:r>
            <a:endParaRPr lang="en-US" sz="1400" dirty="0"/>
          </a:p>
        </p:txBody>
      </p:sp>
      <p:sp>
        <p:nvSpPr>
          <p:cNvPr id="8" name="Text 4"/>
          <p:cNvSpPr txBox="1"/>
          <p:nvPr/>
        </p:nvSpPr>
        <p:spPr>
          <a:xfrm>
            <a:off x="530352" y="2560320"/>
            <a:ext cx="1389888" cy="5029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Train on everyone</a:t>
            </a:r>
            <a:endParaRPr lang="en-US" sz="1300" dirty="0"/>
          </a:p>
        </p:txBody>
      </p:sp>
      <p:sp>
        <p:nvSpPr>
          <p:cNvPr id="9" name="Shape 5"/>
          <p:cNvSpPr/>
          <p:nvPr/>
        </p:nvSpPr>
        <p:spPr>
          <a:xfrm>
            <a:off x="2130552" y="1325880"/>
            <a:ext cx="1536192" cy="1783080"/>
          </a:xfrm>
          <a:prstGeom prst="roundRect">
            <a:avLst>
              <a:gd name="adj" fmla="val 7143"/>
            </a:avLst>
          </a:prstGeom>
          <a:solidFill>
            <a:srgbClr val="EEE9F7"/>
          </a:solidFill>
          <a:ln/>
        </p:spPr>
      </p:sp>
      <p:sp>
        <p:nvSpPr>
          <p:cNvPr id="10" name="Shape 6"/>
          <p:cNvSpPr/>
          <p:nvPr/>
        </p:nvSpPr>
        <p:spPr>
          <a:xfrm>
            <a:off x="2624328" y="1435608"/>
            <a:ext cx="548640" cy="54864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2734056" y="1545336"/>
            <a:ext cx="329184" cy="329184"/>
          </a:xfrm>
          <a:prstGeom prst="rect">
            <a:avLst/>
          </a:prstGeom>
        </p:spPr>
      </p:pic>
      <p:sp>
        <p:nvSpPr>
          <p:cNvPr id="12" name="Text 7"/>
          <p:cNvSpPr txBox="1"/>
          <p:nvPr/>
        </p:nvSpPr>
        <p:spPr>
          <a:xfrm>
            <a:off x="2185416"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Test with everyone</a:t>
            </a:r>
            <a:endParaRPr lang="en-US" sz="1400" dirty="0"/>
          </a:p>
        </p:txBody>
      </p:sp>
      <p:sp>
        <p:nvSpPr>
          <p:cNvPr id="13" name="Text 8"/>
          <p:cNvSpPr txBox="1"/>
          <p:nvPr/>
        </p:nvSpPr>
        <p:spPr>
          <a:xfrm>
            <a:off x="2203704" y="2560320"/>
            <a:ext cx="1389888" cy="5029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Before it's used</a:t>
            </a:r>
            <a:endParaRPr lang="en-US" sz="1300" dirty="0"/>
          </a:p>
        </p:txBody>
      </p:sp>
      <p:sp>
        <p:nvSpPr>
          <p:cNvPr id="14" name="Shape 9"/>
          <p:cNvSpPr/>
          <p:nvPr/>
        </p:nvSpPr>
        <p:spPr>
          <a:xfrm>
            <a:off x="3803904" y="1325880"/>
            <a:ext cx="1536192" cy="1783080"/>
          </a:xfrm>
          <a:prstGeom prst="roundRect">
            <a:avLst>
              <a:gd name="adj" fmla="val 7143"/>
            </a:avLst>
          </a:prstGeom>
          <a:solidFill>
            <a:srgbClr val="FCE4F2"/>
          </a:solidFill>
          <a:ln/>
        </p:spPr>
      </p:sp>
      <p:sp>
        <p:nvSpPr>
          <p:cNvPr id="15" name="Shape 10"/>
          <p:cNvSpPr/>
          <p:nvPr/>
        </p:nvSpPr>
        <p:spPr>
          <a:xfrm>
            <a:off x="4297680" y="1435608"/>
            <a:ext cx="548640" cy="548640"/>
          </a:xfrm>
          <a:prstGeom prst="ellipse">
            <a:avLst/>
          </a:prstGeom>
          <a:solidFill>
            <a:schemeClr val="bg1"/>
          </a:solidFill>
          <a:ln/>
        </p:spPr>
      </p:sp>
      <p:pic>
        <p:nvPicPr>
          <p:cNvPr id="16" name="Image 2" descr="/home/claude/kit/icon_users.png">    </p:cNvPr>
          <p:cNvPicPr>
            <a:picLocks noChangeAspect="1"/>
          </p:cNvPicPr>
          <p:nvPr/>
        </p:nvPicPr>
        <p:blipFill>
          <a:blip r:embed="rId3"/>
          <a:stretch>
            <a:fillRect/>
          </a:stretch>
        </p:blipFill>
        <p:spPr>
          <a:xfrm>
            <a:off x="4407408" y="1545336"/>
            <a:ext cx="329184" cy="329184"/>
          </a:xfrm>
          <a:prstGeom prst="rect">
            <a:avLst/>
          </a:prstGeom>
        </p:spPr>
      </p:pic>
      <p:sp>
        <p:nvSpPr>
          <p:cNvPr id="17" name="Text 11"/>
          <p:cNvSpPr txBox="1"/>
          <p:nvPr/>
        </p:nvSpPr>
        <p:spPr>
          <a:xfrm>
            <a:off x="3858768"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Ask people</a:t>
            </a:r>
            <a:endParaRPr lang="en-US" sz="1400" dirty="0"/>
          </a:p>
        </p:txBody>
      </p:sp>
      <p:sp>
        <p:nvSpPr>
          <p:cNvPr id="18" name="Text 12"/>
          <p:cNvSpPr txBox="1"/>
          <p:nvPr/>
        </p:nvSpPr>
        <p:spPr>
          <a:xfrm>
            <a:off x="3877056" y="2560320"/>
            <a:ext cx="1389888" cy="5029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Ask those affected</a:t>
            </a:r>
            <a:endParaRPr lang="en-US" sz="1300" dirty="0"/>
          </a:p>
        </p:txBody>
      </p:sp>
      <p:sp>
        <p:nvSpPr>
          <p:cNvPr id="19" name="Shape 13"/>
          <p:cNvSpPr/>
          <p:nvPr/>
        </p:nvSpPr>
        <p:spPr>
          <a:xfrm>
            <a:off x="5477256" y="1325880"/>
            <a:ext cx="1536192" cy="1783080"/>
          </a:xfrm>
          <a:prstGeom prst="roundRect">
            <a:avLst>
              <a:gd name="adj" fmla="val 7143"/>
            </a:avLst>
          </a:prstGeom>
          <a:solidFill>
            <a:srgbClr val="EEE9F7"/>
          </a:solidFill>
          <a:ln/>
        </p:spPr>
      </p:sp>
      <p:sp>
        <p:nvSpPr>
          <p:cNvPr id="20" name="Shape 14"/>
          <p:cNvSpPr/>
          <p:nvPr/>
        </p:nvSpPr>
        <p:spPr>
          <a:xfrm>
            <a:off x="5971032" y="1435608"/>
            <a:ext cx="548640" cy="548640"/>
          </a:xfrm>
          <a:prstGeom prst="ellipse">
            <a:avLst/>
          </a:prstGeom>
          <a:solidFill>
            <a:schemeClr val="bg1"/>
          </a:solidFill>
          <a:ln/>
        </p:spPr>
      </p:sp>
      <p:pic>
        <p:nvPicPr>
          <p:cNvPr id="21" name="Image 3" descr="/home/claude/kit/icon_warn.png">    </p:cNvPr>
          <p:cNvPicPr>
            <a:picLocks noChangeAspect="1"/>
          </p:cNvPicPr>
          <p:nvPr/>
        </p:nvPicPr>
        <p:blipFill>
          <a:blip r:embed="rId4"/>
          <a:stretch>
            <a:fillRect/>
          </a:stretch>
        </p:blipFill>
        <p:spPr>
          <a:xfrm>
            <a:off x="6080760" y="1545336"/>
            <a:ext cx="329184" cy="329184"/>
          </a:xfrm>
          <a:prstGeom prst="rect">
            <a:avLst/>
          </a:prstGeom>
        </p:spPr>
      </p:pic>
      <p:sp>
        <p:nvSpPr>
          <p:cNvPr id="22" name="Text 15"/>
          <p:cNvSpPr txBox="1"/>
          <p:nvPr/>
        </p:nvSpPr>
        <p:spPr>
          <a:xfrm>
            <a:off x="5532120"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Be honest</a:t>
            </a:r>
            <a:endParaRPr lang="en-US" sz="1400" dirty="0"/>
          </a:p>
        </p:txBody>
      </p:sp>
      <p:sp>
        <p:nvSpPr>
          <p:cNvPr id="23" name="Text 16"/>
          <p:cNvSpPr txBox="1"/>
          <p:nvPr/>
        </p:nvSpPr>
        <p:spPr>
          <a:xfrm>
            <a:off x="5550408" y="2560320"/>
            <a:ext cx="1389888" cy="5029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Say what it can't do</a:t>
            </a:r>
            <a:endParaRPr lang="en-US" sz="1300" dirty="0"/>
          </a:p>
        </p:txBody>
      </p:sp>
      <p:sp>
        <p:nvSpPr>
          <p:cNvPr id="24" name="Shape 17"/>
          <p:cNvSpPr/>
          <p:nvPr/>
        </p:nvSpPr>
        <p:spPr>
          <a:xfrm>
            <a:off x="7150608" y="1325880"/>
            <a:ext cx="1536192" cy="1783080"/>
          </a:xfrm>
          <a:prstGeom prst="roundRect">
            <a:avLst>
              <a:gd name="adj" fmla="val 7143"/>
            </a:avLst>
          </a:prstGeom>
          <a:solidFill>
            <a:srgbClr val="FCE4F2"/>
          </a:solidFill>
          <a:ln/>
        </p:spPr>
      </p:sp>
      <p:sp>
        <p:nvSpPr>
          <p:cNvPr id="25" name="Shape 18"/>
          <p:cNvSpPr/>
          <p:nvPr/>
        </p:nvSpPr>
        <p:spPr>
          <a:xfrm>
            <a:off x="7644384" y="1435608"/>
            <a:ext cx="548640" cy="548640"/>
          </a:xfrm>
          <a:prstGeom prst="ellipse">
            <a:avLst/>
          </a:prstGeom>
          <a:solidFill>
            <a:schemeClr val="bg1"/>
          </a:solidFill>
          <a:ln/>
        </p:spPr>
      </p:sp>
      <p:pic>
        <p:nvPicPr>
          <p:cNvPr id="26" name="Image 4" descr="/home/claude/kit/icon_usercheck.png">    </p:cNvPr>
          <p:cNvPicPr>
            <a:picLocks noChangeAspect="1"/>
          </p:cNvPicPr>
          <p:nvPr/>
        </p:nvPicPr>
        <p:blipFill>
          <a:blip r:embed="rId5"/>
          <a:stretch>
            <a:fillRect/>
          </a:stretch>
        </p:blipFill>
        <p:spPr>
          <a:xfrm>
            <a:off x="7754112" y="1545336"/>
            <a:ext cx="329184" cy="329184"/>
          </a:xfrm>
          <a:prstGeom prst="rect">
            <a:avLst/>
          </a:prstGeom>
        </p:spPr>
      </p:pic>
      <p:sp>
        <p:nvSpPr>
          <p:cNvPr id="27" name="Text 19"/>
          <p:cNvSpPr txBox="1"/>
          <p:nvPr/>
        </p:nvSpPr>
        <p:spPr>
          <a:xfrm>
            <a:off x="7205472" y="2039112"/>
            <a:ext cx="1426464" cy="502920"/>
          </a:xfrm>
          <a:prstGeom prst="rect">
            <a:avLst/>
          </a:prstGeom>
          <a:noFill/>
          <a:ln/>
        </p:spPr>
        <p:txBody>
          <a:bodyPr wrap="square" lIns="635" tIns="635" rIns="635" bIns="635" rtlCol="0" anchor="ctr"/>
          <a:lstStyle/>
          <a:p>
            <a:pPr algn="ctr" indent="0" marL="0">
              <a:buNone/>
            </a:pPr>
            <a:r>
              <a:rPr lang="en-US" sz="1400" b="1" dirty="0">
                <a:solidFill>
                  <a:schemeClr val="tx2"/>
                </a:solidFill>
                <a:latin typeface="Arial" pitchFamily="34" charset="0"/>
                <a:ea typeface="Arial" pitchFamily="34" charset="-122"/>
                <a:cs typeface="Arial" pitchFamily="34" charset="-120"/>
              </a:rPr>
              <a:t>Human checks</a:t>
            </a:r>
            <a:endParaRPr lang="en-US" sz="1400" dirty="0"/>
          </a:p>
        </p:txBody>
      </p:sp>
      <p:sp>
        <p:nvSpPr>
          <p:cNvPr id="28" name="Text 20"/>
          <p:cNvSpPr txBox="1"/>
          <p:nvPr/>
        </p:nvSpPr>
        <p:spPr>
          <a:xfrm>
            <a:off x="7223760" y="2560320"/>
            <a:ext cx="1389888" cy="5029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For important decisions</a:t>
            </a:r>
            <a:endParaRPr lang="en-US" sz="1300" dirty="0"/>
          </a:p>
        </p:txBody>
      </p:sp>
      <p:sp>
        <p:nvSpPr>
          <p:cNvPr id="29" name="Shape 21"/>
          <p:cNvSpPr/>
          <p:nvPr/>
        </p:nvSpPr>
        <p:spPr>
          <a:xfrm>
            <a:off x="457200" y="3246120"/>
            <a:ext cx="2621280" cy="1143000"/>
          </a:xfrm>
          <a:prstGeom prst="roundRect">
            <a:avLst>
              <a:gd name="adj" fmla="val 9600"/>
            </a:avLst>
          </a:prstGeom>
          <a:solidFill>
            <a:srgbClr val="DFF3E4"/>
          </a:solidFill>
          <a:ln/>
        </p:spPr>
      </p:sp>
      <p:sp>
        <p:nvSpPr>
          <p:cNvPr id="30" name="Shape 22"/>
          <p:cNvSpPr/>
          <p:nvPr/>
        </p:nvSpPr>
        <p:spPr>
          <a:xfrm>
            <a:off x="594360" y="3383280"/>
            <a:ext cx="548640" cy="548640"/>
          </a:xfrm>
          <a:prstGeom prst="ellipse">
            <a:avLst/>
          </a:prstGeom>
          <a:solidFill>
            <a:schemeClr val="bg1"/>
          </a:solidFill>
          <a:ln/>
        </p:spPr>
      </p:sp>
      <p:pic>
        <p:nvPicPr>
          <p:cNvPr id="31" name="Image 5" descr="/home/claude/kit/icon_check.png">    </p:cNvPr>
          <p:cNvPicPr>
            <a:picLocks noChangeAspect="1"/>
          </p:cNvPicPr>
          <p:nvPr/>
        </p:nvPicPr>
        <p:blipFill>
          <a:blip r:embed="rId6"/>
          <a:stretch>
            <a:fillRect/>
          </a:stretch>
        </p:blipFill>
        <p:spPr>
          <a:xfrm>
            <a:off x="704088" y="3493008"/>
            <a:ext cx="329184" cy="329184"/>
          </a:xfrm>
          <a:prstGeom prst="rect">
            <a:avLst/>
          </a:prstGeom>
        </p:spPr>
      </p:pic>
      <p:sp>
        <p:nvSpPr>
          <p:cNvPr id="32" name="Text 23"/>
          <p:cNvSpPr txBox="1"/>
          <p:nvPr/>
        </p:nvSpPr>
        <p:spPr>
          <a:xfrm>
            <a:off x="1280160" y="335584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FAIR</a:t>
            </a:r>
            <a:endParaRPr lang="en-US" sz="1600" dirty="0"/>
          </a:p>
        </p:txBody>
      </p:sp>
      <p:sp>
        <p:nvSpPr>
          <p:cNvPr id="33" name="Text 24"/>
          <p:cNvSpPr txBox="1"/>
          <p:nvPr/>
        </p:nvSpPr>
        <p:spPr>
          <a:xfrm>
            <a:off x="1280160" y="379476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Works well for everyone it affects</a:t>
            </a:r>
            <a:endParaRPr lang="en-US" sz="1300" dirty="0"/>
          </a:p>
        </p:txBody>
      </p:sp>
      <p:sp>
        <p:nvSpPr>
          <p:cNvPr id="34" name="Shape 25"/>
          <p:cNvSpPr/>
          <p:nvPr/>
        </p:nvSpPr>
        <p:spPr>
          <a:xfrm>
            <a:off x="3261360" y="3246120"/>
            <a:ext cx="2621280" cy="1143000"/>
          </a:xfrm>
          <a:prstGeom prst="roundRect">
            <a:avLst>
              <a:gd name="adj" fmla="val 9600"/>
            </a:avLst>
          </a:prstGeom>
          <a:solidFill>
            <a:srgbClr val="FFF1C9"/>
          </a:solidFill>
          <a:ln/>
        </p:spPr>
      </p:sp>
      <p:sp>
        <p:nvSpPr>
          <p:cNvPr id="35" name="Shape 26"/>
          <p:cNvSpPr/>
          <p:nvPr/>
        </p:nvSpPr>
        <p:spPr>
          <a:xfrm>
            <a:off x="3398520" y="3383280"/>
            <a:ext cx="548640" cy="548640"/>
          </a:xfrm>
          <a:prstGeom prst="ellipse">
            <a:avLst/>
          </a:prstGeom>
          <a:solidFill>
            <a:schemeClr val="bg1"/>
          </a:solidFill>
          <a:ln/>
        </p:spPr>
      </p:sp>
      <p:pic>
        <p:nvPicPr>
          <p:cNvPr id="36" name="Image 6" descr="/home/claude/kit/icon_search.png">    </p:cNvPr>
          <p:cNvPicPr>
            <a:picLocks noChangeAspect="1"/>
          </p:cNvPicPr>
          <p:nvPr/>
        </p:nvPicPr>
        <p:blipFill>
          <a:blip r:embed="rId7"/>
          <a:stretch>
            <a:fillRect/>
          </a:stretch>
        </p:blipFill>
        <p:spPr>
          <a:xfrm>
            <a:off x="3508248" y="3493008"/>
            <a:ext cx="329184" cy="329184"/>
          </a:xfrm>
          <a:prstGeom prst="rect">
            <a:avLst/>
          </a:prstGeom>
        </p:spPr>
      </p:pic>
      <p:sp>
        <p:nvSpPr>
          <p:cNvPr id="37" name="Text 27"/>
          <p:cNvSpPr txBox="1"/>
          <p:nvPr/>
        </p:nvSpPr>
        <p:spPr>
          <a:xfrm>
            <a:off x="4084320" y="335584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FAIR IF…</a:t>
            </a:r>
            <a:endParaRPr lang="en-US" sz="1600" dirty="0"/>
          </a:p>
        </p:txBody>
      </p:sp>
      <p:sp>
        <p:nvSpPr>
          <p:cNvPr id="38" name="Text 28"/>
          <p:cNvSpPr txBox="1"/>
          <p:nvPr/>
        </p:nvSpPr>
        <p:spPr>
          <a:xfrm>
            <a:off x="4084320" y="379476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Only fair if something changes</a:t>
            </a:r>
            <a:endParaRPr lang="en-US" sz="1300" dirty="0"/>
          </a:p>
        </p:txBody>
      </p:sp>
      <p:sp>
        <p:nvSpPr>
          <p:cNvPr id="39" name="Shape 29"/>
          <p:cNvSpPr/>
          <p:nvPr/>
        </p:nvSpPr>
        <p:spPr>
          <a:xfrm>
            <a:off x="6065520" y="3246120"/>
            <a:ext cx="2621280" cy="1143000"/>
          </a:xfrm>
          <a:prstGeom prst="roundRect">
            <a:avLst>
              <a:gd name="adj" fmla="val 9600"/>
            </a:avLst>
          </a:prstGeom>
          <a:solidFill>
            <a:srgbClr val="FBE3DC"/>
          </a:solidFill>
          <a:ln/>
        </p:spPr>
      </p:sp>
      <p:sp>
        <p:nvSpPr>
          <p:cNvPr id="40" name="Shape 30"/>
          <p:cNvSpPr/>
          <p:nvPr/>
        </p:nvSpPr>
        <p:spPr>
          <a:xfrm>
            <a:off x="6202680" y="3383280"/>
            <a:ext cx="548640" cy="548640"/>
          </a:xfrm>
          <a:prstGeom prst="ellipse">
            <a:avLst/>
          </a:prstGeom>
          <a:solidFill>
            <a:schemeClr val="bg1"/>
          </a:solidFill>
          <a:ln/>
        </p:spPr>
      </p:sp>
      <p:pic>
        <p:nvPicPr>
          <p:cNvPr id="41" name="Image 7" descr="/home/claude/kit/icon_cross.png">    </p:cNvPr>
          <p:cNvPicPr>
            <a:picLocks noChangeAspect="1"/>
          </p:cNvPicPr>
          <p:nvPr/>
        </p:nvPicPr>
        <p:blipFill>
          <a:blip r:embed="rId8"/>
          <a:stretch>
            <a:fillRect/>
          </a:stretch>
        </p:blipFill>
        <p:spPr>
          <a:xfrm>
            <a:off x="6312408" y="3493008"/>
            <a:ext cx="329184" cy="329184"/>
          </a:xfrm>
          <a:prstGeom prst="rect">
            <a:avLst/>
          </a:prstGeom>
        </p:spPr>
      </p:pic>
      <p:sp>
        <p:nvSpPr>
          <p:cNvPr id="42" name="Text 31"/>
          <p:cNvSpPr txBox="1"/>
          <p:nvPr/>
        </p:nvSpPr>
        <p:spPr>
          <a:xfrm>
            <a:off x="6888480" y="335584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UNFAIR</a:t>
            </a:r>
            <a:endParaRPr lang="en-US" sz="1600" dirty="0"/>
          </a:p>
        </p:txBody>
      </p:sp>
      <p:sp>
        <p:nvSpPr>
          <p:cNvPr id="43" name="Text 32"/>
          <p:cNvSpPr txBox="1"/>
          <p:nvPr/>
        </p:nvSpPr>
        <p:spPr>
          <a:xfrm>
            <a:off x="6888480" y="3794760"/>
            <a:ext cx="1688592" cy="54864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Leaves people or the planet worse off</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Question 2: Who could it leave out?</a:t>
            </a:r>
            <a:endParaRPr lang="en-US" sz="3000" dirty="0"/>
          </a:p>
        </p:txBody>
      </p:sp>
      <p:sp>
        <p:nvSpPr>
          <p:cNvPr id="4" name="Shape 1"/>
          <p:cNvSpPr/>
          <p:nvPr/>
        </p:nvSpPr>
        <p:spPr>
          <a:xfrm>
            <a:off x="457200" y="1325880"/>
            <a:ext cx="1954530" cy="210312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is it for?</a:t>
            </a:r>
            <a:endParaRPr lang="en-US" sz="1500" dirty="0"/>
          </a:p>
        </p:txBody>
      </p:sp>
      <p:sp>
        <p:nvSpPr>
          <p:cNvPr id="8" name="Text 4"/>
          <p:cNvSpPr txBox="1"/>
          <p:nvPr/>
        </p:nvSpPr>
        <p:spPr>
          <a:xfrm>
            <a:off x="53035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Who will use it, and what job is it designed to do?</a:t>
            </a:r>
            <a:endParaRPr lang="en-US" sz="1300" dirty="0"/>
          </a:p>
        </p:txBody>
      </p:sp>
      <p:sp>
        <p:nvSpPr>
          <p:cNvPr id="9" name="Shape 5"/>
          <p:cNvSpPr/>
          <p:nvPr/>
        </p:nvSpPr>
        <p:spPr>
          <a:xfrm>
            <a:off x="2548890" y="1325880"/>
            <a:ext cx="1954530" cy="2103120"/>
          </a:xfrm>
          <a:prstGeom prst="roundRect">
            <a:avLst>
              <a:gd name="adj" fmla="val 5614"/>
            </a:avLst>
          </a:prstGeom>
          <a:solidFill>
            <a:srgbClr val="FCE4F2"/>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usertimes.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could it leave out?</a:t>
            </a:r>
            <a:endParaRPr lang="en-US" sz="1500" dirty="0"/>
          </a:p>
        </p:txBody>
      </p:sp>
      <p:sp>
        <p:nvSpPr>
          <p:cNvPr id="13" name="Text 8"/>
          <p:cNvSpPr txBox="1"/>
          <p:nvPr/>
        </p:nvSpPr>
        <p:spPr>
          <a:xfrm>
            <a:off x="262204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Who might it work less well for?</a:t>
            </a:r>
            <a:endParaRPr lang="en-US" sz="1300" dirty="0"/>
          </a:p>
        </p:txBody>
      </p:sp>
      <p:sp>
        <p:nvSpPr>
          <p:cNvPr id="14" name="Shape 9"/>
          <p:cNvSpPr/>
          <p:nvPr/>
        </p:nvSpPr>
        <p:spPr>
          <a:xfrm>
            <a:off x="4640580" y="1325880"/>
            <a:ext cx="1954530" cy="2103120"/>
          </a:xfrm>
          <a:prstGeom prst="roundRect">
            <a:avLst>
              <a:gd name="adj" fmla="val 5614"/>
            </a:avLst>
          </a:prstGeom>
          <a:solidFill>
            <a:schemeClr val="bg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coins.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What does it cost?</a:t>
            </a:r>
            <a:endParaRPr lang="en-US" sz="1500" dirty="0"/>
          </a:p>
        </p:txBody>
      </p:sp>
      <p:sp>
        <p:nvSpPr>
          <p:cNvPr id="18" name="Text 12"/>
          <p:cNvSpPr txBox="1"/>
          <p:nvPr/>
        </p:nvSpPr>
        <p:spPr>
          <a:xfrm>
            <a:off x="471373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Energy, water, materials, time, learning, privacy</a:t>
            </a:r>
            <a:endParaRPr lang="en-US" sz="1300" dirty="0"/>
          </a:p>
        </p:txBody>
      </p:sp>
      <p:sp>
        <p:nvSpPr>
          <p:cNvPr id="19" name="Shape 13"/>
          <p:cNvSpPr/>
          <p:nvPr/>
        </p:nvSpPr>
        <p:spPr>
          <a:xfrm>
            <a:off x="6732270" y="1325880"/>
            <a:ext cx="1954530" cy="210312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gavel.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decides?</a:t>
            </a:r>
            <a:endParaRPr lang="en-US" sz="1500" dirty="0"/>
          </a:p>
        </p:txBody>
      </p:sp>
      <p:sp>
        <p:nvSpPr>
          <p:cNvPr id="23" name="Text 16"/>
          <p:cNvSpPr txBox="1"/>
          <p:nvPr/>
        </p:nvSpPr>
        <p:spPr>
          <a:xfrm>
            <a:off x="680542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Which decisions must a person stay in charge of?</a:t>
            </a:r>
            <a:endParaRPr lang="en-US" sz="1300" dirty="0"/>
          </a:p>
        </p:txBody>
      </p:sp>
      <p:sp>
        <p:nvSpPr>
          <p:cNvPr id="24" name="Shape 17"/>
          <p:cNvSpPr/>
          <p:nvPr/>
        </p:nvSpPr>
        <p:spPr>
          <a:xfrm>
            <a:off x="457200" y="3611880"/>
            <a:ext cx="8229600" cy="685800"/>
          </a:xfrm>
          <a:prstGeom prst="roundRect">
            <a:avLst>
              <a:gd name="adj" fmla="val 16000"/>
            </a:avLst>
          </a:prstGeom>
          <a:solidFill>
            <a:schemeClr val="accent2"/>
          </a:solidFill>
          <a:ln/>
        </p:spPr>
      </p:sp>
      <p:sp>
        <p:nvSpPr>
          <p:cNvPr id="25" name="Shape 18"/>
          <p:cNvSpPr/>
          <p:nvPr/>
        </p:nvSpPr>
        <p:spPr>
          <a:xfrm>
            <a:off x="566928" y="3703320"/>
            <a:ext cx="502920" cy="502920"/>
          </a:xfrm>
          <a:prstGeom prst="ellipse">
            <a:avLst/>
          </a:prstGeom>
          <a:solidFill>
            <a:schemeClr val="bg1"/>
          </a:solidFill>
          <a:ln/>
        </p:spPr>
      </p:sp>
      <p:pic>
        <p:nvPicPr>
          <p:cNvPr id="26" name="Image 4" descr="/home/claude/kit/icon_usertimes.png">    </p:cNvPr>
          <p:cNvPicPr>
            <a:picLocks noChangeAspect="1"/>
          </p:cNvPicPr>
          <p:nvPr/>
        </p:nvPicPr>
        <p:blipFill>
          <a:blip r:embed="rId5"/>
          <a:stretch>
            <a:fillRect/>
          </a:stretch>
        </p:blipFill>
        <p:spPr>
          <a:xfrm>
            <a:off x="667512" y="3803904"/>
            <a:ext cx="301752" cy="301752"/>
          </a:xfrm>
          <a:prstGeom prst="rect">
            <a:avLst/>
          </a:prstGeom>
        </p:spPr>
      </p:pic>
      <p:sp>
        <p:nvSpPr>
          <p:cNvPr id="27"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___ could be left out because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Report</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scale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BRIEF 3 SEAL</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Fairness Finder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Explain why ShoeSpotter failed and what Joy Buolamwini found.</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One way to make an AI fairer is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I built or challenged with evidence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brief: Watchdog 4</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leaf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The Hidden Cost</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What does AI cost the planet?</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Y5 L3 – Watchdog Brief 3: Not Built for Me</dc:title>
  <dc:subject>PptxGenJS Presentation</dc:subject>
  <dc:creator>The GenTech Academy</dc:creator>
  <cp:lastModifiedBy>The GenTech Academy</cp:lastModifiedBy>
  <cp:revision>1</cp:revision>
  <dcterms:created xsi:type="dcterms:W3CDTF">2026-10-06T19:18:34Z</dcterms:created>
  <dcterms:modified xsi:type="dcterms:W3CDTF">2026-10-06T19:18:34Z</dcterms:modified>
</cp:coreProperties>
</file>