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3d02b952-7d27-0638-c503-d13f74b73f08}">
          <p14:sldIdLst>
            <p14:sldId id="256"/>
            <p14:sldId id="257"/>
          </p14:sldIdLst>
        </p14:section>
        <p14:section name="Criteria" id="{0f5d27ec-6548-30d7-e615-7156e3221d43}">
          <p14:sldIdLst>
            <p14:sldId id="258"/>
            <p14:sldId id="259"/>
            <p14:sldId id="260"/>
            <p14:sldId id="261"/>
            <p14:sldId id="262"/>
          </p14:sldIdLst>
        </p14:section>
        <p14:section name="Train" id="{4009de52-7f0d-d112-0bfc-57d3d6011d65}">
          <p14:sldIdLst>
            <p14:sldId id="263"/>
            <p14:sldId id="264"/>
          </p14:sldIdLst>
        </p14:section>
        <p14:section name="Test" id="{a926169c-c1de-02ef-6993-44974da22bd9}">
          <p14:sldIdLst>
            <p14:sldId id="265"/>
          </p14:sldIdLst>
        </p14:section>
        <p14:section name="Improve" id="{23e00373-12bf-96b4-8faf-e2be54891a71}">
          <p14:sldIdLst>
            <p14:sldId id="266"/>
            <p14:sldId id="267"/>
          </p14:sldIdLst>
        </p14:section>
        <p14:section name="Report" id="{d149dff0-c282-0877-3ba1-eb2e0484d7d4}">
          <p14:sldIdLst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give each group its 16 training cards from Lesson 1 (or the standard set in Appendix B), the test-set cards, a scorecard and role 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"The council sent this report: 'SortBot is perfect! It got 3 out of 3 right!' But look at the three test items. All three were in its training photos."
ASK: "Watchdogs, is that a fair test? What would you want to know before you believed it?"
Talk partners, 1 minute. Listen for: the items weren't new; only 3 items; no tricky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 and success criteria. Point out that WE now have success criteria too: today we write some for SortBot.
Oracy focus: precise evidence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the Watchdog Talk Charter with gestures. Today's focus: BACK IT WITH EVIDENCE. Our evidence today is test results, so every judgement needs a number or an example.
Ask: "What's the difference between an opinion and evidence?"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CRITERION = tick in the air; TEST SET = hold up a new card; FAIR TEST = level both hands.
Maths link: 8 out of 10 = 80%.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kinds of success criteria. Explain each with an example.
MODEL writing one: "SortBot does a good job if it gets at least 8 out of 10 new items right."
HINGE: "Is 'SortBot is good' a useful criterion?" No: we can't test it. A criterion must be something we can check.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write 3 criteria on Appendix A. 5 minutes. One must be about WHO will use SortBot (Watchdog Question 1).
Support groups choose from the ready-made criteria cards.
AfL: check each criterion is something we can test with our 10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Choose one SortBot per group. It studies the group's 16 training cards for 60 seconds.
RULE: SortBot may ONLY predict by matching to a training card, thinking aloud: "This looks most like the ___, so I predict ___." If nothing is similar: "NOT SURE." No using what you know about recycling!
MODEL with one test card in front of the class.
Roles: SortBot, Tester, Scorer, Envoy (Appendix 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Fair test rules (science link: change one thing, keep the rest the same).
ASK: "Why must the test items be NEW?" (Otherwise we only find out if it remembers, not if it learned a useful pattern.) "Why must every group use the same items?" (So we can compare.)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run the 10-item test (Appendix B). Tester turns one card at a time; SortBot predicts aloud; Scorer records on Appendix C.
ANSWERS (reveal after all groups finish): pizza box = paper &amp; card; crushed cola can = metal; pet food tin = metal; squeezy ketchup bottle = plastic; coffee jar = glass; shopping catalogue = paper &amp; card; margarine tub = plastic; muddy plastic bottle = plastic; deodorant aerosol = metal; blue glass bottle = glass.
Curveballs (stretch): paper coffee cup (usually not paper recycling: plastic lining) and broken glass (not glass recycling; never handle it). A good SortBot says NOT 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frames aloud using a pretend scorecard.
Groups judge each criterion: met or not met, with evidence from the scorecard. Push for a number or an example after 'because'.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look at SortBot's mistakes and swap or add up to 4 training cards (spare bank cards) that target them. Then SortBot studies again and they retest ONLY the items it got wrong.
ASK: "What stays the same to keep the test fair?" (Same test items, same SortBot, same rules. Only the training data changes.)
AfL: do the changes target the actual mistakes (e.g. a squashed tin for the crushed can)?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ENVOYS visit another group for 3 minutes (Appendix E cards). They compare scores and changes, then return and report one idea.
The home group's Summariser greets the envoy and explains their results.
AfL: do envoys bring back evidence (a score, a change) rather than 'they did well'?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"Is 9 out of 10 good enough for SortBot? Who would it matter to?" (Probably fine: a person can check the bin. But glass in the wrong bin could be dangerous, so some mistakes matter more.)
STRETCH: "Would 9 out of 10 be good enough for a machine that checks whether food contains nuts?" (No: a person could be harmed. This is Lesson 6's question: when must a human stay in charge?)
HINGE: back to the council's 3 out of 3. Fair test? Thumbs.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G).
Keep the scorecards: they are evidence for the end-of-unit debate.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panel. Next lesson: a true story about a computer scientist who found AI that didn't work for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6304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WATCHDOG 2</a:t>
            </a:r>
            <a:endParaRPr lang="en-US" sz="12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6304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WATCHDOG 2</a:t>
            </a:r>
            <a:endParaRPr lang="en-US" sz="12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2.png"/><Relationship Id="rId4" Type="http://schemas.openxmlformats.org/officeDocument/2006/relationships/image" Target="../media/image-3-2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2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3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2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2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clipcheck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· FAIR OR UNFAIR? · LESSON 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Brief 2: Testing, Testing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know if AI did a good job?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SortBot is perfect… or is it?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5" name="Image 0" descr="/home/claude/kit/icon_troph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3918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377440" y="1371600"/>
            <a:ext cx="630936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Council report: "SortBot is 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</a:t>
            </a:r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It got 3 out of 3 right!"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2240280"/>
            <a:ext cx="63093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items: drinks can, newspaper, water bottle. All three were in its training photos.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2377440" y="3200400"/>
            <a:ext cx="6309360" cy="73152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2560320" y="3200400"/>
            <a:ext cx="60350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that a fair test? I don't think so,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clipcheck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write success criteria for an AI sorter, test it fairly on new items, and use the results to improve it.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write clear success criteria for what a good AI sorter should do.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test a sorter fairly, using new items it was not trained on, and record the results honestly.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test results as evidence to suggest how to improve the training data.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precise evidence language, such as "It met the criterion… because…" and "The evidence suggests…".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Talk Charter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n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and link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two fingers like a chain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lip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it with evidence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palm like a card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with respect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Tilt a flat hand side to side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us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floor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palm towards someone quieter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syn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open to changing your mind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your hand over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clip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focus: Back it with evidence (tap your palm like a card)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criteria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something must do for us to say it did a good job.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criterion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success criterion.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set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examples the AI has never seen, used to check it.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/ score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it got right, e.g. 8 out of 10 (80%).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test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test where everything stays the same except the one thing we change.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that show whether something is true.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"a good job" mean?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11442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perc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441" y="1563624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8 out of 10 new items right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54889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320611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sodac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131" y="1563624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60375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Tricky items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2204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on squashed or dirty items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64058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29780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821" y="1563624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9544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71373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Says NOT SURE instead of guessing wrongly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73227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738949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us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11" y="1563624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78713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80542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for everyone who will use it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questi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Hinge: is "SortBot is good" a useful criterion? Why?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success criteria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914400"/>
          </a:xfrm>
          <a:prstGeom prst="roundRect">
            <a:avLst>
              <a:gd name="adj" fmla="val 12000"/>
            </a:avLst>
          </a:prstGeom>
          <a:solidFill>
            <a:schemeClr val="tx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31520" y="1325880"/>
            <a:ext cx="77724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SortBot does a good job if it ___.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457200" y="2423160"/>
            <a:ext cx="26212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7" name="Shape 4"/>
          <p:cNvSpPr/>
          <p:nvPr/>
        </p:nvSpPr>
        <p:spPr>
          <a:xfrm>
            <a:off x="594360" y="256032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8" name="Image 0" descr="/home/claude/kit/icon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2670048"/>
            <a:ext cx="329184" cy="32918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253288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Testable?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1280160" y="2971800"/>
            <a:ext cx="168859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check it with our test items?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3261360" y="2423160"/>
            <a:ext cx="26212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2" name="Shape 8"/>
          <p:cNvSpPr/>
          <p:nvPr/>
        </p:nvSpPr>
        <p:spPr>
          <a:xfrm>
            <a:off x="3398520" y="256032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3" name="Image 1" descr="/home/claude/kit/icon_us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267004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084320" y="253288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it for?</a:t>
            </a:r>
            <a:endParaRPr lang="en-US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084320" y="2971800"/>
            <a:ext cx="168859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criterion about the people using it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6065520" y="2423160"/>
            <a:ext cx="26212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7" name="Shape 12"/>
          <p:cNvSpPr/>
          <p:nvPr/>
        </p:nvSpPr>
        <p:spPr>
          <a:xfrm>
            <a:off x="6202680" y="256032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2" descr="/home/claude/kit/icon_rul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2670048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888480" y="253288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Clear?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6888480" y="2971800"/>
            <a:ext cx="168859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another group understand it?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457200" y="388620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2" name="Shape 16"/>
          <p:cNvSpPr/>
          <p:nvPr/>
        </p:nvSpPr>
        <p:spPr>
          <a:xfrm>
            <a:off x="566928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3" descr="/home/claude/kit/icon_percen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078224"/>
            <a:ext cx="301752" cy="301752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188720" y="38862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"…gets at least 8 out of 10 new items right."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the human SortBot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ay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seconds with the 16 training cards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most similar training card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lightbulb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the bin, or NOT SURE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robo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SortBot says: "This looks most like the ___, so I predict ___."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for a fair test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11442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question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441" y="1563624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items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in the training set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54889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320611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equal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131" y="1563624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60375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test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2204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group uses the same 10 items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64058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29780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handshak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821" y="1563624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9544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hints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71373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Tester doesn't help SortBot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73227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738949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penci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11" y="1563624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78713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80542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every answer, right or wrong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flas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change ONE thing later: the training data. Everything else stays the same.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test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pizz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245" y="1463040"/>
            <a:ext cx="384048" cy="38404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1892808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pizza box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2125066" y="1325880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sodac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110" y="1463040"/>
            <a:ext cx="384048" cy="384048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2198218" y="1892808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Crushed cola can</a:t>
            </a:r>
            <a:endParaRPr lang="en-US" sz="1300" dirty="0"/>
          </a:p>
        </p:txBody>
      </p:sp>
      <p:sp>
        <p:nvSpPr>
          <p:cNvPr id="10" name="Shape 5"/>
          <p:cNvSpPr/>
          <p:nvPr/>
        </p:nvSpPr>
        <p:spPr>
          <a:xfrm>
            <a:off x="3792931" y="1325880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tinc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976" y="1463040"/>
            <a:ext cx="384048" cy="38404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866083" y="1892808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 food tin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5460797" y="1325880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sqbott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7842" y="1463040"/>
            <a:ext cx="384048" cy="384048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5533949" y="1892808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Squeezy ketchup bottle</a:t>
            </a:r>
            <a:endParaRPr lang="en-US" sz="1300" dirty="0"/>
          </a:p>
        </p:txBody>
      </p:sp>
      <p:sp>
        <p:nvSpPr>
          <p:cNvPr id="16" name="Shape 9"/>
          <p:cNvSpPr/>
          <p:nvPr/>
        </p:nvSpPr>
        <p:spPr>
          <a:xfrm>
            <a:off x="7128662" y="1325880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j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07" y="1463040"/>
            <a:ext cx="384048" cy="384048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7201814" y="1892808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Coffee jar</a:t>
            </a:r>
            <a:endParaRPr lang="en-US" sz="1300" dirty="0"/>
          </a:p>
        </p:txBody>
      </p:sp>
      <p:sp>
        <p:nvSpPr>
          <p:cNvPr id="19" name="Shape 11"/>
          <p:cNvSpPr/>
          <p:nvPr/>
        </p:nvSpPr>
        <p:spPr>
          <a:xfrm>
            <a:off x="457200" y="2487168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book2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245" y="2624328"/>
            <a:ext cx="384048" cy="384048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530352" y="3054096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Shopping catalogue</a:t>
            </a:r>
            <a:endParaRPr lang="en-US" sz="1300" dirty="0"/>
          </a:p>
        </p:txBody>
      </p:sp>
      <p:sp>
        <p:nvSpPr>
          <p:cNvPr id="22" name="Shape 13"/>
          <p:cNvSpPr/>
          <p:nvPr/>
        </p:nvSpPr>
        <p:spPr>
          <a:xfrm>
            <a:off x="2125066" y="2487168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23" name="Image 6" descr="/home/claude/kit/icon_box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2110" y="2624328"/>
            <a:ext cx="384048" cy="384048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2198218" y="3054096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Margarine tub</a:t>
            </a:r>
            <a:endParaRPr lang="en-US" sz="1300" dirty="0"/>
          </a:p>
        </p:txBody>
      </p:sp>
      <p:sp>
        <p:nvSpPr>
          <p:cNvPr id="25" name="Shape 15"/>
          <p:cNvSpPr/>
          <p:nvPr/>
        </p:nvSpPr>
        <p:spPr>
          <a:xfrm>
            <a:off x="3792931" y="2487168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26" name="Image 7" descr="/home/claude/kit/icon_wbottl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9976" y="2624328"/>
            <a:ext cx="384048" cy="384048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3866083" y="3054096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Muddy plastic bottle</a:t>
            </a:r>
            <a:endParaRPr lang="en-US" sz="1300" dirty="0"/>
          </a:p>
        </p:txBody>
      </p:sp>
      <p:sp>
        <p:nvSpPr>
          <p:cNvPr id="28" name="Shape 17"/>
          <p:cNvSpPr/>
          <p:nvPr/>
        </p:nvSpPr>
        <p:spPr>
          <a:xfrm>
            <a:off x="5460797" y="2487168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29" name="Image 8" descr="/home/claude/kit/icon_aerosol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7842" y="2624328"/>
            <a:ext cx="384048" cy="384048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5533949" y="3054096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Deodorant aerosol (empty)</a:t>
            </a:r>
            <a:endParaRPr lang="en-US" sz="1300" dirty="0"/>
          </a:p>
        </p:txBody>
      </p:sp>
      <p:sp>
        <p:nvSpPr>
          <p:cNvPr id="31" name="Shape 19"/>
          <p:cNvSpPr/>
          <p:nvPr/>
        </p:nvSpPr>
        <p:spPr>
          <a:xfrm>
            <a:off x="7128662" y="2487168"/>
            <a:ext cx="1558138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pic>
        <p:nvPicPr>
          <p:cNvPr id="32" name="Image 9" descr="/home/claude/kit/icon_bottl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5707" y="2624328"/>
            <a:ext cx="384048" cy="384048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7201814" y="3054096"/>
            <a:ext cx="1411834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glass bottle</a:t>
            </a:r>
            <a:endParaRPr lang="en-US" sz="1300" dirty="0"/>
          </a:p>
        </p:txBody>
      </p:sp>
      <p:sp>
        <p:nvSpPr>
          <p:cNvPr id="34" name="Shape 21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35" name="Shape 22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6" name="Image 10" descr="/home/claude/kit/icon_percent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37" name="Text 23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Score: ___ out of 10 = ___ %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SortBot meet our criteria?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"It met the criterion 'at least 8 out of 10' because it scored 8. It did not meet 'works on squashed items' because it said the crushed can was paper."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met the criterion ___ because ___.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did not meet the criterion ___ because ___.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criterion · score · out of 10 · tricky · new · fair test · improve · evidence · prediction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suggests ___. To improve it, we could ___.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results show ___, which suggests the training data ___. If we changed ___, we predict ___.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and retest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FIND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items did SortBot get wrong?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shuff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CHANGE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or add up to 4 training cards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red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RETEST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only the failed items again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penci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changed ___ because SortBot got ___ wrong. Now it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Envoys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11442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441" y="1563624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Envoy goes to the next group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54889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320611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quest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131" y="1563624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60375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2204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your SortBot score? What did you change?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64058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29780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ex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821" y="1563624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9544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71373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Ours ___, whereas theirs ___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73227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738949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hom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11" y="1563624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78713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back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80542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found ___. We could try ___.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clip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evidence do you have that your change worked?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9 out of 10 good enough?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920240"/>
          </a:xfrm>
          <a:prstGeom prst="roundRect">
            <a:avLst>
              <a:gd name="adj" fmla="val 5714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enough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can check the bin, so a few mistakes are OK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920240"/>
          </a:xfrm>
          <a:prstGeom prst="roundRect">
            <a:avLst>
              <a:gd name="adj" fmla="val 5714"/>
            </a:avLst>
          </a:prstGeom>
          <a:solidFill>
            <a:srgbClr val="FFF1C9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8432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enough IF…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4884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…glass never goes in the wrong bin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920240"/>
          </a:xfrm>
          <a:prstGeom prst="roundRect">
            <a:avLst>
              <a:gd name="adj" fmla="val 5714"/>
            </a:avLst>
          </a:prstGeom>
          <a:solidFill>
            <a:srgbClr val="FBE3DC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ros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8848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good enough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4884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Mistakes would harm people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scal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___ out of 10 good enough? It depends on ___ because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Report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2588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clipcheck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70" y="1677010"/>
            <a:ext cx="760781" cy="7607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2 SEAL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664208"/>
            <a:ext cx="6400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Setter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2286000" y="228600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success criterion and judge the council's test.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57200" y="29718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0632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penc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16382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29718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suggests ___. To improve it, we could ___.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457200" y="3794760"/>
            <a:ext cx="8229600" cy="640080"/>
          </a:xfrm>
          <a:prstGeom prst="roundRect">
            <a:avLst>
              <a:gd name="adj" fmla="val 17143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3192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2336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188720" y="3904488"/>
            <a:ext cx="73883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check: I used evidence words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brief: Watchdog 3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cale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Built for Me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AI sometimes work worse for some people?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Y5 L2 – Watchdog Brief 2: Testing, Testing</dc:title>
  <dc:subject>PptxGenJS Presentation</dc:subject>
  <dc:creator>The GenTech Academy</dc:creator>
  <cp:lastModifiedBy>The GenTech Academy</cp:lastModifiedBy>
  <cp:revision>1</cp:revision>
  <dcterms:created xsi:type="dcterms:W3CDTF">2026-10-06T19:18:24Z</dcterms:created>
  <dcterms:modified xsi:type="dcterms:W3CDTF">2026-10-06T19:18:24Z</dcterms:modified>
</cp:coreProperties>
</file>