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04fc51fb-676d-2bbb-f2f1-6c3a2095c3a0}">
          <p14:sldIdLst>
            <p14:sldId id="256"/>
            <p14:sldId id="257"/>
            <p14:sldId id="258"/>
          </p14:sldIdLst>
        </p14:section>
        <p14:section name="Talk" id="{7816881b-925b-6827-8d03-67ed26831174}">
          <p14:sldIdLst>
            <p14:sldId id="259"/>
            <p14:sldId id="260"/>
            <p14:sldId id="261"/>
          </p14:sldIdLst>
        </p14:section>
        <p14:section name="Learn" id="{70335302-bf02-5201-c4f7-15d83c3d3877}">
          <p14:sldIdLst>
            <p14:sldId id="262"/>
            <p14:sldId id="263"/>
            <p14:sldId id="264"/>
          </p14:sldIdLst>
        </p14:section>
        <p14:section name="Spot the problem" id="{a1a78794-914c-3508-74e3-9bfb569759fb}">
          <p14:sldIdLst>
            <p14:sldId id="265"/>
            <p14:sldId id="266"/>
          </p14:sldIdLst>
        </p14:section>
        <p14:section name="Data Shop" id="{db1fa6de-a577-9efa-8a94-adde568eb8c4}">
          <p14:sldIdLst>
            <p14:sldId id="267"/>
            <p14:sldId id="268"/>
          </p14:sldIdLst>
        </p14:section>
        <p14:section name="Report" id="{96ad80bc-de8a-3873-c5a4-62a43dcf55e4}">
          <p14:sldIdLst>
            <p14:sldId id="269"/>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cut the data bank cards (Appendix A) into group sets, print Data Plans, role cards and the Talk Charter poster.
SCRIPT: "Welcome to the AI Watchdog Panel. This half-term we're the people who check whether AI is fair: fair for everyone who uses it, and fair for the planet."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letter aloud (Appendix F has a printable copy). Greenvale is a pretend council.
SCRIPT: "SortBot learns from photos, and its memory only holds 16. The council wants US to choose them. That makes us the designers. If SortBot gets things wrong, it might be because of the photos people chose."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"In another town, SortBot put a glass jam jar in the PLASTIC bin. Here are the photos it was trained on for plastic and metal. Why might that have happened?"
Talk partners, 1 minute. Take 3 ideas.
ANSWER: it was never shown any glass at all, and its plastic photos were clear and shiny like a jar. It matched the jar to the most similar photos it had. The data was missing something: that's a people problem, not a machine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 and success criteria. Highlight the oracy criterion: today everyone has a discussion role, and the group only succeeds if everyone is heard.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WATCHDOG TALK CHARTER. Show how each rule grows from Year 3's Inspectors' Talk Code: Listen to understand → Listen and link (name who you're building on); Give a reason → Back it with evidence; Challenge the idea, not the person → Challenge with respect; Bring everyone in → Share the floor. NEW: Be open to changing your mind.
ASK: "Which rule will be hardest for us? Should we change any wording?" Agree with a show of hands, and add any agreed change to the poster (Appendix E).
Today's focus: Share the floor.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four: each pupil takes a role card (Appendix D). Roles rotate each activity.
MODEL (20 seconds with a volunteer): Questioner: "What evidence do we have that this set has enough variety?" Builder: "Building on that, all the plastic photos are bottles." Challenger: "That's a fair point, but there's a tub too. Is one tub enough?" Summariser: "To summarise our discussion, we need more kinds of plastic."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Gestures: TRAINING DATA = flick through imaginary photos; LABEL = stick on an imaginary sticker; VARIETY = spread both hands wide.
Ask pupils to explain 'predict' using the Y4 learning robot.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"SortBot is shown lots of labelled photos. It finds patterns: metal things are often shiny and silver; paper things are often flat. Then, when it sees a new item, it predicts the label of the most similar photos."
KEY POINT: "Who chooses the photos? Who writes the labels? People. Today, that's us. So if SortBot gets things wrong, we have to ask: was it the machine, or the data we gave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each sign with an example.
ENOUGH: one photo per bin isn't enough to find a pattern.
VARIETY: different shapes, sizes, colours; squashed, dented, dirty; different angles.
CORRECT LABELS: one wrong label teaches a wrong pattern.
REAL LIFE: include what SortBot will really meet at OUR school.
HINGE: "Ten photos of the same can: good data or not?" (No: no variety.) Mini-whiteboards: which sign was missing in the jam-jar mystery? (Variety / real life: no glass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use their roles. 4 minutes. Each group agrees a problem and a fix for every set; summarisers report one.
ANSWERS: Set A: not enough examples (only one per bin). Set B: no variety (every metal photo is the same drinks can, so a food tin or squashed can might confuse it). Set C: wrong labels (newspaper labelled PLASTIC, bottle labelled METAL), so SortBot learns the wrong patterns.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frame aloud first, using Set B.
Point out the structure: problem → consequence (so…) → fix.
Support pupils use the full frame and word bank; core pupils use the starter; stretch pupils add 'although'.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each group a card set and a Data Plan (Appendices A and C). 15 minutes.
1. CHECK every label. Put problem cards in a 'reject' pile (there are 6: three wrong labels, a blurry photo, a duplicate, and two 'check local rules' cards: crisp packet and carton).
2. CHOOSE 16 cards: 4 per bin. Aim for variety.
3. JUSTIFY each choice on the Data Plan.
Circulate: "Why that one? What variety does it add? Which cards did you reject?" Rotate roles halfway.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swap Data Plans with the next table. 4 minutes.
The BUILDER writes one build on a sticky note; the CHALLENGER writes one polite challenge; the QUESTIONER asks one question; the SUMMARISER reports back.
AfL: listen for challenges backed by evidence ("there's no squashed bottle") rather than opinion ("it's bad").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"Reception children and the lunch staff will use SortBot. What extra photo would help it work for them?" (Half-eaten packets, squashed items, things held at odd angles, wet or dirty items.)
Take 3–4 answers using the frame.
OPTIONAL TEACHER DEMO (only if Teachable Machine is Trust-approved): train three classes on clean packaging held to the webcam. Objects only; camera pointed at the desk; never faces; don't save.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Exit ticket (Appendix H). Pupils who finish early: what would SortBot predict for the yoghurt pot if we kept the wrong label?
Collect Data Plans: you need them for Lesson 2 (each group's training set trains a 'human SortBot').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each group's 16 chosen cards in an envelope with their Data Plan. Thank the panel.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WATCHDOG 1</a:t>
            </a:r>
            <a:endParaRPr lang="en-US" sz="12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6304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200" b="1" dirty="0">
                <a:solidFill>
                  <a:schemeClr val="bg1"/>
                </a:solidFill>
              </a:rPr>
              <a:t>WATCHDOG 1</a:t>
            </a:r>
            <a:endParaRPr lang="en-US" sz="12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4.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2.png"/><Relationship Id="rId4" Type="http://schemas.openxmlformats.org/officeDocument/2006/relationships/image" Target="../media/image-4-2.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4.png"/><Relationship Id="rId7" Type="http://schemas.openxmlformats.org/officeDocument/2006/relationships/slideLayout" Target="../slideLayouts/slideLayout3.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3.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2.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3.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3.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2.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3.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2.png"/><Relationship Id="rId6" Type="http://schemas.openxmlformats.org/officeDocument/2006/relationships/slideLayout" Target="../slideLayouts/slideLayout3.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1.png"/><Relationship Id="rId6" Type="http://schemas.openxmlformats.org/officeDocument/2006/relationships/slideLayout" Target="../slideLayouts/slideLayout3.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3.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layers_w.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5 · FAIR OR UNFAIR? · LESSON 1</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Watchdog Brief 1: Train the Sorter</a:t>
            </a:r>
            <a:endParaRPr lang="en-US" sz="32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What data would an AI need to learn?</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A letter from the council</a:t>
            </a:r>
            <a:endParaRPr lang="en-US" sz="3000" dirty="0"/>
          </a:p>
        </p:txBody>
      </p:sp>
      <p:sp>
        <p:nvSpPr>
          <p:cNvPr id="4" name="Shape 1"/>
          <p:cNvSpPr/>
          <p:nvPr/>
        </p:nvSpPr>
        <p:spPr>
          <a:xfrm>
            <a:off x="640080" y="1417320"/>
            <a:ext cx="1463040" cy="1463040"/>
          </a:xfrm>
          <a:prstGeom prst="ellipse">
            <a:avLst/>
          </a:prstGeom>
          <a:solidFill>
            <a:schemeClr val="bg1"/>
          </a:solidFill>
          <a:ln/>
        </p:spPr>
      </p:sp>
      <p:pic>
        <p:nvPicPr>
          <p:cNvPr id="5" name="Image 0" descr="/home/claude/kit/icon_recycle.png">    </p:cNvPr>
          <p:cNvPicPr>
            <a:picLocks noChangeAspect="1"/>
          </p:cNvPicPr>
          <p:nvPr/>
        </p:nvPicPr>
        <p:blipFill>
          <a:blip r:embed="rId1"/>
          <a:stretch>
            <a:fillRect/>
          </a:stretch>
        </p:blipFill>
        <p:spPr>
          <a:xfrm>
            <a:off x="932688" y="1709928"/>
            <a:ext cx="877824" cy="877824"/>
          </a:xfrm>
          <a:prstGeom prst="rect">
            <a:avLst/>
          </a:prstGeom>
        </p:spPr>
      </p:pic>
      <p:sp>
        <p:nvSpPr>
          <p:cNvPr id="6" name="Text 2"/>
          <p:cNvSpPr txBox="1"/>
          <p:nvPr/>
        </p:nvSpPr>
        <p:spPr>
          <a:xfrm>
            <a:off x="2377440" y="1371600"/>
            <a:ext cx="6309360" cy="822960"/>
          </a:xfrm>
          <a:prstGeom prst="rect">
            <a:avLst/>
          </a:prstGeom>
          <a:noFill/>
          <a:ln/>
        </p:spPr>
        <p:txBody>
          <a:bodyPr wrap="square" lIns="635" tIns="635" rIns="635" bIns="635" rtlCol="0" anchor="t"/>
          <a:lstStyle/>
          <a:p>
            <a:pPr indent="0" marL="0">
              <a:buNone/>
            </a:pPr>
            <a:r>
              <a:rPr lang="en-US" sz="2200" dirty="0">
                <a:solidFill>
                  <a:schemeClr val="bg1"/>
                </a:solidFill>
                <a:latin typeface="Calibri" pitchFamily="34" charset="0"/>
                <a:ea typeface="Calibri" pitchFamily="34" charset="-122"/>
                <a:cs typeface="Calibri" pitchFamily="34" charset="-120"/>
              </a:rPr>
              <a:t>Greenvale Council is buying an AI sorter called </a:t>
            </a:r>
            <a:pPr indent="0" marL="0">
              <a:buNone/>
            </a:pPr>
            <a:r>
              <a:rPr lang="en-US" sz="2200" b="1" dirty="0">
                <a:solidFill>
                  <a:schemeClr val="accent1"/>
                </a:solidFill>
                <a:latin typeface="Calibri" pitchFamily="34" charset="0"/>
                <a:ea typeface="Calibri" pitchFamily="34" charset="-122"/>
                <a:cs typeface="Calibri" pitchFamily="34" charset="-120"/>
              </a:rPr>
              <a:t>SortBot</a:t>
            </a:r>
            <a:pPr indent="0" marL="0">
              <a:buNone/>
            </a:pPr>
            <a:r>
              <a:rPr lang="en-US" sz="2200" dirty="0">
                <a:solidFill>
                  <a:schemeClr val="bg1"/>
                </a:solidFill>
                <a:latin typeface="Calibri" pitchFamily="34" charset="0"/>
                <a:ea typeface="Calibri" pitchFamily="34" charset="-122"/>
                <a:cs typeface="Calibri" pitchFamily="34" charset="-120"/>
              </a:rPr>
              <a:t> for our recycling station.</a:t>
            </a:r>
            <a:endParaRPr lang="en-US" sz="2200" dirty="0"/>
          </a:p>
        </p:txBody>
      </p:sp>
      <p:sp>
        <p:nvSpPr>
          <p:cNvPr id="7" name="Text 3"/>
          <p:cNvSpPr txBox="1"/>
          <p:nvPr/>
        </p:nvSpPr>
        <p:spPr>
          <a:xfrm>
            <a:off x="2377440" y="2240280"/>
            <a:ext cx="6309360" cy="73152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It learns from photos. Its memory holds only 16 photos. You will choose them.</a:t>
            </a:r>
            <a:endParaRPr lang="en-US" sz="1900" dirty="0"/>
          </a:p>
        </p:txBody>
      </p:sp>
      <p:sp>
        <p:nvSpPr>
          <p:cNvPr id="8" name="Shape 4"/>
          <p:cNvSpPr/>
          <p:nvPr/>
        </p:nvSpPr>
        <p:spPr>
          <a:xfrm>
            <a:off x="2377440" y="3200400"/>
            <a:ext cx="6309360" cy="731520"/>
          </a:xfrm>
          <a:prstGeom prst="roundRect">
            <a:avLst>
              <a:gd name="adj" fmla="val 15000"/>
            </a:avLst>
          </a:prstGeom>
          <a:solidFill>
            <a:schemeClr val="accent2"/>
          </a:solidFill>
          <a:ln/>
        </p:spPr>
      </p:sp>
      <p:sp>
        <p:nvSpPr>
          <p:cNvPr id="9" name="Text 5"/>
          <p:cNvSpPr txBox="1"/>
          <p:nvPr/>
        </p:nvSpPr>
        <p:spPr>
          <a:xfrm>
            <a:off x="2560320" y="3200400"/>
            <a:ext cx="6035040" cy="731520"/>
          </a:xfrm>
          <a:prstGeom prst="rect">
            <a:avLst/>
          </a:prstGeom>
          <a:noFill/>
          <a:ln/>
        </p:spPr>
        <p:txBody>
          <a:bodyPr wrap="square" lIns="635" tIns="635" rIns="635" bIns="635" rtlCol="0" anchor="ctr"/>
          <a:lstStyle/>
          <a:p>
            <a:pPr indent="0" marL="0">
              <a:buNone/>
            </a:pPr>
            <a:r>
              <a:rPr lang="en-US" sz="2000" b="1" dirty="0">
                <a:solidFill>
                  <a:schemeClr val="bg1"/>
                </a:solidFill>
                <a:latin typeface="Calibri" pitchFamily="34" charset="0"/>
                <a:ea typeface="Calibri" pitchFamily="34" charset="-122"/>
                <a:cs typeface="Calibri" pitchFamily="34" charset="-120"/>
              </a:rPr>
              <a:t>What would you want SortBot to see?</a:t>
            </a:r>
            <a:endParaRPr lang="en-US" sz="20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Mystery: the jam jar in the plastic bin</a:t>
            </a:r>
            <a:endParaRPr lang="en-US" sz="3000" dirty="0"/>
          </a:p>
        </p:txBody>
      </p:sp>
      <p:sp>
        <p:nvSpPr>
          <p:cNvPr id="4" name="Shape 1"/>
          <p:cNvSpPr/>
          <p:nvPr/>
        </p:nvSpPr>
        <p:spPr>
          <a:xfrm>
            <a:off x="457200" y="1371600"/>
            <a:ext cx="2621280" cy="1645920"/>
          </a:xfrm>
          <a:prstGeom prst="roundRect">
            <a:avLst>
              <a:gd name="adj" fmla="val 6667"/>
            </a:avLst>
          </a:prstGeom>
          <a:solidFill>
            <a:schemeClr val="bg2"/>
          </a:solidFill>
          <a:ln/>
        </p:spPr>
      </p:sp>
      <p:sp>
        <p:nvSpPr>
          <p:cNvPr id="5" name="Shape 2"/>
          <p:cNvSpPr/>
          <p:nvPr/>
        </p:nvSpPr>
        <p:spPr>
          <a:xfrm>
            <a:off x="594360" y="1508760"/>
            <a:ext cx="640080" cy="640080"/>
          </a:xfrm>
          <a:prstGeom prst="ellipse">
            <a:avLst/>
          </a:prstGeom>
          <a:solidFill>
            <a:schemeClr val="bg1"/>
          </a:solidFill>
          <a:ln/>
        </p:spPr>
      </p:sp>
      <p:pic>
        <p:nvPicPr>
          <p:cNvPr id="6" name="Image 0" descr="/home/claude/kit/icon_wbottle.png">    </p:cNvPr>
          <p:cNvPicPr>
            <a:picLocks noChangeAspect="1"/>
          </p:cNvPicPr>
          <p:nvPr/>
        </p:nvPicPr>
        <p:blipFill>
          <a:blip r:embed="rId1"/>
          <a:stretch>
            <a:fillRect/>
          </a:stretch>
        </p:blipFill>
        <p:spPr>
          <a:xfrm>
            <a:off x="722376" y="1636776"/>
            <a:ext cx="384048" cy="384048"/>
          </a:xfrm>
          <a:prstGeom prst="rect">
            <a:avLst/>
          </a:prstGeom>
        </p:spPr>
      </p:pic>
      <p:sp>
        <p:nvSpPr>
          <p:cNvPr id="7" name="Text 3"/>
          <p:cNvSpPr txBox="1"/>
          <p:nvPr/>
        </p:nvSpPr>
        <p:spPr>
          <a:xfrm>
            <a:off x="1371600" y="1481328"/>
            <a:ext cx="159715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Plastic photos</a:t>
            </a:r>
            <a:endParaRPr lang="en-US" sz="1800" dirty="0"/>
          </a:p>
        </p:txBody>
      </p:sp>
      <p:sp>
        <p:nvSpPr>
          <p:cNvPr id="8" name="Text 4"/>
          <p:cNvSpPr txBox="1"/>
          <p:nvPr/>
        </p:nvSpPr>
        <p:spPr>
          <a:xfrm>
            <a:off x="594360" y="2240280"/>
            <a:ext cx="2346960" cy="73152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Clear water bottle · clear cup · clear tub · clear bottle</a:t>
            </a:r>
            <a:endParaRPr lang="en-US" sz="1400" dirty="0"/>
          </a:p>
        </p:txBody>
      </p:sp>
      <p:sp>
        <p:nvSpPr>
          <p:cNvPr id="9" name="Shape 5"/>
          <p:cNvSpPr/>
          <p:nvPr/>
        </p:nvSpPr>
        <p:spPr>
          <a:xfrm>
            <a:off x="3261360" y="1371600"/>
            <a:ext cx="2621280" cy="1645920"/>
          </a:xfrm>
          <a:prstGeom prst="roundRect">
            <a:avLst>
              <a:gd name="adj" fmla="val 6667"/>
            </a:avLst>
          </a:prstGeom>
          <a:solidFill>
            <a:schemeClr val="bg2"/>
          </a:solidFill>
          <a:ln/>
        </p:spPr>
      </p:sp>
      <p:sp>
        <p:nvSpPr>
          <p:cNvPr id="10" name="Shape 6"/>
          <p:cNvSpPr/>
          <p:nvPr/>
        </p:nvSpPr>
        <p:spPr>
          <a:xfrm>
            <a:off x="3398520" y="1508760"/>
            <a:ext cx="640080" cy="640080"/>
          </a:xfrm>
          <a:prstGeom prst="ellipse">
            <a:avLst/>
          </a:prstGeom>
          <a:solidFill>
            <a:schemeClr val="bg1"/>
          </a:solidFill>
          <a:ln/>
        </p:spPr>
      </p:sp>
      <p:pic>
        <p:nvPicPr>
          <p:cNvPr id="11" name="Image 1" descr="/home/claude/kit/icon_sodacan.png">    </p:cNvPr>
          <p:cNvPicPr>
            <a:picLocks noChangeAspect="1"/>
          </p:cNvPicPr>
          <p:nvPr/>
        </p:nvPicPr>
        <p:blipFill>
          <a:blip r:embed="rId2"/>
          <a:stretch>
            <a:fillRect/>
          </a:stretch>
        </p:blipFill>
        <p:spPr>
          <a:xfrm>
            <a:off x="3526536" y="1636776"/>
            <a:ext cx="384048" cy="384048"/>
          </a:xfrm>
          <a:prstGeom prst="rect">
            <a:avLst/>
          </a:prstGeom>
        </p:spPr>
      </p:pic>
      <p:sp>
        <p:nvSpPr>
          <p:cNvPr id="12" name="Text 7"/>
          <p:cNvSpPr txBox="1"/>
          <p:nvPr/>
        </p:nvSpPr>
        <p:spPr>
          <a:xfrm>
            <a:off x="4175760" y="1481328"/>
            <a:ext cx="159715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Metal photos</a:t>
            </a:r>
            <a:endParaRPr lang="en-US" sz="1800" dirty="0"/>
          </a:p>
        </p:txBody>
      </p:sp>
      <p:sp>
        <p:nvSpPr>
          <p:cNvPr id="13" name="Text 8"/>
          <p:cNvSpPr txBox="1"/>
          <p:nvPr/>
        </p:nvSpPr>
        <p:spPr>
          <a:xfrm>
            <a:off x="3398520" y="2240280"/>
            <a:ext cx="2346960" cy="73152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Drinks can · drinks can · drinks can · drinks can</a:t>
            </a:r>
            <a:endParaRPr lang="en-US" sz="1400" dirty="0"/>
          </a:p>
        </p:txBody>
      </p:sp>
      <p:sp>
        <p:nvSpPr>
          <p:cNvPr id="14" name="Shape 9"/>
          <p:cNvSpPr/>
          <p:nvPr/>
        </p:nvSpPr>
        <p:spPr>
          <a:xfrm>
            <a:off x="6065520" y="1371600"/>
            <a:ext cx="2621280" cy="1645920"/>
          </a:xfrm>
          <a:prstGeom prst="roundRect">
            <a:avLst>
              <a:gd name="adj" fmla="val 6667"/>
            </a:avLst>
          </a:prstGeom>
          <a:solidFill>
            <a:schemeClr val="bg2"/>
          </a:solidFill>
          <a:ln/>
        </p:spPr>
      </p:sp>
      <p:sp>
        <p:nvSpPr>
          <p:cNvPr id="15" name="Shape 10"/>
          <p:cNvSpPr/>
          <p:nvPr/>
        </p:nvSpPr>
        <p:spPr>
          <a:xfrm>
            <a:off x="6202680" y="1508760"/>
            <a:ext cx="640080" cy="640080"/>
          </a:xfrm>
          <a:prstGeom prst="ellipse">
            <a:avLst/>
          </a:prstGeom>
          <a:solidFill>
            <a:schemeClr val="bg1"/>
          </a:solidFill>
          <a:ln/>
        </p:spPr>
      </p:sp>
      <p:pic>
        <p:nvPicPr>
          <p:cNvPr id="16" name="Image 2" descr="/home/claude/kit/icon_jar.png">    </p:cNvPr>
          <p:cNvPicPr>
            <a:picLocks noChangeAspect="1"/>
          </p:cNvPicPr>
          <p:nvPr/>
        </p:nvPicPr>
        <p:blipFill>
          <a:blip r:embed="rId3"/>
          <a:stretch>
            <a:fillRect/>
          </a:stretch>
        </p:blipFill>
        <p:spPr>
          <a:xfrm>
            <a:off x="6330696" y="1636776"/>
            <a:ext cx="384048" cy="384048"/>
          </a:xfrm>
          <a:prstGeom prst="rect">
            <a:avLst/>
          </a:prstGeom>
        </p:spPr>
      </p:pic>
      <p:sp>
        <p:nvSpPr>
          <p:cNvPr id="17" name="Text 11"/>
          <p:cNvSpPr txBox="1"/>
          <p:nvPr/>
        </p:nvSpPr>
        <p:spPr>
          <a:xfrm>
            <a:off x="6979920" y="1481328"/>
            <a:ext cx="159715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Glass photos</a:t>
            </a:r>
            <a:endParaRPr lang="en-US" sz="1800" dirty="0"/>
          </a:p>
        </p:txBody>
      </p:sp>
      <p:sp>
        <p:nvSpPr>
          <p:cNvPr id="18" name="Text 12"/>
          <p:cNvSpPr txBox="1"/>
          <p:nvPr/>
        </p:nvSpPr>
        <p:spPr>
          <a:xfrm>
            <a:off x="6202680" y="2240280"/>
            <a:ext cx="2346960" cy="73152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None at all!</a:t>
            </a:r>
            <a:endParaRPr lang="en-US" sz="1400" dirty="0"/>
          </a:p>
        </p:txBody>
      </p:sp>
      <p:sp>
        <p:nvSpPr>
          <p:cNvPr id="19" name="Shape 13"/>
          <p:cNvSpPr/>
          <p:nvPr/>
        </p:nvSpPr>
        <p:spPr>
          <a:xfrm>
            <a:off x="457200" y="3291840"/>
            <a:ext cx="8229600" cy="685800"/>
          </a:xfrm>
          <a:prstGeom prst="roundRect">
            <a:avLst>
              <a:gd name="adj" fmla="val 16000"/>
            </a:avLst>
          </a:prstGeom>
          <a:solidFill>
            <a:schemeClr val="accent2"/>
          </a:solidFill>
          <a:ln/>
        </p:spPr>
      </p:sp>
      <p:sp>
        <p:nvSpPr>
          <p:cNvPr id="20" name="Shape 14"/>
          <p:cNvSpPr/>
          <p:nvPr/>
        </p:nvSpPr>
        <p:spPr>
          <a:xfrm>
            <a:off x="566928" y="3383280"/>
            <a:ext cx="502920" cy="502920"/>
          </a:xfrm>
          <a:prstGeom prst="ellipse">
            <a:avLst/>
          </a:prstGeom>
          <a:solidFill>
            <a:schemeClr val="bg1"/>
          </a:solidFill>
          <a:ln/>
        </p:spPr>
      </p:sp>
      <p:pic>
        <p:nvPicPr>
          <p:cNvPr id="21" name="Image 3" descr="/home/claude/kit/icon_lightbulb.png">    </p:cNvPr>
          <p:cNvPicPr>
            <a:picLocks noChangeAspect="1"/>
          </p:cNvPicPr>
          <p:nvPr/>
        </p:nvPicPr>
        <p:blipFill>
          <a:blip r:embed="rId4"/>
          <a:stretch>
            <a:fillRect/>
          </a:stretch>
        </p:blipFill>
        <p:spPr>
          <a:xfrm>
            <a:off x="667512" y="3483864"/>
            <a:ext cx="301752" cy="301752"/>
          </a:xfrm>
          <a:prstGeom prst="rect">
            <a:avLst/>
          </a:prstGeom>
        </p:spPr>
      </p:pic>
      <p:sp>
        <p:nvSpPr>
          <p:cNvPr id="22" name="Text 15"/>
          <p:cNvSpPr txBox="1"/>
          <p:nvPr/>
        </p:nvSpPr>
        <p:spPr>
          <a:xfrm>
            <a:off x="1188720" y="329184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I think it happened because ___.</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layers_w.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900" b="1" dirty="0">
                <a:solidFill>
                  <a:schemeClr val="bg1"/>
                </a:solidFill>
                <a:latin typeface="Calibri" pitchFamily="34" charset="0"/>
                <a:ea typeface="Calibri" pitchFamily="34" charset="-122"/>
                <a:cs typeface="Calibri" pitchFamily="34" charset="-120"/>
              </a:rPr>
              <a:t>To identify the data an AI sorter needs to learn from, and explain what makes training data good.</a:t>
            </a:r>
            <a:endParaRPr lang="en-US" sz="19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choose and correctly label training examples for an AI sorter.</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explain what makes training data good: enough examples, variety, correct labels and a match with real life.</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spot a problem in a set of training data and suggest a fix.</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carry out my discussion role so that everyone's ideas are heard.</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Watchdog Talk Charter</a:t>
            </a:r>
            <a:endParaRPr lang="en-US" sz="3000" dirty="0"/>
          </a:p>
        </p:txBody>
      </p:sp>
      <p:sp>
        <p:nvSpPr>
          <p:cNvPr id="4" name="Shape 1"/>
          <p:cNvSpPr/>
          <p:nvPr/>
        </p:nvSpPr>
        <p:spPr>
          <a:xfrm>
            <a:off x="457200" y="1325880"/>
            <a:ext cx="1536192" cy="2194560"/>
          </a:xfrm>
          <a:prstGeom prst="roundRect">
            <a:avLst>
              <a:gd name="adj" fmla="val 7143"/>
            </a:avLst>
          </a:prstGeom>
          <a:solidFill>
            <a:schemeClr val="bg2"/>
          </a:solidFill>
          <a:ln/>
        </p:spPr>
      </p:sp>
      <p:sp>
        <p:nvSpPr>
          <p:cNvPr id="5" name="Shape 2"/>
          <p:cNvSpPr/>
          <p:nvPr/>
        </p:nvSpPr>
        <p:spPr>
          <a:xfrm>
            <a:off x="859536" y="1463040"/>
            <a:ext cx="731520" cy="731520"/>
          </a:xfrm>
          <a:prstGeom prst="ellipse">
            <a:avLst/>
          </a:prstGeom>
          <a:solidFill>
            <a:schemeClr val="bg1"/>
          </a:solidFill>
          <a:ln/>
        </p:spPr>
      </p:sp>
      <p:pic>
        <p:nvPicPr>
          <p:cNvPr id="6" name="Image 0" descr="/home/claude/kit/icon_link.png">    </p:cNvPr>
          <p:cNvPicPr>
            <a:picLocks noChangeAspect="1"/>
          </p:cNvPicPr>
          <p:nvPr/>
        </p:nvPicPr>
        <p:blipFill>
          <a:blip r:embed="rId1"/>
          <a:stretch>
            <a:fillRect/>
          </a:stretch>
        </p:blipFill>
        <p:spPr>
          <a:xfrm>
            <a:off x="1005840" y="1609344"/>
            <a:ext cx="438912" cy="438912"/>
          </a:xfrm>
          <a:prstGeom prst="rect">
            <a:avLst/>
          </a:prstGeom>
        </p:spPr>
      </p:pic>
      <p:sp>
        <p:nvSpPr>
          <p:cNvPr id="7" name="Text 3"/>
          <p:cNvSpPr txBox="1"/>
          <p:nvPr/>
        </p:nvSpPr>
        <p:spPr>
          <a:xfrm>
            <a:off x="530352"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Listen and link</a:t>
            </a:r>
            <a:endParaRPr lang="en-US" sz="1500" dirty="0"/>
          </a:p>
        </p:txBody>
      </p:sp>
      <p:sp>
        <p:nvSpPr>
          <p:cNvPr id="8" name="Text 4"/>
          <p:cNvSpPr txBox="1"/>
          <p:nvPr/>
        </p:nvSpPr>
        <p:spPr>
          <a:xfrm>
            <a:off x="530352"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Link two fingers like a chain</a:t>
            </a:r>
            <a:endParaRPr lang="en-US" sz="1200" dirty="0"/>
          </a:p>
        </p:txBody>
      </p:sp>
      <p:sp>
        <p:nvSpPr>
          <p:cNvPr id="9" name="Shape 5"/>
          <p:cNvSpPr/>
          <p:nvPr/>
        </p:nvSpPr>
        <p:spPr>
          <a:xfrm>
            <a:off x="2130552" y="1325880"/>
            <a:ext cx="1536192" cy="2194560"/>
          </a:xfrm>
          <a:prstGeom prst="roundRect">
            <a:avLst>
              <a:gd name="adj" fmla="val 7143"/>
            </a:avLst>
          </a:prstGeom>
          <a:solidFill>
            <a:srgbClr val="EEE9F7"/>
          </a:solidFill>
          <a:ln/>
        </p:spPr>
      </p:sp>
      <p:sp>
        <p:nvSpPr>
          <p:cNvPr id="10" name="Shape 6"/>
          <p:cNvSpPr/>
          <p:nvPr/>
        </p:nvSpPr>
        <p:spPr>
          <a:xfrm>
            <a:off x="2532888" y="1463040"/>
            <a:ext cx="731520" cy="731520"/>
          </a:xfrm>
          <a:prstGeom prst="ellipse">
            <a:avLst/>
          </a:prstGeom>
          <a:solidFill>
            <a:schemeClr val="bg1"/>
          </a:solidFill>
          <a:ln/>
        </p:spPr>
      </p:sp>
      <p:pic>
        <p:nvPicPr>
          <p:cNvPr id="11" name="Image 1" descr="/home/claude/kit/icon_clipcheck.png">    </p:cNvPr>
          <p:cNvPicPr>
            <a:picLocks noChangeAspect="1"/>
          </p:cNvPicPr>
          <p:nvPr/>
        </p:nvPicPr>
        <p:blipFill>
          <a:blip r:embed="rId2"/>
          <a:stretch>
            <a:fillRect/>
          </a:stretch>
        </p:blipFill>
        <p:spPr>
          <a:xfrm>
            <a:off x="2679192" y="1609344"/>
            <a:ext cx="438912" cy="438912"/>
          </a:xfrm>
          <a:prstGeom prst="rect">
            <a:avLst/>
          </a:prstGeom>
        </p:spPr>
      </p:pic>
      <p:sp>
        <p:nvSpPr>
          <p:cNvPr id="12" name="Text 7"/>
          <p:cNvSpPr txBox="1"/>
          <p:nvPr/>
        </p:nvSpPr>
        <p:spPr>
          <a:xfrm>
            <a:off x="2203704"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Back it with evidence</a:t>
            </a:r>
            <a:endParaRPr lang="en-US" sz="1500" dirty="0"/>
          </a:p>
        </p:txBody>
      </p:sp>
      <p:sp>
        <p:nvSpPr>
          <p:cNvPr id="13" name="Text 8"/>
          <p:cNvSpPr txBox="1"/>
          <p:nvPr/>
        </p:nvSpPr>
        <p:spPr>
          <a:xfrm>
            <a:off x="2203704"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Tap your palm like a card</a:t>
            </a:r>
            <a:endParaRPr lang="en-US" sz="1200" dirty="0"/>
          </a:p>
        </p:txBody>
      </p:sp>
      <p:sp>
        <p:nvSpPr>
          <p:cNvPr id="14" name="Shape 9"/>
          <p:cNvSpPr/>
          <p:nvPr/>
        </p:nvSpPr>
        <p:spPr>
          <a:xfrm>
            <a:off x="3803904" y="1325880"/>
            <a:ext cx="1536192" cy="2194560"/>
          </a:xfrm>
          <a:prstGeom prst="roundRect">
            <a:avLst>
              <a:gd name="adj" fmla="val 7143"/>
            </a:avLst>
          </a:prstGeom>
          <a:solidFill>
            <a:schemeClr val="bg2"/>
          </a:solidFill>
          <a:ln/>
        </p:spPr>
      </p:sp>
      <p:sp>
        <p:nvSpPr>
          <p:cNvPr id="15" name="Shape 10"/>
          <p:cNvSpPr/>
          <p:nvPr/>
        </p:nvSpPr>
        <p:spPr>
          <a:xfrm>
            <a:off x="4206240" y="1463040"/>
            <a:ext cx="731520" cy="731520"/>
          </a:xfrm>
          <a:prstGeom prst="ellipse">
            <a:avLst/>
          </a:prstGeom>
          <a:solidFill>
            <a:schemeClr val="bg1"/>
          </a:solidFill>
          <a:ln/>
        </p:spPr>
      </p:sp>
      <p:pic>
        <p:nvPicPr>
          <p:cNvPr id="16" name="Image 2" descr="/home/claude/kit/icon_scale.png">    </p:cNvPr>
          <p:cNvPicPr>
            <a:picLocks noChangeAspect="1"/>
          </p:cNvPicPr>
          <p:nvPr/>
        </p:nvPicPr>
        <p:blipFill>
          <a:blip r:embed="rId3"/>
          <a:stretch>
            <a:fillRect/>
          </a:stretch>
        </p:blipFill>
        <p:spPr>
          <a:xfrm>
            <a:off x="4352544" y="1609344"/>
            <a:ext cx="438912" cy="438912"/>
          </a:xfrm>
          <a:prstGeom prst="rect">
            <a:avLst/>
          </a:prstGeom>
        </p:spPr>
      </p:pic>
      <p:sp>
        <p:nvSpPr>
          <p:cNvPr id="17" name="Text 11"/>
          <p:cNvSpPr txBox="1"/>
          <p:nvPr/>
        </p:nvSpPr>
        <p:spPr>
          <a:xfrm>
            <a:off x="3877056"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Challenge with respect</a:t>
            </a:r>
            <a:endParaRPr lang="en-US" sz="1500" dirty="0"/>
          </a:p>
        </p:txBody>
      </p:sp>
      <p:sp>
        <p:nvSpPr>
          <p:cNvPr id="18" name="Text 12"/>
          <p:cNvSpPr txBox="1"/>
          <p:nvPr/>
        </p:nvSpPr>
        <p:spPr>
          <a:xfrm>
            <a:off x="3877056"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Tilt a flat hand side to side</a:t>
            </a:r>
            <a:endParaRPr lang="en-US" sz="1200" dirty="0"/>
          </a:p>
        </p:txBody>
      </p:sp>
      <p:sp>
        <p:nvSpPr>
          <p:cNvPr id="19" name="Shape 13"/>
          <p:cNvSpPr/>
          <p:nvPr/>
        </p:nvSpPr>
        <p:spPr>
          <a:xfrm>
            <a:off x="5477256" y="1325880"/>
            <a:ext cx="1536192" cy="2194560"/>
          </a:xfrm>
          <a:prstGeom prst="roundRect">
            <a:avLst>
              <a:gd name="adj" fmla="val 7143"/>
            </a:avLst>
          </a:prstGeom>
          <a:solidFill>
            <a:srgbClr val="FCE4F2"/>
          </a:solidFill>
          <a:ln/>
        </p:spPr>
      </p:sp>
      <p:sp>
        <p:nvSpPr>
          <p:cNvPr id="20" name="Shape 14"/>
          <p:cNvSpPr/>
          <p:nvPr/>
        </p:nvSpPr>
        <p:spPr>
          <a:xfrm>
            <a:off x="5879592" y="1463040"/>
            <a:ext cx="731520" cy="731520"/>
          </a:xfrm>
          <a:prstGeom prst="ellipse">
            <a:avLst/>
          </a:prstGeom>
          <a:solidFill>
            <a:schemeClr val="bg1"/>
          </a:solidFill>
          <a:ln/>
        </p:spPr>
      </p:sp>
      <p:pic>
        <p:nvPicPr>
          <p:cNvPr id="21" name="Image 3" descr="/home/claude/kit/icon_users.png">    </p:cNvPr>
          <p:cNvPicPr>
            <a:picLocks noChangeAspect="1"/>
          </p:cNvPicPr>
          <p:nvPr/>
        </p:nvPicPr>
        <p:blipFill>
          <a:blip r:embed="rId4"/>
          <a:stretch>
            <a:fillRect/>
          </a:stretch>
        </p:blipFill>
        <p:spPr>
          <a:xfrm>
            <a:off x="6025896" y="1609344"/>
            <a:ext cx="438912" cy="438912"/>
          </a:xfrm>
          <a:prstGeom prst="rect">
            <a:avLst/>
          </a:prstGeom>
        </p:spPr>
      </p:pic>
      <p:sp>
        <p:nvSpPr>
          <p:cNvPr id="22" name="Text 15"/>
          <p:cNvSpPr txBox="1"/>
          <p:nvPr/>
        </p:nvSpPr>
        <p:spPr>
          <a:xfrm>
            <a:off x="5550408"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Share the floor</a:t>
            </a:r>
            <a:endParaRPr lang="en-US" sz="1500" dirty="0"/>
          </a:p>
        </p:txBody>
      </p:sp>
      <p:sp>
        <p:nvSpPr>
          <p:cNvPr id="23" name="Text 16"/>
          <p:cNvSpPr txBox="1"/>
          <p:nvPr/>
        </p:nvSpPr>
        <p:spPr>
          <a:xfrm>
            <a:off x="5550408"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Open palm towards someone quieter</a:t>
            </a:r>
            <a:endParaRPr lang="en-US" sz="1200" dirty="0"/>
          </a:p>
        </p:txBody>
      </p:sp>
      <p:sp>
        <p:nvSpPr>
          <p:cNvPr id="24" name="Shape 17"/>
          <p:cNvSpPr/>
          <p:nvPr/>
        </p:nvSpPr>
        <p:spPr>
          <a:xfrm>
            <a:off x="7150608" y="1325880"/>
            <a:ext cx="1536192" cy="2194560"/>
          </a:xfrm>
          <a:prstGeom prst="roundRect">
            <a:avLst>
              <a:gd name="adj" fmla="val 7143"/>
            </a:avLst>
          </a:prstGeom>
          <a:solidFill>
            <a:schemeClr val="bg2"/>
          </a:solidFill>
          <a:ln/>
        </p:spPr>
      </p:sp>
      <p:sp>
        <p:nvSpPr>
          <p:cNvPr id="25" name="Shape 18"/>
          <p:cNvSpPr/>
          <p:nvPr/>
        </p:nvSpPr>
        <p:spPr>
          <a:xfrm>
            <a:off x="7552944" y="1463040"/>
            <a:ext cx="731520" cy="731520"/>
          </a:xfrm>
          <a:prstGeom prst="ellipse">
            <a:avLst/>
          </a:prstGeom>
          <a:solidFill>
            <a:schemeClr val="bg1"/>
          </a:solidFill>
          <a:ln/>
        </p:spPr>
      </p:sp>
      <p:pic>
        <p:nvPicPr>
          <p:cNvPr id="26" name="Image 4" descr="/home/claude/kit/icon_sync.png">    </p:cNvPr>
          <p:cNvPicPr>
            <a:picLocks noChangeAspect="1"/>
          </p:cNvPicPr>
          <p:nvPr/>
        </p:nvPicPr>
        <p:blipFill>
          <a:blip r:embed="rId5"/>
          <a:stretch>
            <a:fillRect/>
          </a:stretch>
        </p:blipFill>
        <p:spPr>
          <a:xfrm>
            <a:off x="7699248" y="1609344"/>
            <a:ext cx="438912" cy="438912"/>
          </a:xfrm>
          <a:prstGeom prst="rect">
            <a:avLst/>
          </a:prstGeom>
        </p:spPr>
      </p:pic>
      <p:sp>
        <p:nvSpPr>
          <p:cNvPr id="27" name="Text 19"/>
          <p:cNvSpPr txBox="1"/>
          <p:nvPr/>
        </p:nvSpPr>
        <p:spPr>
          <a:xfrm>
            <a:off x="7223760"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Be open to changing your mind</a:t>
            </a:r>
            <a:endParaRPr lang="en-US" sz="1500" dirty="0"/>
          </a:p>
        </p:txBody>
      </p:sp>
      <p:sp>
        <p:nvSpPr>
          <p:cNvPr id="28" name="Text 20"/>
          <p:cNvSpPr txBox="1"/>
          <p:nvPr/>
        </p:nvSpPr>
        <p:spPr>
          <a:xfrm>
            <a:off x="7223760"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Turn your hand over</a:t>
            </a:r>
            <a:endParaRPr lang="en-US" sz="1200" dirty="0"/>
          </a:p>
        </p:txBody>
      </p:sp>
      <p:sp>
        <p:nvSpPr>
          <p:cNvPr id="29" name="Shape 21"/>
          <p:cNvSpPr/>
          <p:nvPr/>
        </p:nvSpPr>
        <p:spPr>
          <a:xfrm>
            <a:off x="457200" y="3703320"/>
            <a:ext cx="8229600" cy="685800"/>
          </a:xfrm>
          <a:prstGeom prst="roundRect">
            <a:avLst>
              <a:gd name="adj" fmla="val 16000"/>
            </a:avLst>
          </a:prstGeom>
          <a:solidFill>
            <a:schemeClr val="tx2"/>
          </a:solidFill>
          <a:ln/>
        </p:spPr>
      </p:sp>
      <p:sp>
        <p:nvSpPr>
          <p:cNvPr id="30" name="Shape 22"/>
          <p:cNvSpPr/>
          <p:nvPr/>
        </p:nvSpPr>
        <p:spPr>
          <a:xfrm>
            <a:off x="566928" y="3794760"/>
            <a:ext cx="502920" cy="502920"/>
          </a:xfrm>
          <a:prstGeom prst="ellipse">
            <a:avLst/>
          </a:prstGeom>
          <a:solidFill>
            <a:schemeClr val="bg1"/>
          </a:solidFill>
          <a:ln/>
        </p:spPr>
      </p:sp>
      <p:pic>
        <p:nvPicPr>
          <p:cNvPr id="31" name="Image 5" descr="/home/claude/kit/icon_users.png">    </p:cNvPr>
          <p:cNvPicPr>
            <a:picLocks noChangeAspect="1"/>
          </p:cNvPicPr>
          <p:nvPr/>
        </p:nvPicPr>
        <p:blipFill>
          <a:blip r:embed="rId6"/>
          <a:stretch>
            <a:fillRect/>
          </a:stretch>
        </p:blipFill>
        <p:spPr>
          <a:xfrm>
            <a:off x="667512" y="3895344"/>
            <a:ext cx="301752" cy="301752"/>
          </a:xfrm>
          <a:prstGeom prst="rect">
            <a:avLst/>
          </a:prstGeom>
        </p:spPr>
      </p:pic>
      <p:sp>
        <p:nvSpPr>
          <p:cNvPr id="32" name="Text 23"/>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Today's focus: Share the floor (open palm towards someone quieter)</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Discussion roles</a:t>
            </a:r>
            <a:endParaRPr lang="en-US" sz="3000" dirty="0"/>
          </a:p>
        </p:txBody>
      </p:sp>
      <p:sp>
        <p:nvSpPr>
          <p:cNvPr id="4" name="Shape 1"/>
          <p:cNvSpPr/>
          <p:nvPr/>
        </p:nvSpPr>
        <p:spPr>
          <a:xfrm>
            <a:off x="457200" y="1325880"/>
            <a:ext cx="1954530" cy="2331720"/>
          </a:xfrm>
          <a:prstGeom prst="roundRect">
            <a:avLst>
              <a:gd name="adj" fmla="val 5614"/>
            </a:avLst>
          </a:prstGeom>
          <a:solidFill>
            <a:schemeClr val="bg2"/>
          </a:solidFill>
          <a:ln/>
        </p:spPr>
      </p:sp>
      <p:sp>
        <p:nvSpPr>
          <p:cNvPr id="5" name="Shape 2"/>
          <p:cNvSpPr/>
          <p:nvPr/>
        </p:nvSpPr>
        <p:spPr>
          <a:xfrm>
            <a:off x="1114425" y="1435608"/>
            <a:ext cx="640080" cy="640080"/>
          </a:xfrm>
          <a:prstGeom prst="ellipse">
            <a:avLst/>
          </a:prstGeom>
          <a:solidFill>
            <a:schemeClr val="bg1"/>
          </a:solidFill>
          <a:ln/>
        </p:spPr>
      </p:sp>
      <p:pic>
        <p:nvPicPr>
          <p:cNvPr id="6" name="Image 0" descr="/home/claude/kit/icon_layers.png">    </p:cNvPr>
          <p:cNvPicPr>
            <a:picLocks noChangeAspect="1"/>
          </p:cNvPicPr>
          <p:nvPr/>
        </p:nvPicPr>
        <p:blipFill>
          <a:blip r:embed="rId1"/>
          <a:stretch>
            <a:fillRect/>
          </a:stretch>
        </p:blipFill>
        <p:spPr>
          <a:xfrm>
            <a:off x="1242441" y="1563624"/>
            <a:ext cx="384048" cy="384048"/>
          </a:xfrm>
          <a:prstGeom prst="rect">
            <a:avLst/>
          </a:prstGeom>
        </p:spPr>
      </p:pic>
      <p:sp>
        <p:nvSpPr>
          <p:cNvPr id="7" name="Text 3"/>
          <p:cNvSpPr txBox="1"/>
          <p:nvPr/>
        </p:nvSpPr>
        <p:spPr>
          <a:xfrm>
            <a:off x="51206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Builder</a:t>
            </a:r>
            <a:endParaRPr lang="en-US" sz="1600" dirty="0"/>
          </a:p>
        </p:txBody>
      </p:sp>
      <p:sp>
        <p:nvSpPr>
          <p:cNvPr id="8" name="Text 4"/>
          <p:cNvSpPr txBox="1"/>
          <p:nvPr/>
        </p:nvSpPr>
        <p:spPr>
          <a:xfrm>
            <a:off x="530352" y="2651760"/>
            <a:ext cx="1808226" cy="9601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Adds to an idea and links it to someone else's.</a:t>
            </a:r>
            <a:endParaRPr lang="en-US" sz="1300" dirty="0"/>
          </a:p>
          <a:p>
            <a:pPr algn="ctr" indent="0" marL="0">
              <a:buNone/>
            </a:pPr>
            <a:r>
              <a:rPr lang="en-US" sz="1300" dirty="0">
                <a:solidFill>
                  <a:schemeClr val="tx1"/>
                </a:solidFill>
                <a:latin typeface="Calibri" pitchFamily="34" charset="0"/>
                <a:ea typeface="Calibri" pitchFamily="34" charset="-122"/>
                <a:cs typeface="Calibri" pitchFamily="34" charset="-120"/>
              </a:rPr>
              <a:t>"Building on ___'s idea, ___."</a:t>
            </a:r>
            <a:endParaRPr lang="en-US" sz="1300" dirty="0"/>
          </a:p>
        </p:txBody>
      </p:sp>
      <p:sp>
        <p:nvSpPr>
          <p:cNvPr id="9" name="Shape 5"/>
          <p:cNvSpPr/>
          <p:nvPr/>
        </p:nvSpPr>
        <p:spPr>
          <a:xfrm>
            <a:off x="2548890" y="1325880"/>
            <a:ext cx="1954530" cy="2331720"/>
          </a:xfrm>
          <a:prstGeom prst="roundRect">
            <a:avLst>
              <a:gd name="adj" fmla="val 5614"/>
            </a:avLst>
          </a:prstGeom>
          <a:solidFill>
            <a:srgbClr val="EEE9F7"/>
          </a:solidFill>
          <a:ln/>
        </p:spPr>
      </p:sp>
      <p:sp>
        <p:nvSpPr>
          <p:cNvPr id="10" name="Shape 6"/>
          <p:cNvSpPr/>
          <p:nvPr/>
        </p:nvSpPr>
        <p:spPr>
          <a:xfrm>
            <a:off x="3206115" y="1435608"/>
            <a:ext cx="640080" cy="640080"/>
          </a:xfrm>
          <a:prstGeom prst="ellipse">
            <a:avLst/>
          </a:prstGeom>
          <a:solidFill>
            <a:schemeClr val="bg1"/>
          </a:solidFill>
          <a:ln/>
        </p:spPr>
      </p:sp>
      <p:pic>
        <p:nvPicPr>
          <p:cNvPr id="11" name="Image 1" descr="/home/claude/kit/icon_scale.png">    </p:cNvPr>
          <p:cNvPicPr>
            <a:picLocks noChangeAspect="1"/>
          </p:cNvPicPr>
          <p:nvPr/>
        </p:nvPicPr>
        <p:blipFill>
          <a:blip r:embed="rId2"/>
          <a:stretch>
            <a:fillRect/>
          </a:stretch>
        </p:blipFill>
        <p:spPr>
          <a:xfrm>
            <a:off x="3334131" y="1563624"/>
            <a:ext cx="384048" cy="384048"/>
          </a:xfrm>
          <a:prstGeom prst="rect">
            <a:avLst/>
          </a:prstGeom>
        </p:spPr>
      </p:pic>
      <p:sp>
        <p:nvSpPr>
          <p:cNvPr id="12" name="Text 7"/>
          <p:cNvSpPr txBox="1"/>
          <p:nvPr/>
        </p:nvSpPr>
        <p:spPr>
          <a:xfrm>
            <a:off x="260375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Challenger</a:t>
            </a:r>
            <a:endParaRPr lang="en-US" sz="1600" dirty="0"/>
          </a:p>
        </p:txBody>
      </p:sp>
      <p:sp>
        <p:nvSpPr>
          <p:cNvPr id="13" name="Text 8"/>
          <p:cNvSpPr txBox="1"/>
          <p:nvPr/>
        </p:nvSpPr>
        <p:spPr>
          <a:xfrm>
            <a:off x="2622042" y="2651760"/>
            <a:ext cx="1808226" cy="9601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Politely questions an idea and asks for evidence.</a:t>
            </a:r>
            <a:endParaRPr lang="en-US" sz="1300" dirty="0"/>
          </a:p>
          <a:p>
            <a:pPr algn="ctr" indent="0" marL="0">
              <a:buNone/>
            </a:pPr>
            <a:r>
              <a:rPr lang="en-US" sz="1300" dirty="0">
                <a:solidFill>
                  <a:schemeClr val="tx1"/>
                </a:solidFill>
                <a:latin typeface="Calibri" pitchFamily="34" charset="0"/>
                <a:ea typeface="Calibri" pitchFamily="34" charset="-122"/>
                <a:cs typeface="Calibri" pitchFamily="34" charset="-120"/>
              </a:rPr>
              <a:t>"That's a fair point, but ___."</a:t>
            </a:r>
            <a:endParaRPr lang="en-US" sz="1300" dirty="0"/>
          </a:p>
        </p:txBody>
      </p:sp>
      <p:sp>
        <p:nvSpPr>
          <p:cNvPr id="14" name="Shape 9"/>
          <p:cNvSpPr/>
          <p:nvPr/>
        </p:nvSpPr>
        <p:spPr>
          <a:xfrm>
            <a:off x="4640580" y="1325880"/>
            <a:ext cx="1954530" cy="2331720"/>
          </a:xfrm>
          <a:prstGeom prst="roundRect">
            <a:avLst>
              <a:gd name="adj" fmla="val 5614"/>
            </a:avLst>
          </a:prstGeom>
          <a:solidFill>
            <a:srgbClr val="FCE4F2"/>
          </a:solidFill>
          <a:ln/>
        </p:spPr>
      </p:sp>
      <p:sp>
        <p:nvSpPr>
          <p:cNvPr id="15" name="Shape 10"/>
          <p:cNvSpPr/>
          <p:nvPr/>
        </p:nvSpPr>
        <p:spPr>
          <a:xfrm>
            <a:off x="5297805" y="1435608"/>
            <a:ext cx="640080" cy="640080"/>
          </a:xfrm>
          <a:prstGeom prst="ellipse">
            <a:avLst/>
          </a:prstGeom>
          <a:solidFill>
            <a:schemeClr val="bg1"/>
          </a:solidFill>
          <a:ln/>
        </p:spPr>
      </p:sp>
      <p:pic>
        <p:nvPicPr>
          <p:cNvPr id="16" name="Image 2" descr="/home/claude/kit/icon_question.png">    </p:cNvPr>
          <p:cNvPicPr>
            <a:picLocks noChangeAspect="1"/>
          </p:cNvPicPr>
          <p:nvPr/>
        </p:nvPicPr>
        <p:blipFill>
          <a:blip r:embed="rId3"/>
          <a:stretch>
            <a:fillRect/>
          </a:stretch>
        </p:blipFill>
        <p:spPr>
          <a:xfrm>
            <a:off x="5425821" y="1563624"/>
            <a:ext cx="384048" cy="384048"/>
          </a:xfrm>
          <a:prstGeom prst="rect">
            <a:avLst/>
          </a:prstGeom>
        </p:spPr>
      </p:pic>
      <p:sp>
        <p:nvSpPr>
          <p:cNvPr id="17" name="Text 11"/>
          <p:cNvSpPr txBox="1"/>
          <p:nvPr/>
        </p:nvSpPr>
        <p:spPr>
          <a:xfrm>
            <a:off x="469544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Questioner</a:t>
            </a:r>
            <a:endParaRPr lang="en-US" sz="1600" dirty="0"/>
          </a:p>
        </p:txBody>
      </p:sp>
      <p:sp>
        <p:nvSpPr>
          <p:cNvPr id="18" name="Text 12"/>
          <p:cNvSpPr txBox="1"/>
          <p:nvPr/>
        </p:nvSpPr>
        <p:spPr>
          <a:xfrm>
            <a:off x="4713732" y="2651760"/>
            <a:ext cx="1808226" cy="9601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Asks questions that dig deeper.</a:t>
            </a:r>
            <a:endParaRPr lang="en-US" sz="1300" dirty="0"/>
          </a:p>
          <a:p>
            <a:pPr algn="ctr" indent="0" marL="0">
              <a:buNone/>
            </a:pPr>
            <a:r>
              <a:rPr lang="en-US" sz="1300" dirty="0">
                <a:solidFill>
                  <a:schemeClr val="tx1"/>
                </a:solidFill>
                <a:latin typeface="Calibri" pitchFamily="34" charset="0"/>
                <a:ea typeface="Calibri" pitchFamily="34" charset="-122"/>
                <a:cs typeface="Calibri" pitchFamily="34" charset="-120"/>
              </a:rPr>
              <a:t>"What evidence do we have that ___?"</a:t>
            </a:r>
            <a:endParaRPr lang="en-US" sz="1300" dirty="0"/>
          </a:p>
        </p:txBody>
      </p:sp>
      <p:sp>
        <p:nvSpPr>
          <p:cNvPr id="19" name="Shape 13"/>
          <p:cNvSpPr/>
          <p:nvPr/>
        </p:nvSpPr>
        <p:spPr>
          <a:xfrm>
            <a:off x="6732270" y="1325880"/>
            <a:ext cx="1954530" cy="2331720"/>
          </a:xfrm>
          <a:prstGeom prst="roundRect">
            <a:avLst>
              <a:gd name="adj" fmla="val 5614"/>
            </a:avLst>
          </a:prstGeom>
          <a:solidFill>
            <a:srgbClr val="EEE9F7"/>
          </a:solidFill>
          <a:ln/>
        </p:spPr>
      </p:sp>
      <p:sp>
        <p:nvSpPr>
          <p:cNvPr id="20" name="Shape 14"/>
          <p:cNvSpPr/>
          <p:nvPr/>
        </p:nvSpPr>
        <p:spPr>
          <a:xfrm>
            <a:off x="7389495" y="1435608"/>
            <a:ext cx="640080" cy="640080"/>
          </a:xfrm>
          <a:prstGeom prst="ellipse">
            <a:avLst/>
          </a:prstGeom>
          <a:solidFill>
            <a:schemeClr val="bg1"/>
          </a:solidFill>
          <a:ln/>
        </p:spPr>
      </p:sp>
      <p:pic>
        <p:nvPicPr>
          <p:cNvPr id="21" name="Image 3" descr="/home/claude/kit/icon_list.png">    </p:cNvPr>
          <p:cNvPicPr>
            <a:picLocks noChangeAspect="1"/>
          </p:cNvPicPr>
          <p:nvPr/>
        </p:nvPicPr>
        <p:blipFill>
          <a:blip r:embed="rId4"/>
          <a:stretch>
            <a:fillRect/>
          </a:stretch>
        </p:blipFill>
        <p:spPr>
          <a:xfrm>
            <a:off x="7517511" y="1563624"/>
            <a:ext cx="384048" cy="384048"/>
          </a:xfrm>
          <a:prstGeom prst="rect">
            <a:avLst/>
          </a:prstGeom>
        </p:spPr>
      </p:pic>
      <p:sp>
        <p:nvSpPr>
          <p:cNvPr id="22" name="Text 15"/>
          <p:cNvSpPr txBox="1"/>
          <p:nvPr/>
        </p:nvSpPr>
        <p:spPr>
          <a:xfrm>
            <a:off x="6787134" y="2130552"/>
            <a:ext cx="1844802" cy="5029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Summariser</a:t>
            </a:r>
            <a:endParaRPr lang="en-US" sz="1600" dirty="0"/>
          </a:p>
        </p:txBody>
      </p:sp>
      <p:sp>
        <p:nvSpPr>
          <p:cNvPr id="23" name="Text 16"/>
          <p:cNvSpPr txBox="1"/>
          <p:nvPr/>
        </p:nvSpPr>
        <p:spPr>
          <a:xfrm>
            <a:off x="6805422" y="2651760"/>
            <a:ext cx="1808226" cy="9601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Pulls the discussion together at the end.</a:t>
            </a:r>
            <a:endParaRPr lang="en-US" sz="1300" dirty="0"/>
          </a:p>
          <a:p>
            <a:pPr algn="ctr" indent="0" marL="0">
              <a:buNone/>
            </a:pPr>
            <a:r>
              <a:rPr lang="en-US" sz="1300" dirty="0">
                <a:solidFill>
                  <a:schemeClr val="tx1"/>
                </a:solidFill>
                <a:latin typeface="Calibri" pitchFamily="34" charset="0"/>
                <a:ea typeface="Calibri" pitchFamily="34" charset="-122"/>
                <a:cs typeface="Calibri" pitchFamily="34" charset="-120"/>
              </a:rPr>
              <a:t>"To summarise our discussion, ___."</a:t>
            </a:r>
            <a:endParaRPr lang="en-US" sz="1300" dirty="0"/>
          </a:p>
        </p:txBody>
      </p:sp>
      <p:sp>
        <p:nvSpPr>
          <p:cNvPr id="24" name="Shape 17"/>
          <p:cNvSpPr/>
          <p:nvPr/>
        </p:nvSpPr>
        <p:spPr>
          <a:xfrm>
            <a:off x="457200" y="3794760"/>
            <a:ext cx="8229600" cy="685800"/>
          </a:xfrm>
          <a:prstGeom prst="roundRect">
            <a:avLst>
              <a:gd name="adj" fmla="val 16000"/>
            </a:avLst>
          </a:prstGeom>
          <a:solidFill>
            <a:srgbClr val="FCE4F2"/>
          </a:solidFill>
          <a:ln/>
        </p:spPr>
      </p:sp>
      <p:sp>
        <p:nvSpPr>
          <p:cNvPr id="25" name="Shape 18"/>
          <p:cNvSpPr/>
          <p:nvPr/>
        </p:nvSpPr>
        <p:spPr>
          <a:xfrm>
            <a:off x="566928" y="3886200"/>
            <a:ext cx="502920" cy="502920"/>
          </a:xfrm>
          <a:prstGeom prst="ellipse">
            <a:avLst/>
          </a:prstGeom>
          <a:solidFill>
            <a:schemeClr val="bg1"/>
          </a:solidFill>
          <a:ln/>
        </p:spPr>
      </p:sp>
      <p:pic>
        <p:nvPicPr>
          <p:cNvPr id="26" name="Image 4" descr="/home/claude/kit/icon_sync.png">    </p:cNvPr>
          <p:cNvPicPr>
            <a:picLocks noChangeAspect="1"/>
          </p:cNvPicPr>
          <p:nvPr/>
        </p:nvPicPr>
        <p:blipFill>
          <a:blip r:embed="rId5"/>
          <a:stretch>
            <a:fillRect/>
          </a:stretch>
        </p:blipFill>
        <p:spPr>
          <a:xfrm>
            <a:off x="667512" y="3986784"/>
            <a:ext cx="301752" cy="301752"/>
          </a:xfrm>
          <a:prstGeom prst="rect">
            <a:avLst/>
          </a:prstGeom>
        </p:spPr>
      </p:pic>
      <p:sp>
        <p:nvSpPr>
          <p:cNvPr id="27" name="Text 19"/>
          <p:cNvSpPr txBox="1"/>
          <p:nvPr/>
        </p:nvSpPr>
        <p:spPr>
          <a:xfrm>
            <a:off x="1188720" y="3794760"/>
            <a:ext cx="7360920" cy="685800"/>
          </a:xfrm>
          <a:prstGeom prst="rect">
            <a:avLst/>
          </a:prstGeom>
          <a:noFill/>
          <a:ln/>
        </p:spPr>
        <p:txBody>
          <a:bodyPr wrap="square" lIns="635" tIns="635" rIns="635" bIns="635" rtlCol="0" anchor="ctr"/>
          <a:lstStyle/>
          <a:p>
            <a:pPr indent="0" marL="0">
              <a:buNone/>
            </a:pPr>
            <a:r>
              <a:rPr lang="en-US" sz="1600" dirty="0">
                <a:solidFill>
                  <a:schemeClr val="tx1"/>
                </a:solidFill>
                <a:latin typeface="Calibri" pitchFamily="34" charset="0"/>
                <a:ea typeface="Calibri" pitchFamily="34" charset="-122"/>
                <a:cs typeface="Calibri" pitchFamily="34" charset="-120"/>
              </a:rPr>
              <a:t>Everyone speaks. Every role matters. Roles swap each task.</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Watchdog words</a:t>
            </a:r>
            <a:endParaRPr lang="en-US" sz="3000" dirty="0"/>
          </a:p>
        </p:txBody>
      </p:sp>
      <p:sp>
        <p:nvSpPr>
          <p:cNvPr id="4" name="Shape 1"/>
          <p:cNvSpPr/>
          <p:nvPr/>
        </p:nvSpPr>
        <p:spPr>
          <a:xfrm>
            <a:off x="457200" y="1371600"/>
            <a:ext cx="2621280" cy="1463040"/>
          </a:xfrm>
          <a:prstGeom prst="roundRect">
            <a:avLst>
              <a:gd name="adj" fmla="val 7500"/>
            </a:avLst>
          </a:prstGeom>
          <a:solidFill>
            <a:srgbClr val="FCE4F2"/>
          </a:solidFill>
          <a:ln/>
        </p:spPr>
      </p:sp>
      <p:sp>
        <p:nvSpPr>
          <p:cNvPr id="5" name="Text 2"/>
          <p:cNvSpPr txBox="1"/>
          <p:nvPr/>
        </p:nvSpPr>
        <p:spPr>
          <a:xfrm>
            <a:off x="59436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training data</a:t>
            </a:r>
            <a:endParaRPr lang="en-US" sz="1900" dirty="0"/>
          </a:p>
        </p:txBody>
      </p:sp>
      <p:sp>
        <p:nvSpPr>
          <p:cNvPr id="6" name="Text 3"/>
          <p:cNvSpPr txBox="1"/>
          <p:nvPr/>
        </p:nvSpPr>
        <p:spPr>
          <a:xfrm>
            <a:off x="594360" y="193852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The labelled examples an AI learns patterns from.</a:t>
            </a:r>
            <a:endParaRPr lang="en-US" sz="1400" dirty="0"/>
          </a:p>
        </p:txBody>
      </p:sp>
      <p:sp>
        <p:nvSpPr>
          <p:cNvPr id="7" name="Shape 4"/>
          <p:cNvSpPr/>
          <p:nvPr/>
        </p:nvSpPr>
        <p:spPr>
          <a:xfrm>
            <a:off x="3261360" y="1371600"/>
            <a:ext cx="2621280" cy="1463040"/>
          </a:xfrm>
          <a:prstGeom prst="roundRect">
            <a:avLst>
              <a:gd name="adj" fmla="val 7500"/>
            </a:avLst>
          </a:prstGeom>
          <a:solidFill>
            <a:schemeClr val="bg2"/>
          </a:solidFill>
          <a:ln/>
        </p:spPr>
      </p:sp>
      <p:sp>
        <p:nvSpPr>
          <p:cNvPr id="8" name="Text 5"/>
          <p:cNvSpPr txBox="1"/>
          <p:nvPr/>
        </p:nvSpPr>
        <p:spPr>
          <a:xfrm>
            <a:off x="339852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label</a:t>
            </a:r>
            <a:endParaRPr lang="en-US" sz="1900" dirty="0"/>
          </a:p>
        </p:txBody>
      </p:sp>
      <p:sp>
        <p:nvSpPr>
          <p:cNvPr id="9" name="Text 6"/>
          <p:cNvSpPr txBox="1"/>
          <p:nvPr/>
        </p:nvSpPr>
        <p:spPr>
          <a:xfrm>
            <a:off x="3398520" y="193852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The right answer attached to an example, e.g. "metal".</a:t>
            </a:r>
            <a:endParaRPr lang="en-US" sz="1400" dirty="0"/>
          </a:p>
        </p:txBody>
      </p:sp>
      <p:sp>
        <p:nvSpPr>
          <p:cNvPr id="10" name="Shape 7"/>
          <p:cNvSpPr/>
          <p:nvPr/>
        </p:nvSpPr>
        <p:spPr>
          <a:xfrm>
            <a:off x="6065520" y="1371600"/>
            <a:ext cx="2621280" cy="1463040"/>
          </a:xfrm>
          <a:prstGeom prst="roundRect">
            <a:avLst>
              <a:gd name="adj" fmla="val 7500"/>
            </a:avLst>
          </a:prstGeom>
          <a:solidFill>
            <a:srgbClr val="FCE4F2"/>
          </a:solidFill>
          <a:ln/>
        </p:spPr>
      </p:sp>
      <p:sp>
        <p:nvSpPr>
          <p:cNvPr id="11" name="Text 8"/>
          <p:cNvSpPr txBox="1"/>
          <p:nvPr/>
        </p:nvSpPr>
        <p:spPr>
          <a:xfrm>
            <a:off x="620268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example</a:t>
            </a:r>
            <a:endParaRPr lang="en-US" sz="1900" dirty="0"/>
          </a:p>
        </p:txBody>
      </p:sp>
      <p:sp>
        <p:nvSpPr>
          <p:cNvPr id="12" name="Text 9"/>
          <p:cNvSpPr txBox="1"/>
          <p:nvPr/>
        </p:nvSpPr>
        <p:spPr>
          <a:xfrm>
            <a:off x="6202680" y="193852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One item (here, one photo) used to teach the AI.</a:t>
            </a:r>
            <a:endParaRPr lang="en-US" sz="1400" dirty="0"/>
          </a:p>
        </p:txBody>
      </p:sp>
      <p:sp>
        <p:nvSpPr>
          <p:cNvPr id="13" name="Shape 10"/>
          <p:cNvSpPr/>
          <p:nvPr/>
        </p:nvSpPr>
        <p:spPr>
          <a:xfrm>
            <a:off x="457200" y="3017520"/>
            <a:ext cx="2621280" cy="1463040"/>
          </a:xfrm>
          <a:prstGeom prst="roundRect">
            <a:avLst>
              <a:gd name="adj" fmla="val 7500"/>
            </a:avLst>
          </a:prstGeom>
          <a:solidFill>
            <a:schemeClr val="bg2"/>
          </a:solidFill>
          <a:ln/>
        </p:spPr>
      </p:sp>
      <p:sp>
        <p:nvSpPr>
          <p:cNvPr id="14" name="Text 11"/>
          <p:cNvSpPr txBox="1"/>
          <p:nvPr/>
        </p:nvSpPr>
        <p:spPr>
          <a:xfrm>
            <a:off x="594360" y="312724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variety</a:t>
            </a:r>
            <a:endParaRPr lang="en-US" sz="1900" dirty="0"/>
          </a:p>
        </p:txBody>
      </p:sp>
      <p:sp>
        <p:nvSpPr>
          <p:cNvPr id="15" name="Text 12"/>
          <p:cNvSpPr txBox="1"/>
          <p:nvPr/>
        </p:nvSpPr>
        <p:spPr>
          <a:xfrm>
            <a:off x="594360" y="358444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Lots of different kinds: shapes, sizes, colours, squashed or clean.</a:t>
            </a:r>
            <a:endParaRPr lang="en-US" sz="1400" dirty="0"/>
          </a:p>
        </p:txBody>
      </p:sp>
      <p:sp>
        <p:nvSpPr>
          <p:cNvPr id="16" name="Shape 13"/>
          <p:cNvSpPr/>
          <p:nvPr/>
        </p:nvSpPr>
        <p:spPr>
          <a:xfrm>
            <a:off x="3261360" y="3017520"/>
            <a:ext cx="2621280" cy="1463040"/>
          </a:xfrm>
          <a:prstGeom prst="roundRect">
            <a:avLst>
              <a:gd name="adj" fmla="val 7500"/>
            </a:avLst>
          </a:prstGeom>
          <a:solidFill>
            <a:srgbClr val="FCE4F2"/>
          </a:solidFill>
          <a:ln/>
        </p:spPr>
      </p:sp>
      <p:sp>
        <p:nvSpPr>
          <p:cNvPr id="17" name="Text 14"/>
          <p:cNvSpPr txBox="1"/>
          <p:nvPr/>
        </p:nvSpPr>
        <p:spPr>
          <a:xfrm>
            <a:off x="3398520" y="312724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predict</a:t>
            </a:r>
            <a:endParaRPr lang="en-US" sz="1900" dirty="0"/>
          </a:p>
        </p:txBody>
      </p:sp>
      <p:sp>
        <p:nvSpPr>
          <p:cNvPr id="18" name="Text 15"/>
          <p:cNvSpPr txBox="1"/>
          <p:nvPr/>
        </p:nvSpPr>
        <p:spPr>
          <a:xfrm>
            <a:off x="3398520" y="358444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Make a careful guess about what is most likely, based on patterns.</a:t>
            </a:r>
            <a:endParaRPr lang="en-US" sz="1400" dirty="0"/>
          </a:p>
        </p:txBody>
      </p:sp>
      <p:sp>
        <p:nvSpPr>
          <p:cNvPr id="19" name="Shape 16"/>
          <p:cNvSpPr/>
          <p:nvPr/>
        </p:nvSpPr>
        <p:spPr>
          <a:xfrm>
            <a:off x="6065520" y="3017520"/>
            <a:ext cx="2621280" cy="1463040"/>
          </a:xfrm>
          <a:prstGeom prst="roundRect">
            <a:avLst>
              <a:gd name="adj" fmla="val 7500"/>
            </a:avLst>
          </a:prstGeom>
          <a:solidFill>
            <a:schemeClr val="bg2"/>
          </a:solidFill>
          <a:ln/>
        </p:spPr>
      </p:sp>
      <p:sp>
        <p:nvSpPr>
          <p:cNvPr id="20" name="Text 17"/>
          <p:cNvSpPr txBox="1"/>
          <p:nvPr/>
        </p:nvSpPr>
        <p:spPr>
          <a:xfrm>
            <a:off x="6202680" y="312724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data</a:t>
            </a:r>
            <a:endParaRPr lang="en-US" sz="1900" dirty="0"/>
          </a:p>
        </p:txBody>
      </p:sp>
      <p:sp>
        <p:nvSpPr>
          <p:cNvPr id="21" name="Text 18"/>
          <p:cNvSpPr txBox="1"/>
          <p:nvPr/>
        </p:nvSpPr>
        <p:spPr>
          <a:xfrm>
            <a:off x="6202680" y="3584448"/>
            <a:ext cx="2374392" cy="84124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Information. Here, photos and their labels.</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How does SortBot learn?</a:t>
            </a:r>
            <a:endParaRPr lang="en-US" sz="3000" dirty="0"/>
          </a:p>
        </p:txBody>
      </p:sp>
      <p:sp>
        <p:nvSpPr>
          <p:cNvPr id="4" name="Shape 1"/>
          <p:cNvSpPr/>
          <p:nvPr/>
        </p:nvSpPr>
        <p:spPr>
          <a:xfrm>
            <a:off x="457200" y="1325880"/>
            <a:ext cx="2560320" cy="2103120"/>
          </a:xfrm>
          <a:prstGeom prst="roundRect">
            <a:avLst>
              <a:gd name="adj" fmla="val 5217"/>
            </a:avLst>
          </a:prstGeom>
          <a:solidFill>
            <a:srgbClr val="FCE4F2"/>
          </a:solidFill>
          <a:ln/>
        </p:spPr>
      </p:sp>
      <p:sp>
        <p:nvSpPr>
          <p:cNvPr id="5" name="Shape 2"/>
          <p:cNvSpPr/>
          <p:nvPr/>
        </p:nvSpPr>
        <p:spPr>
          <a:xfrm>
            <a:off x="1325880" y="1490472"/>
            <a:ext cx="822960" cy="822960"/>
          </a:xfrm>
          <a:prstGeom prst="ellipse">
            <a:avLst/>
          </a:prstGeom>
          <a:solidFill>
            <a:schemeClr val="bg1"/>
          </a:solidFill>
          <a:ln/>
        </p:spPr>
      </p:sp>
      <p:pic>
        <p:nvPicPr>
          <p:cNvPr id="6" name="Image 0" descr="/home/claude/kit/icon_layers.png">    </p:cNvPr>
          <p:cNvPicPr>
            <a:picLocks noChangeAspect="1"/>
          </p:cNvPicPr>
          <p:nvPr/>
        </p:nvPicPr>
        <p:blipFill>
          <a:blip r:embed="rId1"/>
          <a:stretch>
            <a:fillRect/>
          </a:stretch>
        </p:blipFill>
        <p:spPr>
          <a:xfrm>
            <a:off x="1506931" y="1671523"/>
            <a:ext cx="460858" cy="460858"/>
          </a:xfrm>
          <a:prstGeom prst="rect">
            <a:avLst/>
          </a:prstGeom>
        </p:spPr>
      </p:pic>
      <p:sp>
        <p:nvSpPr>
          <p:cNvPr id="7" name="Text 3"/>
          <p:cNvSpPr txBox="1"/>
          <p:nvPr/>
        </p:nvSpPr>
        <p:spPr>
          <a:xfrm>
            <a:off x="54864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TRAIN</a:t>
            </a:r>
            <a:endParaRPr lang="en-US" sz="1300" dirty="0"/>
          </a:p>
        </p:txBody>
      </p:sp>
      <p:sp>
        <p:nvSpPr>
          <p:cNvPr id="8" name="Text 4"/>
          <p:cNvSpPr txBox="1"/>
          <p:nvPr/>
        </p:nvSpPr>
        <p:spPr>
          <a:xfrm>
            <a:off x="566928" y="2697480"/>
            <a:ext cx="234086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People choose and label photos</a:t>
            </a:r>
            <a:endParaRPr lang="en-US" sz="1500" dirty="0"/>
          </a:p>
        </p:txBody>
      </p:sp>
      <p:pic>
        <p:nvPicPr>
          <p:cNvPr id="9" name="Image 1" descr="/home/claude/kit/icon_arrow_a.png">    </p:cNvPr>
          <p:cNvPicPr>
            <a:picLocks noChangeAspect="1"/>
          </p:cNvPicPr>
          <p:nvPr/>
        </p:nvPicPr>
        <p:blipFill>
          <a:blip r:embed="rId2"/>
          <a:stretch>
            <a:fillRect/>
          </a:stretch>
        </p:blipFill>
        <p:spPr>
          <a:xfrm>
            <a:off x="3044952" y="2194560"/>
            <a:ext cx="219456" cy="219456"/>
          </a:xfrm>
          <a:prstGeom prst="rect">
            <a:avLst/>
          </a:prstGeom>
        </p:spPr>
      </p:pic>
      <p:sp>
        <p:nvSpPr>
          <p:cNvPr id="10" name="Shape 5"/>
          <p:cNvSpPr/>
          <p:nvPr/>
        </p:nvSpPr>
        <p:spPr>
          <a:xfrm>
            <a:off x="3291840" y="1325880"/>
            <a:ext cx="2560320" cy="2103120"/>
          </a:xfrm>
          <a:prstGeom prst="roundRect">
            <a:avLst>
              <a:gd name="adj" fmla="val 5217"/>
            </a:avLst>
          </a:prstGeom>
          <a:solidFill>
            <a:schemeClr val="bg2"/>
          </a:solidFill>
          <a:ln/>
        </p:spPr>
      </p:sp>
      <p:sp>
        <p:nvSpPr>
          <p:cNvPr id="11" name="Shape 6"/>
          <p:cNvSpPr/>
          <p:nvPr/>
        </p:nvSpPr>
        <p:spPr>
          <a:xfrm>
            <a:off x="4160520" y="1490472"/>
            <a:ext cx="822960" cy="822960"/>
          </a:xfrm>
          <a:prstGeom prst="ellipse">
            <a:avLst/>
          </a:prstGeom>
          <a:solidFill>
            <a:schemeClr val="bg1"/>
          </a:solidFill>
          <a:ln/>
        </p:spPr>
      </p:sp>
      <p:pic>
        <p:nvPicPr>
          <p:cNvPr id="12" name="Image 2" descr="/home/claude/kit/icon_search.png">    </p:cNvPr>
          <p:cNvPicPr>
            <a:picLocks noChangeAspect="1"/>
          </p:cNvPicPr>
          <p:nvPr/>
        </p:nvPicPr>
        <p:blipFill>
          <a:blip r:embed="rId3"/>
          <a:stretch>
            <a:fillRect/>
          </a:stretch>
        </p:blipFill>
        <p:spPr>
          <a:xfrm>
            <a:off x="4341571" y="1671523"/>
            <a:ext cx="460858" cy="460858"/>
          </a:xfrm>
          <a:prstGeom prst="rect">
            <a:avLst/>
          </a:prstGeom>
        </p:spPr>
      </p:pic>
      <p:sp>
        <p:nvSpPr>
          <p:cNvPr id="13" name="Text 7"/>
          <p:cNvSpPr txBox="1"/>
          <p:nvPr/>
        </p:nvSpPr>
        <p:spPr>
          <a:xfrm>
            <a:off x="338328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FIND PATTERNS</a:t>
            </a:r>
            <a:endParaRPr lang="en-US" sz="1300" dirty="0"/>
          </a:p>
        </p:txBody>
      </p:sp>
      <p:sp>
        <p:nvSpPr>
          <p:cNvPr id="14" name="Text 8"/>
          <p:cNvSpPr txBox="1"/>
          <p:nvPr/>
        </p:nvSpPr>
        <p:spPr>
          <a:xfrm>
            <a:off x="3401568" y="2697480"/>
            <a:ext cx="234086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Shiny? Flat? Clear?</a:t>
            </a:r>
            <a:endParaRPr lang="en-US" sz="1500" dirty="0"/>
          </a:p>
        </p:txBody>
      </p:sp>
      <p:pic>
        <p:nvPicPr>
          <p:cNvPr id="15" name="Image 3" descr="/home/claude/kit/icon_arrow_a.png">    </p:cNvPr>
          <p:cNvPicPr>
            <a:picLocks noChangeAspect="1"/>
          </p:cNvPicPr>
          <p:nvPr/>
        </p:nvPicPr>
        <p:blipFill>
          <a:blip r:embed="rId4"/>
          <a:stretch>
            <a:fillRect/>
          </a:stretch>
        </p:blipFill>
        <p:spPr>
          <a:xfrm>
            <a:off x="5879592" y="2194560"/>
            <a:ext cx="219456" cy="219456"/>
          </a:xfrm>
          <a:prstGeom prst="rect">
            <a:avLst/>
          </a:prstGeom>
        </p:spPr>
      </p:pic>
      <p:sp>
        <p:nvSpPr>
          <p:cNvPr id="16" name="Shape 9"/>
          <p:cNvSpPr/>
          <p:nvPr/>
        </p:nvSpPr>
        <p:spPr>
          <a:xfrm>
            <a:off x="6126480" y="1325880"/>
            <a:ext cx="2560320" cy="2103120"/>
          </a:xfrm>
          <a:prstGeom prst="roundRect">
            <a:avLst>
              <a:gd name="adj" fmla="val 5217"/>
            </a:avLst>
          </a:prstGeom>
          <a:solidFill>
            <a:srgbClr val="EEE9F7"/>
          </a:solidFill>
          <a:ln/>
        </p:spPr>
      </p:sp>
      <p:sp>
        <p:nvSpPr>
          <p:cNvPr id="17" name="Shape 10"/>
          <p:cNvSpPr/>
          <p:nvPr/>
        </p:nvSpPr>
        <p:spPr>
          <a:xfrm>
            <a:off x="6995160" y="1490472"/>
            <a:ext cx="822960" cy="822960"/>
          </a:xfrm>
          <a:prstGeom prst="ellipse">
            <a:avLst/>
          </a:prstGeom>
          <a:solidFill>
            <a:schemeClr val="bg1"/>
          </a:solidFill>
          <a:ln/>
        </p:spPr>
      </p:sp>
      <p:pic>
        <p:nvPicPr>
          <p:cNvPr id="18" name="Image 4" descr="/home/claude/kit/icon_lightbulb.png">    </p:cNvPr>
          <p:cNvPicPr>
            <a:picLocks noChangeAspect="1"/>
          </p:cNvPicPr>
          <p:nvPr/>
        </p:nvPicPr>
        <p:blipFill>
          <a:blip r:embed="rId5"/>
          <a:stretch>
            <a:fillRect/>
          </a:stretch>
        </p:blipFill>
        <p:spPr>
          <a:xfrm>
            <a:off x="7176211" y="1671523"/>
            <a:ext cx="460858" cy="460858"/>
          </a:xfrm>
          <a:prstGeom prst="rect">
            <a:avLst/>
          </a:prstGeom>
        </p:spPr>
      </p:pic>
      <p:sp>
        <p:nvSpPr>
          <p:cNvPr id="19" name="Text 11"/>
          <p:cNvSpPr txBox="1"/>
          <p:nvPr/>
        </p:nvSpPr>
        <p:spPr>
          <a:xfrm>
            <a:off x="621792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PREDICT</a:t>
            </a:r>
            <a:endParaRPr lang="en-US" sz="1300" dirty="0"/>
          </a:p>
        </p:txBody>
      </p:sp>
      <p:sp>
        <p:nvSpPr>
          <p:cNvPr id="20" name="Text 12"/>
          <p:cNvSpPr txBox="1"/>
          <p:nvPr/>
        </p:nvSpPr>
        <p:spPr>
          <a:xfrm>
            <a:off x="6236208" y="2697480"/>
            <a:ext cx="234086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Label a new item</a:t>
            </a:r>
            <a:endParaRPr lang="en-US" sz="1500" dirty="0"/>
          </a:p>
        </p:txBody>
      </p:sp>
      <p:sp>
        <p:nvSpPr>
          <p:cNvPr id="21" name="Shape 13"/>
          <p:cNvSpPr/>
          <p:nvPr/>
        </p:nvSpPr>
        <p:spPr>
          <a:xfrm>
            <a:off x="457200" y="3657600"/>
            <a:ext cx="8229600" cy="685800"/>
          </a:xfrm>
          <a:prstGeom prst="roundRect">
            <a:avLst>
              <a:gd name="adj" fmla="val 16000"/>
            </a:avLst>
          </a:prstGeom>
          <a:solidFill>
            <a:schemeClr val="tx2"/>
          </a:solidFill>
          <a:ln/>
        </p:spPr>
      </p:sp>
      <p:sp>
        <p:nvSpPr>
          <p:cNvPr id="22" name="Shape 14"/>
          <p:cNvSpPr/>
          <p:nvPr/>
        </p:nvSpPr>
        <p:spPr>
          <a:xfrm>
            <a:off x="566928" y="3749040"/>
            <a:ext cx="502920" cy="502920"/>
          </a:xfrm>
          <a:prstGeom prst="ellipse">
            <a:avLst/>
          </a:prstGeom>
          <a:solidFill>
            <a:schemeClr val="bg1"/>
          </a:solidFill>
          <a:ln/>
        </p:spPr>
      </p:sp>
      <p:pic>
        <p:nvPicPr>
          <p:cNvPr id="23" name="Image 5" descr="/home/claude/kit/icon_users.png">    </p:cNvPr>
          <p:cNvPicPr>
            <a:picLocks noChangeAspect="1"/>
          </p:cNvPicPr>
          <p:nvPr/>
        </p:nvPicPr>
        <p:blipFill>
          <a:blip r:embed="rId6"/>
          <a:stretch>
            <a:fillRect/>
          </a:stretch>
        </p:blipFill>
        <p:spPr>
          <a:xfrm>
            <a:off x="667512" y="3849624"/>
            <a:ext cx="301752" cy="301752"/>
          </a:xfrm>
          <a:prstGeom prst="rect">
            <a:avLst/>
          </a:prstGeom>
        </p:spPr>
      </p:pic>
      <p:sp>
        <p:nvSpPr>
          <p:cNvPr id="24" name="Text 15"/>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People choose the training data, so people are responsible for it.</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Four signs of good training data</a:t>
            </a:r>
            <a:endParaRPr lang="en-US" sz="3000" dirty="0"/>
          </a:p>
        </p:txBody>
      </p:sp>
      <p:sp>
        <p:nvSpPr>
          <p:cNvPr id="4" name="Shape 1"/>
          <p:cNvSpPr/>
          <p:nvPr/>
        </p:nvSpPr>
        <p:spPr>
          <a:xfrm>
            <a:off x="457200" y="1325880"/>
            <a:ext cx="1954530" cy="2148840"/>
          </a:xfrm>
          <a:prstGeom prst="roundRect">
            <a:avLst>
              <a:gd name="adj" fmla="val 5614"/>
            </a:avLst>
          </a:prstGeom>
          <a:solidFill>
            <a:srgbClr val="FCE4F2"/>
          </a:solidFill>
          <a:ln/>
        </p:spPr>
      </p:sp>
      <p:sp>
        <p:nvSpPr>
          <p:cNvPr id="5" name="Shape 2"/>
          <p:cNvSpPr/>
          <p:nvPr/>
        </p:nvSpPr>
        <p:spPr>
          <a:xfrm>
            <a:off x="1114425" y="1435608"/>
            <a:ext cx="640080" cy="640080"/>
          </a:xfrm>
          <a:prstGeom prst="ellipse">
            <a:avLst/>
          </a:prstGeom>
          <a:solidFill>
            <a:schemeClr val="bg1"/>
          </a:solidFill>
          <a:ln/>
        </p:spPr>
      </p:sp>
      <p:pic>
        <p:nvPicPr>
          <p:cNvPr id="6" name="Image 0" descr="/home/claude/kit/icon_boxes.png">    </p:cNvPr>
          <p:cNvPicPr>
            <a:picLocks noChangeAspect="1"/>
          </p:cNvPicPr>
          <p:nvPr/>
        </p:nvPicPr>
        <p:blipFill>
          <a:blip r:embed="rId1"/>
          <a:stretch>
            <a:fillRect/>
          </a:stretch>
        </p:blipFill>
        <p:spPr>
          <a:xfrm>
            <a:off x="1242441" y="1563624"/>
            <a:ext cx="384048" cy="384048"/>
          </a:xfrm>
          <a:prstGeom prst="rect">
            <a:avLst/>
          </a:prstGeom>
        </p:spPr>
      </p:pic>
      <p:sp>
        <p:nvSpPr>
          <p:cNvPr id="7" name="Text 3"/>
          <p:cNvSpPr txBox="1"/>
          <p:nvPr/>
        </p:nvSpPr>
        <p:spPr>
          <a:xfrm>
            <a:off x="51206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Enough</a:t>
            </a:r>
            <a:endParaRPr lang="en-US" sz="1500" dirty="0"/>
          </a:p>
        </p:txBody>
      </p:sp>
      <p:sp>
        <p:nvSpPr>
          <p:cNvPr id="8" name="Text 4"/>
          <p:cNvSpPr txBox="1"/>
          <p:nvPr/>
        </p:nvSpPr>
        <p:spPr>
          <a:xfrm>
            <a:off x="530352" y="2651760"/>
            <a:ext cx="1808226" cy="7772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Several examples of every kind</a:t>
            </a:r>
            <a:endParaRPr lang="en-US" sz="1300" dirty="0"/>
          </a:p>
        </p:txBody>
      </p:sp>
      <p:sp>
        <p:nvSpPr>
          <p:cNvPr id="9" name="Shape 5"/>
          <p:cNvSpPr/>
          <p:nvPr/>
        </p:nvSpPr>
        <p:spPr>
          <a:xfrm>
            <a:off x="2548890" y="1325880"/>
            <a:ext cx="1954530" cy="2148840"/>
          </a:xfrm>
          <a:prstGeom prst="roundRect">
            <a:avLst>
              <a:gd name="adj" fmla="val 5614"/>
            </a:avLst>
          </a:prstGeom>
          <a:solidFill>
            <a:srgbClr val="EEE9F7"/>
          </a:solidFill>
          <a:ln/>
        </p:spPr>
      </p:sp>
      <p:sp>
        <p:nvSpPr>
          <p:cNvPr id="10" name="Shape 6"/>
          <p:cNvSpPr/>
          <p:nvPr/>
        </p:nvSpPr>
        <p:spPr>
          <a:xfrm>
            <a:off x="3206115" y="1435608"/>
            <a:ext cx="640080" cy="640080"/>
          </a:xfrm>
          <a:prstGeom prst="ellipse">
            <a:avLst/>
          </a:prstGeom>
          <a:solidFill>
            <a:schemeClr val="bg1"/>
          </a:solidFill>
          <a:ln/>
        </p:spPr>
      </p:sp>
      <p:pic>
        <p:nvPicPr>
          <p:cNvPr id="11" name="Image 1" descr="/home/claude/kit/icon_shuffle.png">    </p:cNvPr>
          <p:cNvPicPr>
            <a:picLocks noChangeAspect="1"/>
          </p:cNvPicPr>
          <p:nvPr/>
        </p:nvPicPr>
        <p:blipFill>
          <a:blip r:embed="rId2"/>
          <a:stretch>
            <a:fillRect/>
          </a:stretch>
        </p:blipFill>
        <p:spPr>
          <a:xfrm>
            <a:off x="3334131" y="1563624"/>
            <a:ext cx="384048" cy="384048"/>
          </a:xfrm>
          <a:prstGeom prst="rect">
            <a:avLst/>
          </a:prstGeom>
        </p:spPr>
      </p:pic>
      <p:sp>
        <p:nvSpPr>
          <p:cNvPr id="12" name="Text 7"/>
          <p:cNvSpPr txBox="1"/>
          <p:nvPr/>
        </p:nvSpPr>
        <p:spPr>
          <a:xfrm>
            <a:off x="260375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Variety</a:t>
            </a:r>
            <a:endParaRPr lang="en-US" sz="1500" dirty="0"/>
          </a:p>
        </p:txBody>
      </p:sp>
      <p:sp>
        <p:nvSpPr>
          <p:cNvPr id="13" name="Text 8"/>
          <p:cNvSpPr txBox="1"/>
          <p:nvPr/>
        </p:nvSpPr>
        <p:spPr>
          <a:xfrm>
            <a:off x="2622042" y="2651760"/>
            <a:ext cx="1808226" cy="7772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Different shapes, sizes, colours, squashed</a:t>
            </a:r>
            <a:endParaRPr lang="en-US" sz="1300" dirty="0"/>
          </a:p>
        </p:txBody>
      </p:sp>
      <p:sp>
        <p:nvSpPr>
          <p:cNvPr id="14" name="Shape 9"/>
          <p:cNvSpPr/>
          <p:nvPr/>
        </p:nvSpPr>
        <p:spPr>
          <a:xfrm>
            <a:off x="4640580" y="1325880"/>
            <a:ext cx="1954530" cy="2148840"/>
          </a:xfrm>
          <a:prstGeom prst="roundRect">
            <a:avLst>
              <a:gd name="adj" fmla="val 5614"/>
            </a:avLst>
          </a:prstGeom>
          <a:solidFill>
            <a:srgbClr val="FCE4F2"/>
          </a:solidFill>
          <a:ln/>
        </p:spPr>
      </p:sp>
      <p:sp>
        <p:nvSpPr>
          <p:cNvPr id="15" name="Shape 10"/>
          <p:cNvSpPr/>
          <p:nvPr/>
        </p:nvSpPr>
        <p:spPr>
          <a:xfrm>
            <a:off x="5297805" y="1435608"/>
            <a:ext cx="640080" cy="640080"/>
          </a:xfrm>
          <a:prstGeom prst="ellipse">
            <a:avLst/>
          </a:prstGeom>
          <a:solidFill>
            <a:schemeClr val="bg1"/>
          </a:solidFill>
          <a:ln/>
        </p:spPr>
      </p:sp>
      <p:pic>
        <p:nvPicPr>
          <p:cNvPr id="16" name="Image 2" descr="/home/claude/kit/icon_tag.png">    </p:cNvPr>
          <p:cNvPicPr>
            <a:picLocks noChangeAspect="1"/>
          </p:cNvPicPr>
          <p:nvPr/>
        </p:nvPicPr>
        <p:blipFill>
          <a:blip r:embed="rId3"/>
          <a:stretch>
            <a:fillRect/>
          </a:stretch>
        </p:blipFill>
        <p:spPr>
          <a:xfrm>
            <a:off x="5425821" y="1563624"/>
            <a:ext cx="384048" cy="384048"/>
          </a:xfrm>
          <a:prstGeom prst="rect">
            <a:avLst/>
          </a:prstGeom>
        </p:spPr>
      </p:pic>
      <p:sp>
        <p:nvSpPr>
          <p:cNvPr id="17" name="Text 11"/>
          <p:cNvSpPr txBox="1"/>
          <p:nvPr/>
        </p:nvSpPr>
        <p:spPr>
          <a:xfrm>
            <a:off x="469544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Correct labels</a:t>
            </a:r>
            <a:endParaRPr lang="en-US" sz="1500" dirty="0"/>
          </a:p>
        </p:txBody>
      </p:sp>
      <p:sp>
        <p:nvSpPr>
          <p:cNvPr id="18" name="Text 12"/>
          <p:cNvSpPr txBox="1"/>
          <p:nvPr/>
        </p:nvSpPr>
        <p:spPr>
          <a:xfrm>
            <a:off x="4713732" y="2651760"/>
            <a:ext cx="1808226" cy="7772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Every label checked</a:t>
            </a:r>
            <a:endParaRPr lang="en-US" sz="1300" dirty="0"/>
          </a:p>
        </p:txBody>
      </p:sp>
      <p:sp>
        <p:nvSpPr>
          <p:cNvPr id="19" name="Shape 13"/>
          <p:cNvSpPr/>
          <p:nvPr/>
        </p:nvSpPr>
        <p:spPr>
          <a:xfrm>
            <a:off x="6732270" y="1325880"/>
            <a:ext cx="1954530" cy="2148840"/>
          </a:xfrm>
          <a:prstGeom prst="roundRect">
            <a:avLst>
              <a:gd name="adj" fmla="val 5614"/>
            </a:avLst>
          </a:prstGeom>
          <a:solidFill>
            <a:srgbClr val="EEE9F7"/>
          </a:solidFill>
          <a:ln/>
        </p:spPr>
      </p:sp>
      <p:sp>
        <p:nvSpPr>
          <p:cNvPr id="20" name="Shape 14"/>
          <p:cNvSpPr/>
          <p:nvPr/>
        </p:nvSpPr>
        <p:spPr>
          <a:xfrm>
            <a:off x="7389495" y="1435608"/>
            <a:ext cx="640080" cy="640080"/>
          </a:xfrm>
          <a:prstGeom prst="ellipse">
            <a:avLst/>
          </a:prstGeom>
          <a:solidFill>
            <a:schemeClr val="bg1"/>
          </a:solidFill>
          <a:ln/>
        </p:spPr>
      </p:sp>
      <p:pic>
        <p:nvPicPr>
          <p:cNvPr id="21" name="Image 3" descr="/home/claude/kit/icon_school.png">    </p:cNvPr>
          <p:cNvPicPr>
            <a:picLocks noChangeAspect="1"/>
          </p:cNvPicPr>
          <p:nvPr/>
        </p:nvPicPr>
        <p:blipFill>
          <a:blip r:embed="rId4"/>
          <a:stretch>
            <a:fillRect/>
          </a:stretch>
        </p:blipFill>
        <p:spPr>
          <a:xfrm>
            <a:off x="7517511" y="1563624"/>
            <a:ext cx="384048" cy="384048"/>
          </a:xfrm>
          <a:prstGeom prst="rect">
            <a:avLst/>
          </a:prstGeom>
        </p:spPr>
      </p:pic>
      <p:sp>
        <p:nvSpPr>
          <p:cNvPr id="22" name="Text 15"/>
          <p:cNvSpPr txBox="1"/>
          <p:nvPr/>
        </p:nvSpPr>
        <p:spPr>
          <a:xfrm>
            <a:off x="678713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Real life</a:t>
            </a:r>
            <a:endParaRPr lang="en-US" sz="1500" dirty="0"/>
          </a:p>
        </p:txBody>
      </p:sp>
      <p:sp>
        <p:nvSpPr>
          <p:cNvPr id="23" name="Text 16"/>
          <p:cNvSpPr txBox="1"/>
          <p:nvPr/>
        </p:nvSpPr>
        <p:spPr>
          <a:xfrm>
            <a:off x="6805422" y="2651760"/>
            <a:ext cx="1808226" cy="7772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Things it will really meet</a:t>
            </a:r>
            <a:endParaRPr lang="en-US" sz="1300" dirty="0"/>
          </a:p>
        </p:txBody>
      </p:sp>
      <p:sp>
        <p:nvSpPr>
          <p:cNvPr id="24" name="Shape 17"/>
          <p:cNvSpPr/>
          <p:nvPr/>
        </p:nvSpPr>
        <p:spPr>
          <a:xfrm>
            <a:off x="457200" y="3657600"/>
            <a:ext cx="8229600" cy="685800"/>
          </a:xfrm>
          <a:prstGeom prst="roundRect">
            <a:avLst>
              <a:gd name="adj" fmla="val 16000"/>
            </a:avLst>
          </a:prstGeom>
          <a:solidFill>
            <a:schemeClr val="accent2"/>
          </a:solidFill>
          <a:ln/>
        </p:spPr>
      </p:sp>
      <p:sp>
        <p:nvSpPr>
          <p:cNvPr id="25" name="Shape 18"/>
          <p:cNvSpPr/>
          <p:nvPr/>
        </p:nvSpPr>
        <p:spPr>
          <a:xfrm>
            <a:off x="566928" y="3749040"/>
            <a:ext cx="502920" cy="502920"/>
          </a:xfrm>
          <a:prstGeom prst="ellipse">
            <a:avLst/>
          </a:prstGeom>
          <a:solidFill>
            <a:schemeClr val="bg1"/>
          </a:solidFill>
          <a:ln/>
        </p:spPr>
      </p:sp>
      <p:pic>
        <p:nvPicPr>
          <p:cNvPr id="26" name="Image 4" descr="/home/claude/kit/icon_question.png">    </p:cNvPr>
          <p:cNvPicPr>
            <a:picLocks noChangeAspect="1"/>
          </p:cNvPicPr>
          <p:nvPr/>
        </p:nvPicPr>
        <p:blipFill>
          <a:blip r:embed="rId5"/>
          <a:stretch>
            <a:fillRect/>
          </a:stretch>
        </p:blipFill>
        <p:spPr>
          <a:xfrm>
            <a:off x="667512" y="3849624"/>
            <a:ext cx="301752" cy="301752"/>
          </a:xfrm>
          <a:prstGeom prst="rect">
            <a:avLst/>
          </a:prstGeom>
        </p:spPr>
      </p:pic>
      <p:sp>
        <p:nvSpPr>
          <p:cNvPr id="27" name="Text 19"/>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Hinge: ten photos of the same can. Good data or not? Why?</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Spot the problem</a:t>
            </a:r>
            <a:endParaRPr lang="en-US" sz="3000" dirty="0"/>
          </a:p>
        </p:txBody>
      </p:sp>
      <p:sp>
        <p:nvSpPr>
          <p:cNvPr id="4" name="Shape 1"/>
          <p:cNvSpPr/>
          <p:nvPr/>
        </p:nvSpPr>
        <p:spPr>
          <a:xfrm>
            <a:off x="457200" y="1371600"/>
            <a:ext cx="2621280" cy="1737360"/>
          </a:xfrm>
          <a:prstGeom prst="roundRect">
            <a:avLst>
              <a:gd name="adj" fmla="val 6316"/>
            </a:avLst>
          </a:prstGeom>
          <a:solidFill>
            <a:srgbClr val="FCE4F2"/>
          </a:solidFill>
          <a:ln/>
        </p:spPr>
      </p:sp>
      <p:sp>
        <p:nvSpPr>
          <p:cNvPr id="5" name="Shape 2"/>
          <p:cNvSpPr/>
          <p:nvPr/>
        </p:nvSpPr>
        <p:spPr>
          <a:xfrm>
            <a:off x="594360" y="1508760"/>
            <a:ext cx="640080" cy="640080"/>
          </a:xfrm>
          <a:prstGeom prst="ellipse">
            <a:avLst/>
          </a:prstGeom>
          <a:solidFill>
            <a:schemeClr val="bg1"/>
          </a:solidFill>
          <a:ln/>
        </p:spPr>
      </p:sp>
      <p:pic>
        <p:nvPicPr>
          <p:cNvPr id="6" name="Image 0" descr="/home/claude/kit/icon_filealt.png">    </p:cNvPr>
          <p:cNvPicPr>
            <a:picLocks noChangeAspect="1"/>
          </p:cNvPicPr>
          <p:nvPr/>
        </p:nvPicPr>
        <p:blipFill>
          <a:blip r:embed="rId1"/>
          <a:stretch>
            <a:fillRect/>
          </a:stretch>
        </p:blipFill>
        <p:spPr>
          <a:xfrm>
            <a:off x="722376" y="1636776"/>
            <a:ext cx="384048" cy="384048"/>
          </a:xfrm>
          <a:prstGeom prst="rect">
            <a:avLst/>
          </a:prstGeom>
        </p:spPr>
      </p:pic>
      <p:sp>
        <p:nvSpPr>
          <p:cNvPr id="7" name="Text 3"/>
          <p:cNvSpPr txBox="1"/>
          <p:nvPr/>
        </p:nvSpPr>
        <p:spPr>
          <a:xfrm>
            <a:off x="1371600" y="1481328"/>
            <a:ext cx="159715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Set A</a:t>
            </a:r>
            <a:endParaRPr lang="en-US" sz="1800" dirty="0"/>
          </a:p>
        </p:txBody>
      </p:sp>
      <p:sp>
        <p:nvSpPr>
          <p:cNvPr id="8" name="Text 4"/>
          <p:cNvSpPr txBox="1"/>
          <p:nvPr/>
        </p:nvSpPr>
        <p:spPr>
          <a:xfrm>
            <a:off x="594360" y="2240280"/>
            <a:ext cx="2346960" cy="82296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1 newspaper · 1 can · 1 bottle · 1 jar. That's all!</a:t>
            </a:r>
            <a:endParaRPr lang="en-US" sz="1500" dirty="0"/>
          </a:p>
        </p:txBody>
      </p:sp>
      <p:sp>
        <p:nvSpPr>
          <p:cNvPr id="9" name="Shape 5"/>
          <p:cNvSpPr/>
          <p:nvPr/>
        </p:nvSpPr>
        <p:spPr>
          <a:xfrm>
            <a:off x="3261360" y="1371600"/>
            <a:ext cx="2621280" cy="1737360"/>
          </a:xfrm>
          <a:prstGeom prst="roundRect">
            <a:avLst>
              <a:gd name="adj" fmla="val 6316"/>
            </a:avLst>
          </a:prstGeom>
          <a:solidFill>
            <a:srgbClr val="FCE4F2"/>
          </a:solidFill>
          <a:ln/>
        </p:spPr>
      </p:sp>
      <p:sp>
        <p:nvSpPr>
          <p:cNvPr id="10" name="Shape 6"/>
          <p:cNvSpPr/>
          <p:nvPr/>
        </p:nvSpPr>
        <p:spPr>
          <a:xfrm>
            <a:off x="3398520" y="1508760"/>
            <a:ext cx="640080" cy="640080"/>
          </a:xfrm>
          <a:prstGeom prst="ellipse">
            <a:avLst/>
          </a:prstGeom>
          <a:solidFill>
            <a:schemeClr val="bg1"/>
          </a:solidFill>
          <a:ln/>
        </p:spPr>
      </p:sp>
      <p:pic>
        <p:nvPicPr>
          <p:cNvPr id="11" name="Image 1" descr="/home/claude/kit/icon_sodacan.png">    </p:cNvPr>
          <p:cNvPicPr>
            <a:picLocks noChangeAspect="1"/>
          </p:cNvPicPr>
          <p:nvPr/>
        </p:nvPicPr>
        <p:blipFill>
          <a:blip r:embed="rId2"/>
          <a:stretch>
            <a:fillRect/>
          </a:stretch>
        </p:blipFill>
        <p:spPr>
          <a:xfrm>
            <a:off x="3526536" y="1636776"/>
            <a:ext cx="384048" cy="384048"/>
          </a:xfrm>
          <a:prstGeom prst="rect">
            <a:avLst/>
          </a:prstGeom>
        </p:spPr>
      </p:pic>
      <p:sp>
        <p:nvSpPr>
          <p:cNvPr id="12" name="Text 7"/>
          <p:cNvSpPr txBox="1"/>
          <p:nvPr/>
        </p:nvSpPr>
        <p:spPr>
          <a:xfrm>
            <a:off x="4175760" y="1481328"/>
            <a:ext cx="159715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Set B</a:t>
            </a:r>
            <a:endParaRPr lang="en-US" sz="1800" dirty="0"/>
          </a:p>
        </p:txBody>
      </p:sp>
      <p:sp>
        <p:nvSpPr>
          <p:cNvPr id="13" name="Text 8"/>
          <p:cNvSpPr txBox="1"/>
          <p:nvPr/>
        </p:nvSpPr>
        <p:spPr>
          <a:xfrm>
            <a:off x="3398520" y="2240280"/>
            <a:ext cx="2346960" cy="82296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Metal: 8 photos of the same shiny drinks can</a:t>
            </a:r>
            <a:endParaRPr lang="en-US" sz="1500" dirty="0"/>
          </a:p>
        </p:txBody>
      </p:sp>
      <p:sp>
        <p:nvSpPr>
          <p:cNvPr id="14" name="Shape 9"/>
          <p:cNvSpPr/>
          <p:nvPr/>
        </p:nvSpPr>
        <p:spPr>
          <a:xfrm>
            <a:off x="6065520" y="1371600"/>
            <a:ext cx="2621280" cy="1737360"/>
          </a:xfrm>
          <a:prstGeom prst="roundRect">
            <a:avLst>
              <a:gd name="adj" fmla="val 6316"/>
            </a:avLst>
          </a:prstGeom>
          <a:solidFill>
            <a:srgbClr val="FCE4F2"/>
          </a:solidFill>
          <a:ln/>
        </p:spPr>
      </p:sp>
      <p:sp>
        <p:nvSpPr>
          <p:cNvPr id="15" name="Shape 10"/>
          <p:cNvSpPr/>
          <p:nvPr/>
        </p:nvSpPr>
        <p:spPr>
          <a:xfrm>
            <a:off x="6202680" y="1508760"/>
            <a:ext cx="640080" cy="640080"/>
          </a:xfrm>
          <a:prstGeom prst="ellipse">
            <a:avLst/>
          </a:prstGeom>
          <a:solidFill>
            <a:schemeClr val="bg1"/>
          </a:solidFill>
          <a:ln/>
        </p:spPr>
      </p:sp>
      <p:pic>
        <p:nvPicPr>
          <p:cNvPr id="16" name="Image 2" descr="/home/claude/kit/icon_tag.png">    </p:cNvPr>
          <p:cNvPicPr>
            <a:picLocks noChangeAspect="1"/>
          </p:cNvPicPr>
          <p:nvPr/>
        </p:nvPicPr>
        <p:blipFill>
          <a:blip r:embed="rId3"/>
          <a:stretch>
            <a:fillRect/>
          </a:stretch>
        </p:blipFill>
        <p:spPr>
          <a:xfrm>
            <a:off x="6330696" y="1636776"/>
            <a:ext cx="384048" cy="384048"/>
          </a:xfrm>
          <a:prstGeom prst="rect">
            <a:avLst/>
          </a:prstGeom>
        </p:spPr>
      </p:pic>
      <p:sp>
        <p:nvSpPr>
          <p:cNvPr id="17" name="Text 11"/>
          <p:cNvSpPr txBox="1"/>
          <p:nvPr/>
        </p:nvSpPr>
        <p:spPr>
          <a:xfrm>
            <a:off x="6979920" y="1481328"/>
            <a:ext cx="159715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Set C</a:t>
            </a:r>
            <a:endParaRPr lang="en-US" sz="1800" dirty="0"/>
          </a:p>
        </p:txBody>
      </p:sp>
      <p:sp>
        <p:nvSpPr>
          <p:cNvPr id="18" name="Text 12"/>
          <p:cNvSpPr txBox="1"/>
          <p:nvPr/>
        </p:nvSpPr>
        <p:spPr>
          <a:xfrm>
            <a:off x="6202680" y="2240280"/>
            <a:ext cx="2346960" cy="82296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Newspaper → PLASTIC · water bottle → METAL</a:t>
            </a:r>
            <a:endParaRPr lang="en-US" sz="1500" dirty="0"/>
          </a:p>
        </p:txBody>
      </p:sp>
      <p:sp>
        <p:nvSpPr>
          <p:cNvPr id="19" name="Shape 13"/>
          <p:cNvSpPr/>
          <p:nvPr/>
        </p:nvSpPr>
        <p:spPr>
          <a:xfrm>
            <a:off x="457200" y="3383280"/>
            <a:ext cx="8229600" cy="685800"/>
          </a:xfrm>
          <a:prstGeom prst="roundRect">
            <a:avLst>
              <a:gd name="adj" fmla="val 16000"/>
            </a:avLst>
          </a:prstGeom>
          <a:solidFill>
            <a:schemeClr val="accent2"/>
          </a:solidFill>
          <a:ln/>
        </p:spPr>
      </p:sp>
      <p:sp>
        <p:nvSpPr>
          <p:cNvPr id="20" name="Shape 14"/>
          <p:cNvSpPr/>
          <p:nvPr/>
        </p:nvSpPr>
        <p:spPr>
          <a:xfrm>
            <a:off x="566928" y="3474720"/>
            <a:ext cx="502920" cy="502920"/>
          </a:xfrm>
          <a:prstGeom prst="ellipse">
            <a:avLst/>
          </a:prstGeom>
          <a:solidFill>
            <a:schemeClr val="bg1"/>
          </a:solidFill>
          <a:ln/>
        </p:spPr>
      </p:sp>
      <p:pic>
        <p:nvPicPr>
          <p:cNvPr id="21" name="Image 3" descr="/home/claude/kit/icon_search.png">    </p:cNvPr>
          <p:cNvPicPr>
            <a:picLocks noChangeAspect="1"/>
          </p:cNvPicPr>
          <p:nvPr/>
        </p:nvPicPr>
        <p:blipFill>
          <a:blip r:embed="rId4"/>
          <a:stretch>
            <a:fillRect/>
          </a:stretch>
        </p:blipFill>
        <p:spPr>
          <a:xfrm>
            <a:off x="667512" y="3575304"/>
            <a:ext cx="301752" cy="301752"/>
          </a:xfrm>
          <a:prstGeom prst="rect">
            <a:avLst/>
          </a:prstGeom>
        </p:spPr>
      </p:pic>
      <p:sp>
        <p:nvSpPr>
          <p:cNvPr id="22" name="Text 15"/>
          <p:cNvSpPr txBox="1"/>
          <p:nvPr/>
        </p:nvSpPr>
        <p:spPr>
          <a:xfrm>
            <a:off x="1188720" y="338328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The problem with Set ___ is ___. To fix it we could ___.</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Talk frames: explain and justify</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"The problem with Set B is that every metal photo is a drinks can, so SortBot might not recognise a food tin. To fix it we could add squashed cans and tins."</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The problem with Set ___ is ___. To fix it we could ___.</a:t>
            </a:r>
            <a:endParaRPr lang="en-US" sz="16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Word bank: enough · variety · label · correct · squashed · different · real life · example · training data</a:t>
            </a:r>
            <a:endParaRPr lang="en-US" sz="12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We chose this data because ___. We left out ___ because ___.</a:t>
            </a:r>
            <a:endParaRPr lang="en-US" sz="16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Our training data should help SortBot with ___, because in real life ___, although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Data Shop</a:t>
            </a:r>
            <a:endParaRPr lang="en-US" sz="3000" dirty="0"/>
          </a:p>
        </p:txBody>
      </p:sp>
      <p:sp>
        <p:nvSpPr>
          <p:cNvPr id="4" name="Shape 1"/>
          <p:cNvSpPr/>
          <p:nvPr/>
        </p:nvSpPr>
        <p:spPr>
          <a:xfrm>
            <a:off x="457200" y="1325880"/>
            <a:ext cx="2560320" cy="2103120"/>
          </a:xfrm>
          <a:prstGeom prst="roundRect">
            <a:avLst>
              <a:gd name="adj" fmla="val 5217"/>
            </a:avLst>
          </a:prstGeom>
          <a:solidFill>
            <a:schemeClr val="bg2"/>
          </a:solidFill>
          <a:ln/>
        </p:spPr>
      </p:sp>
      <p:sp>
        <p:nvSpPr>
          <p:cNvPr id="5" name="Shape 2"/>
          <p:cNvSpPr/>
          <p:nvPr/>
        </p:nvSpPr>
        <p:spPr>
          <a:xfrm>
            <a:off x="1325880" y="1490472"/>
            <a:ext cx="822960" cy="822960"/>
          </a:xfrm>
          <a:prstGeom prst="ellipse">
            <a:avLst/>
          </a:prstGeom>
          <a:solidFill>
            <a:schemeClr val="bg1"/>
          </a:solidFill>
          <a:ln/>
        </p:spPr>
      </p:sp>
      <p:pic>
        <p:nvPicPr>
          <p:cNvPr id="6" name="Image 0" descr="/home/claude/kit/icon_tag.png">    </p:cNvPr>
          <p:cNvPicPr>
            <a:picLocks noChangeAspect="1"/>
          </p:cNvPicPr>
          <p:nvPr/>
        </p:nvPicPr>
        <p:blipFill>
          <a:blip r:embed="rId1"/>
          <a:stretch>
            <a:fillRect/>
          </a:stretch>
        </p:blipFill>
        <p:spPr>
          <a:xfrm>
            <a:off x="1506931" y="1671523"/>
            <a:ext cx="460858" cy="460858"/>
          </a:xfrm>
          <a:prstGeom prst="rect">
            <a:avLst/>
          </a:prstGeom>
        </p:spPr>
      </p:pic>
      <p:sp>
        <p:nvSpPr>
          <p:cNvPr id="7" name="Text 3"/>
          <p:cNvSpPr txBox="1"/>
          <p:nvPr/>
        </p:nvSpPr>
        <p:spPr>
          <a:xfrm>
            <a:off x="54864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1. CHECK</a:t>
            </a:r>
            <a:endParaRPr lang="en-US" sz="1300" dirty="0"/>
          </a:p>
        </p:txBody>
      </p:sp>
      <p:sp>
        <p:nvSpPr>
          <p:cNvPr id="8" name="Text 4"/>
          <p:cNvSpPr txBox="1"/>
          <p:nvPr/>
        </p:nvSpPr>
        <p:spPr>
          <a:xfrm>
            <a:off x="566928" y="2697480"/>
            <a:ext cx="234086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Check every label; reject problem cards</a:t>
            </a:r>
            <a:endParaRPr lang="en-US" sz="1500" dirty="0"/>
          </a:p>
        </p:txBody>
      </p:sp>
      <p:pic>
        <p:nvPicPr>
          <p:cNvPr id="9" name="Image 1" descr="/home/claude/kit/icon_arrow_a.png">    </p:cNvPr>
          <p:cNvPicPr>
            <a:picLocks noChangeAspect="1"/>
          </p:cNvPicPr>
          <p:nvPr/>
        </p:nvPicPr>
        <p:blipFill>
          <a:blip r:embed="rId2"/>
          <a:stretch>
            <a:fillRect/>
          </a:stretch>
        </p:blipFill>
        <p:spPr>
          <a:xfrm>
            <a:off x="3044952" y="2194560"/>
            <a:ext cx="219456" cy="219456"/>
          </a:xfrm>
          <a:prstGeom prst="rect">
            <a:avLst/>
          </a:prstGeom>
        </p:spPr>
      </p:pic>
      <p:sp>
        <p:nvSpPr>
          <p:cNvPr id="10" name="Shape 5"/>
          <p:cNvSpPr/>
          <p:nvPr/>
        </p:nvSpPr>
        <p:spPr>
          <a:xfrm>
            <a:off x="3291840" y="1325880"/>
            <a:ext cx="2560320" cy="2103120"/>
          </a:xfrm>
          <a:prstGeom prst="roundRect">
            <a:avLst>
              <a:gd name="adj" fmla="val 5217"/>
            </a:avLst>
          </a:prstGeom>
          <a:solidFill>
            <a:srgbClr val="FCE4F2"/>
          </a:solidFill>
          <a:ln/>
        </p:spPr>
      </p:sp>
      <p:sp>
        <p:nvSpPr>
          <p:cNvPr id="11" name="Shape 6"/>
          <p:cNvSpPr/>
          <p:nvPr/>
        </p:nvSpPr>
        <p:spPr>
          <a:xfrm>
            <a:off x="4160520" y="1490472"/>
            <a:ext cx="822960" cy="822960"/>
          </a:xfrm>
          <a:prstGeom prst="ellipse">
            <a:avLst/>
          </a:prstGeom>
          <a:solidFill>
            <a:schemeClr val="bg1"/>
          </a:solidFill>
          <a:ln/>
        </p:spPr>
      </p:sp>
      <p:pic>
        <p:nvPicPr>
          <p:cNvPr id="12" name="Image 2" descr="/home/claude/kit/icon_shuffle.png">    </p:cNvPr>
          <p:cNvPicPr>
            <a:picLocks noChangeAspect="1"/>
          </p:cNvPicPr>
          <p:nvPr/>
        </p:nvPicPr>
        <p:blipFill>
          <a:blip r:embed="rId3"/>
          <a:stretch>
            <a:fillRect/>
          </a:stretch>
        </p:blipFill>
        <p:spPr>
          <a:xfrm>
            <a:off x="4341571" y="1671523"/>
            <a:ext cx="460858" cy="460858"/>
          </a:xfrm>
          <a:prstGeom prst="rect">
            <a:avLst/>
          </a:prstGeom>
        </p:spPr>
      </p:pic>
      <p:sp>
        <p:nvSpPr>
          <p:cNvPr id="13" name="Text 7"/>
          <p:cNvSpPr txBox="1"/>
          <p:nvPr/>
        </p:nvSpPr>
        <p:spPr>
          <a:xfrm>
            <a:off x="338328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2. CHOOSE</a:t>
            </a:r>
            <a:endParaRPr lang="en-US" sz="1300" dirty="0"/>
          </a:p>
        </p:txBody>
      </p:sp>
      <p:sp>
        <p:nvSpPr>
          <p:cNvPr id="14" name="Text 8"/>
          <p:cNvSpPr txBox="1"/>
          <p:nvPr/>
        </p:nvSpPr>
        <p:spPr>
          <a:xfrm>
            <a:off x="3401568" y="2697480"/>
            <a:ext cx="234086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16 photos: 4 per bin, lots of variety</a:t>
            </a:r>
            <a:endParaRPr lang="en-US" sz="1500" dirty="0"/>
          </a:p>
        </p:txBody>
      </p:sp>
      <p:pic>
        <p:nvPicPr>
          <p:cNvPr id="15" name="Image 3" descr="/home/claude/kit/icon_arrow_a.png">    </p:cNvPr>
          <p:cNvPicPr>
            <a:picLocks noChangeAspect="1"/>
          </p:cNvPicPr>
          <p:nvPr/>
        </p:nvPicPr>
        <p:blipFill>
          <a:blip r:embed="rId4"/>
          <a:stretch>
            <a:fillRect/>
          </a:stretch>
        </p:blipFill>
        <p:spPr>
          <a:xfrm>
            <a:off x="5879592" y="2194560"/>
            <a:ext cx="219456" cy="219456"/>
          </a:xfrm>
          <a:prstGeom prst="rect">
            <a:avLst/>
          </a:prstGeom>
        </p:spPr>
      </p:pic>
      <p:sp>
        <p:nvSpPr>
          <p:cNvPr id="16" name="Shape 9"/>
          <p:cNvSpPr/>
          <p:nvPr/>
        </p:nvSpPr>
        <p:spPr>
          <a:xfrm>
            <a:off x="6126480" y="1325880"/>
            <a:ext cx="2560320" cy="2103120"/>
          </a:xfrm>
          <a:prstGeom prst="roundRect">
            <a:avLst>
              <a:gd name="adj" fmla="val 5217"/>
            </a:avLst>
          </a:prstGeom>
          <a:solidFill>
            <a:srgbClr val="EEE9F7"/>
          </a:solidFill>
          <a:ln/>
        </p:spPr>
      </p:sp>
      <p:sp>
        <p:nvSpPr>
          <p:cNvPr id="17" name="Shape 10"/>
          <p:cNvSpPr/>
          <p:nvPr/>
        </p:nvSpPr>
        <p:spPr>
          <a:xfrm>
            <a:off x="6995160" y="1490472"/>
            <a:ext cx="822960" cy="822960"/>
          </a:xfrm>
          <a:prstGeom prst="ellipse">
            <a:avLst/>
          </a:prstGeom>
          <a:solidFill>
            <a:schemeClr val="bg1"/>
          </a:solidFill>
          <a:ln/>
        </p:spPr>
      </p:sp>
      <p:pic>
        <p:nvPicPr>
          <p:cNvPr id="18" name="Image 4" descr="/home/claude/kit/icon_clip.png">    </p:cNvPr>
          <p:cNvPicPr>
            <a:picLocks noChangeAspect="1"/>
          </p:cNvPicPr>
          <p:nvPr/>
        </p:nvPicPr>
        <p:blipFill>
          <a:blip r:embed="rId5"/>
          <a:stretch>
            <a:fillRect/>
          </a:stretch>
        </p:blipFill>
        <p:spPr>
          <a:xfrm>
            <a:off x="7176211" y="1671523"/>
            <a:ext cx="460858" cy="460858"/>
          </a:xfrm>
          <a:prstGeom prst="rect">
            <a:avLst/>
          </a:prstGeom>
        </p:spPr>
      </p:pic>
      <p:sp>
        <p:nvSpPr>
          <p:cNvPr id="19" name="Text 11"/>
          <p:cNvSpPr txBox="1"/>
          <p:nvPr/>
        </p:nvSpPr>
        <p:spPr>
          <a:xfrm>
            <a:off x="621792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3. JUSTIFY</a:t>
            </a:r>
            <a:endParaRPr lang="en-US" sz="1300" dirty="0"/>
          </a:p>
        </p:txBody>
      </p:sp>
      <p:sp>
        <p:nvSpPr>
          <p:cNvPr id="20" name="Text 12"/>
          <p:cNvSpPr txBox="1"/>
          <p:nvPr/>
        </p:nvSpPr>
        <p:spPr>
          <a:xfrm>
            <a:off x="6236208" y="2697480"/>
            <a:ext cx="234086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Fill in the Data Plan</a:t>
            </a:r>
            <a:endParaRPr lang="en-US" sz="1500" dirty="0"/>
          </a:p>
        </p:txBody>
      </p:sp>
      <p:sp>
        <p:nvSpPr>
          <p:cNvPr id="21" name="Shape 13"/>
          <p:cNvSpPr/>
          <p:nvPr/>
        </p:nvSpPr>
        <p:spPr>
          <a:xfrm>
            <a:off x="457200" y="3657600"/>
            <a:ext cx="8229600" cy="685800"/>
          </a:xfrm>
          <a:prstGeom prst="roundRect">
            <a:avLst>
              <a:gd name="adj" fmla="val 16000"/>
            </a:avLst>
          </a:prstGeom>
          <a:solidFill>
            <a:schemeClr val="accent2"/>
          </a:solidFill>
          <a:ln/>
        </p:spPr>
      </p:sp>
      <p:sp>
        <p:nvSpPr>
          <p:cNvPr id="22" name="Shape 14"/>
          <p:cNvSpPr/>
          <p:nvPr/>
        </p:nvSpPr>
        <p:spPr>
          <a:xfrm>
            <a:off x="566928" y="3749040"/>
            <a:ext cx="502920" cy="502920"/>
          </a:xfrm>
          <a:prstGeom prst="ellipse">
            <a:avLst/>
          </a:prstGeom>
          <a:solidFill>
            <a:schemeClr val="bg1"/>
          </a:solidFill>
          <a:ln/>
        </p:spPr>
      </p:sp>
      <p:pic>
        <p:nvPicPr>
          <p:cNvPr id="23" name="Image 5" descr="/home/claude/kit/icon_pencil.png">    </p:cNvPr>
          <p:cNvPicPr>
            <a:picLocks noChangeAspect="1"/>
          </p:cNvPicPr>
          <p:nvPr/>
        </p:nvPicPr>
        <p:blipFill>
          <a:blip r:embed="rId6"/>
          <a:stretch>
            <a:fillRect/>
          </a:stretch>
        </p:blipFill>
        <p:spPr>
          <a:xfrm>
            <a:off x="667512" y="3849624"/>
            <a:ext cx="301752" cy="301752"/>
          </a:xfrm>
          <a:prstGeom prst="rect">
            <a:avLst/>
          </a:prstGeom>
        </p:spPr>
      </p:pic>
      <p:sp>
        <p:nvSpPr>
          <p:cNvPr id="24" name="Text 15"/>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We chose this data because ___. We left out ___ because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Swap and check</a:t>
            </a:r>
            <a:endParaRPr lang="en-US" sz="3000" dirty="0"/>
          </a:p>
        </p:txBody>
      </p:sp>
      <p:sp>
        <p:nvSpPr>
          <p:cNvPr id="4" name="Shape 1"/>
          <p:cNvSpPr/>
          <p:nvPr/>
        </p:nvSpPr>
        <p:spPr>
          <a:xfrm>
            <a:off x="457200" y="1325880"/>
            <a:ext cx="1954530" cy="2103120"/>
          </a:xfrm>
          <a:prstGeom prst="roundRect">
            <a:avLst>
              <a:gd name="adj" fmla="val 5614"/>
            </a:avLst>
          </a:prstGeom>
          <a:solidFill>
            <a:schemeClr val="bg2"/>
          </a:solidFill>
          <a:ln/>
        </p:spPr>
      </p:sp>
      <p:sp>
        <p:nvSpPr>
          <p:cNvPr id="5" name="Shape 2"/>
          <p:cNvSpPr/>
          <p:nvPr/>
        </p:nvSpPr>
        <p:spPr>
          <a:xfrm>
            <a:off x="1114425" y="1435608"/>
            <a:ext cx="640080" cy="640080"/>
          </a:xfrm>
          <a:prstGeom prst="ellipse">
            <a:avLst/>
          </a:prstGeom>
          <a:solidFill>
            <a:schemeClr val="bg1"/>
          </a:solidFill>
          <a:ln/>
        </p:spPr>
      </p:sp>
      <p:pic>
        <p:nvPicPr>
          <p:cNvPr id="6" name="Image 0" descr="/home/claude/kit/icon_layers.png">    </p:cNvPr>
          <p:cNvPicPr>
            <a:picLocks noChangeAspect="1"/>
          </p:cNvPicPr>
          <p:nvPr/>
        </p:nvPicPr>
        <p:blipFill>
          <a:blip r:embed="rId1"/>
          <a:stretch>
            <a:fillRect/>
          </a:stretch>
        </p:blipFill>
        <p:spPr>
          <a:xfrm>
            <a:off x="1242441" y="1563624"/>
            <a:ext cx="384048" cy="384048"/>
          </a:xfrm>
          <a:prstGeom prst="rect">
            <a:avLst/>
          </a:prstGeom>
        </p:spPr>
      </p:pic>
      <p:sp>
        <p:nvSpPr>
          <p:cNvPr id="7" name="Text 3"/>
          <p:cNvSpPr txBox="1"/>
          <p:nvPr/>
        </p:nvSpPr>
        <p:spPr>
          <a:xfrm>
            <a:off x="51206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Builder</a:t>
            </a:r>
            <a:endParaRPr lang="en-US" sz="1500" dirty="0"/>
          </a:p>
        </p:txBody>
      </p:sp>
      <p:sp>
        <p:nvSpPr>
          <p:cNvPr id="8" name="Text 4"/>
          <p:cNvSpPr txBox="1"/>
          <p:nvPr/>
        </p:nvSpPr>
        <p:spPr>
          <a:xfrm>
            <a:off x="530352" y="2651760"/>
            <a:ext cx="1808226" cy="73152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Building on ___'s idea, ___.</a:t>
            </a:r>
            <a:endParaRPr lang="en-US" sz="1400" dirty="0"/>
          </a:p>
        </p:txBody>
      </p:sp>
      <p:sp>
        <p:nvSpPr>
          <p:cNvPr id="9" name="Shape 5"/>
          <p:cNvSpPr/>
          <p:nvPr/>
        </p:nvSpPr>
        <p:spPr>
          <a:xfrm>
            <a:off x="2548890" y="1325880"/>
            <a:ext cx="1954530" cy="2103120"/>
          </a:xfrm>
          <a:prstGeom prst="roundRect">
            <a:avLst>
              <a:gd name="adj" fmla="val 5614"/>
            </a:avLst>
          </a:prstGeom>
          <a:solidFill>
            <a:srgbClr val="EEE9F7"/>
          </a:solidFill>
          <a:ln/>
        </p:spPr>
      </p:sp>
      <p:sp>
        <p:nvSpPr>
          <p:cNvPr id="10" name="Shape 6"/>
          <p:cNvSpPr/>
          <p:nvPr/>
        </p:nvSpPr>
        <p:spPr>
          <a:xfrm>
            <a:off x="3206115" y="1435608"/>
            <a:ext cx="640080" cy="640080"/>
          </a:xfrm>
          <a:prstGeom prst="ellipse">
            <a:avLst/>
          </a:prstGeom>
          <a:solidFill>
            <a:schemeClr val="bg1"/>
          </a:solidFill>
          <a:ln/>
        </p:spPr>
      </p:sp>
      <p:pic>
        <p:nvPicPr>
          <p:cNvPr id="11" name="Image 1" descr="/home/claude/kit/icon_scale.png">    </p:cNvPr>
          <p:cNvPicPr>
            <a:picLocks noChangeAspect="1"/>
          </p:cNvPicPr>
          <p:nvPr/>
        </p:nvPicPr>
        <p:blipFill>
          <a:blip r:embed="rId2"/>
          <a:stretch>
            <a:fillRect/>
          </a:stretch>
        </p:blipFill>
        <p:spPr>
          <a:xfrm>
            <a:off x="3334131" y="1563624"/>
            <a:ext cx="384048" cy="384048"/>
          </a:xfrm>
          <a:prstGeom prst="rect">
            <a:avLst/>
          </a:prstGeom>
        </p:spPr>
      </p:pic>
      <p:sp>
        <p:nvSpPr>
          <p:cNvPr id="12" name="Text 7"/>
          <p:cNvSpPr txBox="1"/>
          <p:nvPr/>
        </p:nvSpPr>
        <p:spPr>
          <a:xfrm>
            <a:off x="260375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Challenger</a:t>
            </a:r>
            <a:endParaRPr lang="en-US" sz="1500" dirty="0"/>
          </a:p>
        </p:txBody>
      </p:sp>
      <p:sp>
        <p:nvSpPr>
          <p:cNvPr id="13" name="Text 8"/>
          <p:cNvSpPr txBox="1"/>
          <p:nvPr/>
        </p:nvSpPr>
        <p:spPr>
          <a:xfrm>
            <a:off x="2622042" y="2651760"/>
            <a:ext cx="1808226" cy="73152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That's a fair point, but ___.</a:t>
            </a:r>
            <a:endParaRPr lang="en-US" sz="1400" dirty="0"/>
          </a:p>
        </p:txBody>
      </p:sp>
      <p:sp>
        <p:nvSpPr>
          <p:cNvPr id="14" name="Shape 9"/>
          <p:cNvSpPr/>
          <p:nvPr/>
        </p:nvSpPr>
        <p:spPr>
          <a:xfrm>
            <a:off x="4640580" y="1325880"/>
            <a:ext cx="1954530" cy="2103120"/>
          </a:xfrm>
          <a:prstGeom prst="roundRect">
            <a:avLst>
              <a:gd name="adj" fmla="val 5614"/>
            </a:avLst>
          </a:prstGeom>
          <a:solidFill>
            <a:srgbClr val="FCE4F2"/>
          </a:solidFill>
          <a:ln/>
        </p:spPr>
      </p:sp>
      <p:sp>
        <p:nvSpPr>
          <p:cNvPr id="15" name="Shape 10"/>
          <p:cNvSpPr/>
          <p:nvPr/>
        </p:nvSpPr>
        <p:spPr>
          <a:xfrm>
            <a:off x="5297805" y="1435608"/>
            <a:ext cx="640080" cy="640080"/>
          </a:xfrm>
          <a:prstGeom prst="ellipse">
            <a:avLst/>
          </a:prstGeom>
          <a:solidFill>
            <a:schemeClr val="bg1"/>
          </a:solidFill>
          <a:ln/>
        </p:spPr>
      </p:sp>
      <p:pic>
        <p:nvPicPr>
          <p:cNvPr id="16" name="Image 2" descr="/home/claude/kit/icon_question.png">    </p:cNvPr>
          <p:cNvPicPr>
            <a:picLocks noChangeAspect="1"/>
          </p:cNvPicPr>
          <p:nvPr/>
        </p:nvPicPr>
        <p:blipFill>
          <a:blip r:embed="rId3"/>
          <a:stretch>
            <a:fillRect/>
          </a:stretch>
        </p:blipFill>
        <p:spPr>
          <a:xfrm>
            <a:off x="5425821" y="1563624"/>
            <a:ext cx="384048" cy="384048"/>
          </a:xfrm>
          <a:prstGeom prst="rect">
            <a:avLst/>
          </a:prstGeom>
        </p:spPr>
      </p:pic>
      <p:sp>
        <p:nvSpPr>
          <p:cNvPr id="17" name="Text 11"/>
          <p:cNvSpPr txBox="1"/>
          <p:nvPr/>
        </p:nvSpPr>
        <p:spPr>
          <a:xfrm>
            <a:off x="469544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Questioner</a:t>
            </a:r>
            <a:endParaRPr lang="en-US" sz="1500" dirty="0"/>
          </a:p>
        </p:txBody>
      </p:sp>
      <p:sp>
        <p:nvSpPr>
          <p:cNvPr id="18" name="Text 12"/>
          <p:cNvSpPr txBox="1"/>
          <p:nvPr/>
        </p:nvSpPr>
        <p:spPr>
          <a:xfrm>
            <a:off x="4713732" y="2651760"/>
            <a:ext cx="1808226" cy="73152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What evidence do we have that ___?</a:t>
            </a:r>
            <a:endParaRPr lang="en-US" sz="1400" dirty="0"/>
          </a:p>
        </p:txBody>
      </p:sp>
      <p:sp>
        <p:nvSpPr>
          <p:cNvPr id="19" name="Shape 13"/>
          <p:cNvSpPr/>
          <p:nvPr/>
        </p:nvSpPr>
        <p:spPr>
          <a:xfrm>
            <a:off x="6732270" y="1325880"/>
            <a:ext cx="1954530" cy="2103120"/>
          </a:xfrm>
          <a:prstGeom prst="roundRect">
            <a:avLst>
              <a:gd name="adj" fmla="val 5614"/>
            </a:avLst>
          </a:prstGeom>
          <a:solidFill>
            <a:srgbClr val="EEE9F7"/>
          </a:solidFill>
          <a:ln/>
        </p:spPr>
      </p:sp>
      <p:sp>
        <p:nvSpPr>
          <p:cNvPr id="20" name="Shape 14"/>
          <p:cNvSpPr/>
          <p:nvPr/>
        </p:nvSpPr>
        <p:spPr>
          <a:xfrm>
            <a:off x="7389495" y="1435608"/>
            <a:ext cx="640080" cy="640080"/>
          </a:xfrm>
          <a:prstGeom prst="ellipse">
            <a:avLst/>
          </a:prstGeom>
          <a:solidFill>
            <a:schemeClr val="bg1"/>
          </a:solidFill>
          <a:ln/>
        </p:spPr>
      </p:sp>
      <p:pic>
        <p:nvPicPr>
          <p:cNvPr id="21" name="Image 3" descr="/home/claude/kit/icon_list.png">    </p:cNvPr>
          <p:cNvPicPr>
            <a:picLocks noChangeAspect="1"/>
          </p:cNvPicPr>
          <p:nvPr/>
        </p:nvPicPr>
        <p:blipFill>
          <a:blip r:embed="rId4"/>
          <a:stretch>
            <a:fillRect/>
          </a:stretch>
        </p:blipFill>
        <p:spPr>
          <a:xfrm>
            <a:off x="7517511" y="1563624"/>
            <a:ext cx="384048" cy="384048"/>
          </a:xfrm>
          <a:prstGeom prst="rect">
            <a:avLst/>
          </a:prstGeom>
        </p:spPr>
      </p:pic>
      <p:sp>
        <p:nvSpPr>
          <p:cNvPr id="22" name="Text 15"/>
          <p:cNvSpPr txBox="1"/>
          <p:nvPr/>
        </p:nvSpPr>
        <p:spPr>
          <a:xfrm>
            <a:off x="678713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Summariser</a:t>
            </a:r>
            <a:endParaRPr lang="en-US" sz="1500" dirty="0"/>
          </a:p>
        </p:txBody>
      </p:sp>
      <p:sp>
        <p:nvSpPr>
          <p:cNvPr id="23" name="Text 16"/>
          <p:cNvSpPr txBox="1"/>
          <p:nvPr/>
        </p:nvSpPr>
        <p:spPr>
          <a:xfrm>
            <a:off x="6805422" y="2651760"/>
            <a:ext cx="1808226" cy="731520"/>
          </a:xfrm>
          <a:prstGeom prst="rect">
            <a:avLst/>
          </a:prstGeom>
          <a:noFill/>
          <a:ln/>
        </p:spPr>
        <p:txBody>
          <a:bodyPr wrap="square" lIns="635" tIns="635" rIns="635" bIns="635" rtlCol="0" anchor="t"/>
          <a:lstStyle/>
          <a:p>
            <a:pPr algn="ctr" indent="0" marL="0">
              <a:buNone/>
            </a:pPr>
            <a:r>
              <a:rPr lang="en-US" sz="1400" dirty="0">
                <a:solidFill>
                  <a:schemeClr val="tx1"/>
                </a:solidFill>
                <a:latin typeface="Calibri" pitchFamily="34" charset="0"/>
                <a:ea typeface="Calibri" pitchFamily="34" charset="-122"/>
                <a:cs typeface="Calibri" pitchFamily="34" charset="-120"/>
              </a:rPr>
              <a:t>To summarise our discussion, ___.</a:t>
            </a:r>
            <a:endParaRPr lang="en-US" sz="1400" dirty="0"/>
          </a:p>
        </p:txBody>
      </p:sp>
      <p:sp>
        <p:nvSpPr>
          <p:cNvPr id="24" name="Shape 17"/>
          <p:cNvSpPr/>
          <p:nvPr/>
        </p:nvSpPr>
        <p:spPr>
          <a:xfrm>
            <a:off x="457200" y="3611880"/>
            <a:ext cx="8229600" cy="685800"/>
          </a:xfrm>
          <a:prstGeom prst="roundRect">
            <a:avLst>
              <a:gd name="adj" fmla="val 16000"/>
            </a:avLst>
          </a:prstGeom>
          <a:solidFill>
            <a:schemeClr val="tx2"/>
          </a:solidFill>
          <a:ln/>
        </p:spPr>
      </p:sp>
      <p:sp>
        <p:nvSpPr>
          <p:cNvPr id="25" name="Shape 18"/>
          <p:cNvSpPr/>
          <p:nvPr/>
        </p:nvSpPr>
        <p:spPr>
          <a:xfrm>
            <a:off x="566928" y="3703320"/>
            <a:ext cx="502920" cy="502920"/>
          </a:xfrm>
          <a:prstGeom prst="ellipse">
            <a:avLst/>
          </a:prstGeom>
          <a:solidFill>
            <a:schemeClr val="bg1"/>
          </a:solidFill>
          <a:ln/>
        </p:spPr>
      </p:sp>
      <p:pic>
        <p:nvPicPr>
          <p:cNvPr id="26" name="Image 4" descr="/home/claude/kit/icon_scale.png">    </p:cNvPr>
          <p:cNvPicPr>
            <a:picLocks noChangeAspect="1"/>
          </p:cNvPicPr>
          <p:nvPr/>
        </p:nvPicPr>
        <p:blipFill>
          <a:blip r:embed="rId5"/>
          <a:stretch>
            <a:fillRect/>
          </a:stretch>
        </p:blipFill>
        <p:spPr>
          <a:xfrm>
            <a:off x="667512" y="3803904"/>
            <a:ext cx="301752" cy="301752"/>
          </a:xfrm>
          <a:prstGeom prst="rect">
            <a:avLst/>
          </a:prstGeom>
        </p:spPr>
      </p:pic>
      <p:sp>
        <p:nvSpPr>
          <p:cNvPr id="27" name="Text 19"/>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Challenge the data, not the people who chose it.</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Watchdog Question 1: Who is it for?</a:t>
            </a:r>
            <a:endParaRPr lang="en-US" sz="3000" dirty="0"/>
          </a:p>
        </p:txBody>
      </p:sp>
      <p:sp>
        <p:nvSpPr>
          <p:cNvPr id="4" name="Shape 1"/>
          <p:cNvSpPr/>
          <p:nvPr/>
        </p:nvSpPr>
        <p:spPr>
          <a:xfrm>
            <a:off x="457200" y="1325880"/>
            <a:ext cx="1954530" cy="2103120"/>
          </a:xfrm>
          <a:prstGeom prst="roundRect">
            <a:avLst>
              <a:gd name="adj" fmla="val 5614"/>
            </a:avLst>
          </a:prstGeom>
          <a:solidFill>
            <a:srgbClr val="FCE4F2"/>
          </a:solidFill>
          <a:ln/>
        </p:spPr>
      </p:sp>
      <p:sp>
        <p:nvSpPr>
          <p:cNvPr id="5" name="Shape 2"/>
          <p:cNvSpPr/>
          <p:nvPr/>
        </p:nvSpPr>
        <p:spPr>
          <a:xfrm>
            <a:off x="1114425" y="1435608"/>
            <a:ext cx="640080" cy="640080"/>
          </a:xfrm>
          <a:prstGeom prst="ellipse">
            <a:avLst/>
          </a:prstGeom>
          <a:solidFill>
            <a:schemeClr val="bg1"/>
          </a:solidFill>
          <a:ln/>
        </p:spPr>
      </p:sp>
      <p:pic>
        <p:nvPicPr>
          <p:cNvPr id="6" name="Image 0" descr="/home/claude/kit/icon_users.png">    </p:cNvPr>
          <p:cNvPicPr>
            <a:picLocks noChangeAspect="1"/>
          </p:cNvPicPr>
          <p:nvPr/>
        </p:nvPicPr>
        <p:blipFill>
          <a:blip r:embed="rId1"/>
          <a:stretch>
            <a:fillRect/>
          </a:stretch>
        </p:blipFill>
        <p:spPr>
          <a:xfrm>
            <a:off x="1242441" y="1563624"/>
            <a:ext cx="384048" cy="384048"/>
          </a:xfrm>
          <a:prstGeom prst="rect">
            <a:avLst/>
          </a:prstGeom>
        </p:spPr>
      </p:pic>
      <p:sp>
        <p:nvSpPr>
          <p:cNvPr id="7" name="Text 3"/>
          <p:cNvSpPr txBox="1"/>
          <p:nvPr/>
        </p:nvSpPr>
        <p:spPr>
          <a:xfrm>
            <a:off x="51206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Who is it for?</a:t>
            </a:r>
            <a:endParaRPr lang="en-US" sz="1500" dirty="0"/>
          </a:p>
        </p:txBody>
      </p:sp>
      <p:sp>
        <p:nvSpPr>
          <p:cNvPr id="8" name="Text 4"/>
          <p:cNvSpPr txBox="1"/>
          <p:nvPr/>
        </p:nvSpPr>
        <p:spPr>
          <a:xfrm>
            <a:off x="530352" y="2651760"/>
            <a:ext cx="1808226" cy="7315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Who will use it, and what job is it designed to do?</a:t>
            </a:r>
            <a:endParaRPr lang="en-US" sz="1300" dirty="0"/>
          </a:p>
        </p:txBody>
      </p:sp>
      <p:sp>
        <p:nvSpPr>
          <p:cNvPr id="9" name="Shape 5"/>
          <p:cNvSpPr/>
          <p:nvPr/>
        </p:nvSpPr>
        <p:spPr>
          <a:xfrm>
            <a:off x="2548890" y="1325880"/>
            <a:ext cx="1954530" cy="2103120"/>
          </a:xfrm>
          <a:prstGeom prst="roundRect">
            <a:avLst>
              <a:gd name="adj" fmla="val 5614"/>
            </a:avLst>
          </a:prstGeom>
          <a:solidFill>
            <a:srgbClr val="EEE9F7"/>
          </a:solidFill>
          <a:ln/>
        </p:spPr>
      </p:sp>
      <p:sp>
        <p:nvSpPr>
          <p:cNvPr id="10" name="Shape 6"/>
          <p:cNvSpPr/>
          <p:nvPr/>
        </p:nvSpPr>
        <p:spPr>
          <a:xfrm>
            <a:off x="3206115" y="1435608"/>
            <a:ext cx="640080" cy="640080"/>
          </a:xfrm>
          <a:prstGeom prst="ellipse">
            <a:avLst/>
          </a:prstGeom>
          <a:solidFill>
            <a:schemeClr val="bg1"/>
          </a:solidFill>
          <a:ln/>
        </p:spPr>
      </p:sp>
      <p:pic>
        <p:nvPicPr>
          <p:cNvPr id="11" name="Image 1" descr="/home/claude/kit/icon_usertimes.png">    </p:cNvPr>
          <p:cNvPicPr>
            <a:picLocks noChangeAspect="1"/>
          </p:cNvPicPr>
          <p:nvPr/>
        </p:nvPicPr>
        <p:blipFill>
          <a:blip r:embed="rId2"/>
          <a:stretch>
            <a:fillRect/>
          </a:stretch>
        </p:blipFill>
        <p:spPr>
          <a:xfrm>
            <a:off x="3334131" y="1563624"/>
            <a:ext cx="384048" cy="384048"/>
          </a:xfrm>
          <a:prstGeom prst="rect">
            <a:avLst/>
          </a:prstGeom>
        </p:spPr>
      </p:pic>
      <p:sp>
        <p:nvSpPr>
          <p:cNvPr id="12" name="Text 7"/>
          <p:cNvSpPr txBox="1"/>
          <p:nvPr/>
        </p:nvSpPr>
        <p:spPr>
          <a:xfrm>
            <a:off x="260375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Who could it leave out?</a:t>
            </a:r>
            <a:endParaRPr lang="en-US" sz="1500" dirty="0"/>
          </a:p>
        </p:txBody>
      </p:sp>
      <p:sp>
        <p:nvSpPr>
          <p:cNvPr id="13" name="Text 8"/>
          <p:cNvSpPr txBox="1"/>
          <p:nvPr/>
        </p:nvSpPr>
        <p:spPr>
          <a:xfrm>
            <a:off x="2622042" y="2651760"/>
            <a:ext cx="1808226" cy="7315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Who might it work less well for?</a:t>
            </a:r>
            <a:endParaRPr lang="en-US" sz="1300" dirty="0"/>
          </a:p>
        </p:txBody>
      </p:sp>
      <p:sp>
        <p:nvSpPr>
          <p:cNvPr id="14" name="Shape 9"/>
          <p:cNvSpPr/>
          <p:nvPr/>
        </p:nvSpPr>
        <p:spPr>
          <a:xfrm>
            <a:off x="4640580" y="1325880"/>
            <a:ext cx="1954530" cy="2103120"/>
          </a:xfrm>
          <a:prstGeom prst="roundRect">
            <a:avLst>
              <a:gd name="adj" fmla="val 5614"/>
            </a:avLst>
          </a:prstGeom>
          <a:solidFill>
            <a:schemeClr val="bg2"/>
          </a:solidFill>
          <a:ln/>
        </p:spPr>
      </p:sp>
      <p:sp>
        <p:nvSpPr>
          <p:cNvPr id="15" name="Shape 10"/>
          <p:cNvSpPr/>
          <p:nvPr/>
        </p:nvSpPr>
        <p:spPr>
          <a:xfrm>
            <a:off x="5297805" y="1435608"/>
            <a:ext cx="640080" cy="640080"/>
          </a:xfrm>
          <a:prstGeom prst="ellipse">
            <a:avLst/>
          </a:prstGeom>
          <a:solidFill>
            <a:schemeClr val="bg1"/>
          </a:solidFill>
          <a:ln/>
        </p:spPr>
      </p:sp>
      <p:pic>
        <p:nvPicPr>
          <p:cNvPr id="16" name="Image 2" descr="/home/claude/kit/icon_coins.png">    </p:cNvPr>
          <p:cNvPicPr>
            <a:picLocks noChangeAspect="1"/>
          </p:cNvPicPr>
          <p:nvPr/>
        </p:nvPicPr>
        <p:blipFill>
          <a:blip r:embed="rId3"/>
          <a:stretch>
            <a:fillRect/>
          </a:stretch>
        </p:blipFill>
        <p:spPr>
          <a:xfrm>
            <a:off x="5425821" y="1563624"/>
            <a:ext cx="384048" cy="384048"/>
          </a:xfrm>
          <a:prstGeom prst="rect">
            <a:avLst/>
          </a:prstGeom>
        </p:spPr>
      </p:pic>
      <p:sp>
        <p:nvSpPr>
          <p:cNvPr id="17" name="Text 11"/>
          <p:cNvSpPr txBox="1"/>
          <p:nvPr/>
        </p:nvSpPr>
        <p:spPr>
          <a:xfrm>
            <a:off x="469544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What does it cost?</a:t>
            </a:r>
            <a:endParaRPr lang="en-US" sz="1500" dirty="0"/>
          </a:p>
        </p:txBody>
      </p:sp>
      <p:sp>
        <p:nvSpPr>
          <p:cNvPr id="18" name="Text 12"/>
          <p:cNvSpPr txBox="1"/>
          <p:nvPr/>
        </p:nvSpPr>
        <p:spPr>
          <a:xfrm>
            <a:off x="4713732" y="2651760"/>
            <a:ext cx="1808226" cy="7315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Energy, water, materials, time, learning, privacy</a:t>
            </a:r>
            <a:endParaRPr lang="en-US" sz="1300" dirty="0"/>
          </a:p>
        </p:txBody>
      </p:sp>
      <p:sp>
        <p:nvSpPr>
          <p:cNvPr id="19" name="Shape 13"/>
          <p:cNvSpPr/>
          <p:nvPr/>
        </p:nvSpPr>
        <p:spPr>
          <a:xfrm>
            <a:off x="6732270" y="1325880"/>
            <a:ext cx="1954530" cy="2103120"/>
          </a:xfrm>
          <a:prstGeom prst="roundRect">
            <a:avLst>
              <a:gd name="adj" fmla="val 5614"/>
            </a:avLst>
          </a:prstGeom>
          <a:solidFill>
            <a:srgbClr val="EEE9F7"/>
          </a:solidFill>
          <a:ln/>
        </p:spPr>
      </p:sp>
      <p:sp>
        <p:nvSpPr>
          <p:cNvPr id="20" name="Shape 14"/>
          <p:cNvSpPr/>
          <p:nvPr/>
        </p:nvSpPr>
        <p:spPr>
          <a:xfrm>
            <a:off x="7389495" y="1435608"/>
            <a:ext cx="640080" cy="640080"/>
          </a:xfrm>
          <a:prstGeom prst="ellipse">
            <a:avLst/>
          </a:prstGeom>
          <a:solidFill>
            <a:schemeClr val="bg1"/>
          </a:solidFill>
          <a:ln/>
        </p:spPr>
      </p:sp>
      <p:pic>
        <p:nvPicPr>
          <p:cNvPr id="21" name="Image 3" descr="/home/claude/kit/icon_gavel.png">    </p:cNvPr>
          <p:cNvPicPr>
            <a:picLocks noChangeAspect="1"/>
          </p:cNvPicPr>
          <p:nvPr/>
        </p:nvPicPr>
        <p:blipFill>
          <a:blip r:embed="rId4"/>
          <a:stretch>
            <a:fillRect/>
          </a:stretch>
        </p:blipFill>
        <p:spPr>
          <a:xfrm>
            <a:off x="7517511" y="1563624"/>
            <a:ext cx="384048" cy="384048"/>
          </a:xfrm>
          <a:prstGeom prst="rect">
            <a:avLst/>
          </a:prstGeom>
        </p:spPr>
      </p:pic>
      <p:sp>
        <p:nvSpPr>
          <p:cNvPr id="22" name="Text 15"/>
          <p:cNvSpPr txBox="1"/>
          <p:nvPr/>
        </p:nvSpPr>
        <p:spPr>
          <a:xfrm>
            <a:off x="6787134" y="213055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Who decides?</a:t>
            </a:r>
            <a:endParaRPr lang="en-US" sz="1500" dirty="0"/>
          </a:p>
        </p:txBody>
      </p:sp>
      <p:sp>
        <p:nvSpPr>
          <p:cNvPr id="23" name="Text 16"/>
          <p:cNvSpPr txBox="1"/>
          <p:nvPr/>
        </p:nvSpPr>
        <p:spPr>
          <a:xfrm>
            <a:off x="6805422" y="2651760"/>
            <a:ext cx="1808226" cy="73152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Which decisions must a person stay in charge of?</a:t>
            </a:r>
            <a:endParaRPr lang="en-US" sz="1300" dirty="0"/>
          </a:p>
        </p:txBody>
      </p:sp>
      <p:sp>
        <p:nvSpPr>
          <p:cNvPr id="24" name="Shape 17"/>
          <p:cNvSpPr/>
          <p:nvPr/>
        </p:nvSpPr>
        <p:spPr>
          <a:xfrm>
            <a:off x="457200" y="3611880"/>
            <a:ext cx="8229600" cy="685800"/>
          </a:xfrm>
          <a:prstGeom prst="roundRect">
            <a:avLst>
              <a:gd name="adj" fmla="val 16000"/>
            </a:avLst>
          </a:prstGeom>
          <a:solidFill>
            <a:schemeClr val="accent2"/>
          </a:solidFill>
          <a:ln/>
        </p:spPr>
      </p:sp>
      <p:sp>
        <p:nvSpPr>
          <p:cNvPr id="25" name="Shape 18"/>
          <p:cNvSpPr/>
          <p:nvPr/>
        </p:nvSpPr>
        <p:spPr>
          <a:xfrm>
            <a:off x="566928" y="3703320"/>
            <a:ext cx="502920" cy="502920"/>
          </a:xfrm>
          <a:prstGeom prst="ellipse">
            <a:avLst/>
          </a:prstGeom>
          <a:solidFill>
            <a:schemeClr val="bg1"/>
          </a:solidFill>
          <a:ln/>
        </p:spPr>
      </p:sp>
      <p:pic>
        <p:nvPicPr>
          <p:cNvPr id="26" name="Image 4" descr="/home/claude/kit/icon_users.png">    </p:cNvPr>
          <p:cNvPicPr>
            <a:picLocks noChangeAspect="1"/>
          </p:cNvPicPr>
          <p:nvPr/>
        </p:nvPicPr>
        <p:blipFill>
          <a:blip r:embed="rId5"/>
          <a:stretch>
            <a:fillRect/>
          </a:stretch>
        </p:blipFill>
        <p:spPr>
          <a:xfrm>
            <a:off x="667512" y="3803904"/>
            <a:ext cx="301752" cy="301752"/>
          </a:xfrm>
          <a:prstGeom prst="rect">
            <a:avLst/>
          </a:prstGeom>
        </p:spPr>
      </p:pic>
      <p:sp>
        <p:nvSpPr>
          <p:cNvPr id="27" name="Text 19"/>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SortBot needs a photo of ___ because the people using it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Watchdog Report</a:t>
            </a:r>
            <a:endParaRPr lang="en-US" sz="3000" dirty="0"/>
          </a:p>
        </p:txBody>
      </p:sp>
      <p:sp>
        <p:nvSpPr>
          <p:cNvPr id="4" name="Shape 1"/>
          <p:cNvSpPr/>
          <p:nvPr/>
        </p:nvSpPr>
        <p:spPr>
          <a:xfrm>
            <a:off x="548640" y="1325880"/>
            <a:ext cx="1463040" cy="1463040"/>
          </a:xfrm>
          <a:prstGeom prst="ellipse">
            <a:avLst/>
          </a:prstGeom>
          <a:solidFill>
            <a:schemeClr val="accent1"/>
          </a:solidFill>
          <a:ln/>
        </p:spPr>
      </p:sp>
      <p:pic>
        <p:nvPicPr>
          <p:cNvPr id="5" name="Image 0" descr="/home/claude/kit/icon_layers_w.png">    </p:cNvPr>
          <p:cNvPicPr>
            <a:picLocks noChangeAspect="1"/>
          </p:cNvPicPr>
          <p:nvPr/>
        </p:nvPicPr>
        <p:blipFill>
          <a:blip r:embed="rId1"/>
          <a:stretch>
            <a:fillRect/>
          </a:stretch>
        </p:blipFill>
        <p:spPr>
          <a:xfrm>
            <a:off x="899770" y="1677010"/>
            <a:ext cx="760781" cy="760781"/>
          </a:xfrm>
          <a:prstGeom prst="rect">
            <a:avLst/>
          </a:prstGeom>
        </p:spPr>
      </p:pic>
      <p:sp>
        <p:nvSpPr>
          <p:cNvPr id="6" name="Text 2"/>
          <p:cNvSpPr txBox="1"/>
          <p:nvPr/>
        </p:nvSpPr>
        <p:spPr>
          <a:xfrm>
            <a:off x="228600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4"/>
                </a:solidFill>
                <a:latin typeface="Calibri" pitchFamily="34" charset="0"/>
                <a:ea typeface="Calibri" pitchFamily="34" charset="-122"/>
                <a:cs typeface="Calibri" pitchFamily="34" charset="-120"/>
              </a:rPr>
              <a:t>BRIEF 1 SEAL</a:t>
            </a:r>
            <a:endParaRPr lang="en-US" sz="1400" dirty="0"/>
          </a:p>
        </p:txBody>
      </p:sp>
      <p:sp>
        <p:nvSpPr>
          <p:cNvPr id="7" name="Text 3"/>
          <p:cNvSpPr txBox="1"/>
          <p:nvPr/>
        </p:nvSpPr>
        <p:spPr>
          <a:xfrm>
            <a:off x="2286000" y="1664208"/>
            <a:ext cx="6400800" cy="594360"/>
          </a:xfrm>
          <a:prstGeom prst="rect">
            <a:avLst/>
          </a:prstGeom>
          <a:noFill/>
          <a:ln/>
        </p:spPr>
        <p:txBody>
          <a:bodyPr wrap="square" lIns="635" tIns="635" rIns="635" bIns="635" rtlCol="0" anchor="t"/>
          <a:lstStyle/>
          <a:p>
            <a:pPr indent="0" marL="0">
              <a:buNone/>
            </a:pPr>
            <a:r>
              <a:rPr lang="en-US" sz="3000" b="1" dirty="0">
                <a:solidFill>
                  <a:schemeClr val="tx2"/>
                </a:solidFill>
                <a:latin typeface="Arial" pitchFamily="34" charset="0"/>
                <a:ea typeface="Arial" pitchFamily="34" charset="-122"/>
                <a:cs typeface="Arial" pitchFamily="34" charset="-120"/>
              </a:rPr>
              <a:t>Data Designer</a:t>
            </a:r>
            <a:endParaRPr lang="en-US" sz="3000" dirty="0"/>
          </a:p>
        </p:txBody>
      </p:sp>
      <p:sp>
        <p:nvSpPr>
          <p:cNvPr id="8" name="Text 4"/>
          <p:cNvSpPr txBox="1"/>
          <p:nvPr/>
        </p:nvSpPr>
        <p:spPr>
          <a:xfrm>
            <a:off x="2286000" y="2286000"/>
            <a:ext cx="6400800" cy="548640"/>
          </a:xfrm>
          <a:prstGeom prst="rect">
            <a:avLst/>
          </a:prstGeom>
          <a:noFill/>
          <a:ln/>
        </p:spPr>
        <p:txBody>
          <a:bodyPr wrap="square" lIns="635" tIns="635" rIns="635" bIns="635" rtlCol="0" anchor="t"/>
          <a:lstStyle/>
          <a:p>
            <a:pPr indent="0" marL="0">
              <a:buNone/>
            </a:pPr>
            <a:r>
              <a:rPr lang="en-US" sz="1700" dirty="0">
                <a:solidFill>
                  <a:schemeClr val="tx1"/>
                </a:solidFill>
                <a:latin typeface="Calibri" pitchFamily="34" charset="0"/>
                <a:ea typeface="Calibri" pitchFamily="34" charset="-122"/>
                <a:cs typeface="Calibri" pitchFamily="34" charset="-120"/>
              </a:rPr>
              <a:t>Name two signs of good training data, and spot the wrong label on the ticket.</a:t>
            </a:r>
            <a:endParaRPr lang="en-US" sz="1700" dirty="0"/>
          </a:p>
        </p:txBody>
      </p:sp>
      <p:sp>
        <p:nvSpPr>
          <p:cNvPr id="9" name="Shape 5"/>
          <p:cNvSpPr/>
          <p:nvPr/>
        </p:nvSpPr>
        <p:spPr>
          <a:xfrm>
            <a:off x="457200" y="2971800"/>
            <a:ext cx="8229600" cy="685800"/>
          </a:xfrm>
          <a:prstGeom prst="roundRect">
            <a:avLst>
              <a:gd name="adj" fmla="val 16000"/>
            </a:avLst>
          </a:prstGeom>
          <a:solidFill>
            <a:schemeClr val="accent2"/>
          </a:solidFill>
          <a:ln/>
        </p:spPr>
      </p:sp>
      <p:sp>
        <p:nvSpPr>
          <p:cNvPr id="10" name="Shape 6"/>
          <p:cNvSpPr/>
          <p:nvPr/>
        </p:nvSpPr>
        <p:spPr>
          <a:xfrm>
            <a:off x="566928" y="3063240"/>
            <a:ext cx="502920" cy="502920"/>
          </a:xfrm>
          <a:prstGeom prst="ellipse">
            <a:avLst/>
          </a:prstGeom>
          <a:solidFill>
            <a:schemeClr val="bg1"/>
          </a:solidFill>
          <a:ln/>
        </p:spPr>
      </p:sp>
      <p:pic>
        <p:nvPicPr>
          <p:cNvPr id="11" name="Image 1" descr="/home/claude/kit/icon_pencil.png">    </p:cNvPr>
          <p:cNvPicPr>
            <a:picLocks noChangeAspect="1"/>
          </p:cNvPicPr>
          <p:nvPr/>
        </p:nvPicPr>
        <p:blipFill>
          <a:blip r:embed="rId2"/>
          <a:stretch>
            <a:fillRect/>
          </a:stretch>
        </p:blipFill>
        <p:spPr>
          <a:xfrm>
            <a:off x="667512" y="3163824"/>
            <a:ext cx="301752" cy="301752"/>
          </a:xfrm>
          <a:prstGeom prst="rect">
            <a:avLst/>
          </a:prstGeom>
        </p:spPr>
      </p:pic>
      <p:sp>
        <p:nvSpPr>
          <p:cNvPr id="12" name="Text 7"/>
          <p:cNvSpPr txBox="1"/>
          <p:nvPr/>
        </p:nvSpPr>
        <p:spPr>
          <a:xfrm>
            <a:off x="1188720" y="29718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We chose ___ because ___.</a:t>
            </a:r>
            <a:endParaRPr lang="en-US" sz="1800" dirty="0"/>
          </a:p>
        </p:txBody>
      </p:sp>
      <p:sp>
        <p:nvSpPr>
          <p:cNvPr id="13" name="Shape 8"/>
          <p:cNvSpPr/>
          <p:nvPr/>
        </p:nvSpPr>
        <p:spPr>
          <a:xfrm>
            <a:off x="457200" y="3794760"/>
            <a:ext cx="8229600" cy="640080"/>
          </a:xfrm>
          <a:prstGeom prst="roundRect">
            <a:avLst>
              <a:gd name="adj" fmla="val 17143"/>
            </a:avLst>
          </a:prstGeom>
          <a:solidFill>
            <a:srgbClr val="DFF3E4"/>
          </a:solidFill>
          <a:ln/>
        </p:spPr>
      </p:sp>
      <p:sp>
        <p:nvSpPr>
          <p:cNvPr id="14" name="Shape 9"/>
          <p:cNvSpPr/>
          <p:nvPr/>
        </p:nvSpPr>
        <p:spPr>
          <a:xfrm>
            <a:off x="594360" y="3931920"/>
            <a:ext cx="457200" cy="457200"/>
          </a:xfrm>
          <a:prstGeom prst="ellipse">
            <a:avLst/>
          </a:prstGeom>
          <a:solidFill>
            <a:schemeClr val="bg1"/>
          </a:solidFill>
          <a:ln/>
        </p:spPr>
      </p:sp>
      <p:pic>
        <p:nvPicPr>
          <p:cNvPr id="15" name="Image 2" descr="/home/claude/kit/icon_thumbsup.png">    </p:cNvPr>
          <p:cNvPicPr>
            <a:picLocks noChangeAspect="1"/>
          </p:cNvPicPr>
          <p:nvPr/>
        </p:nvPicPr>
        <p:blipFill>
          <a:blip r:embed="rId3"/>
          <a:stretch>
            <a:fillRect/>
          </a:stretch>
        </p:blipFill>
        <p:spPr>
          <a:xfrm>
            <a:off x="685800" y="4023360"/>
            <a:ext cx="274320" cy="274320"/>
          </a:xfrm>
          <a:prstGeom prst="rect">
            <a:avLst/>
          </a:prstGeom>
        </p:spPr>
      </p:pic>
      <p:sp>
        <p:nvSpPr>
          <p:cNvPr id="16" name="Text 10"/>
          <p:cNvSpPr txBox="1"/>
          <p:nvPr/>
        </p:nvSpPr>
        <p:spPr>
          <a:xfrm>
            <a:off x="1188720" y="3904488"/>
            <a:ext cx="738835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Talk check: I did my role so everyone was heard</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Next brief: Watchdog 2</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clipcheck_w.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Testing, Testing</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How do we know if AI did a good job? We will train a human SortBot on your photos, then test it.</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themeElements>
    <a:clrScheme name="GenTech">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Y5 L1 – Watchdog Brief 1: Train the Sorter</dc:title>
  <dc:subject>PptxGenJS Presentation</dc:subject>
  <dc:creator>The GenTech Academy</dc:creator>
  <cp:lastModifiedBy>The GenTech Academy</cp:lastModifiedBy>
  <cp:revision>1</cp:revision>
  <dcterms:created xsi:type="dcterms:W3CDTF">2026-10-06T19:18:14Z</dcterms:created>
  <dcterms:modified xsi:type="dcterms:W3CDTF">2026-10-06T19:18:14Z</dcterms:modified>
</cp:coreProperties>
</file>