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ok" id="{16dba146-e1bc-f8f7-30ac-6a63e8ff2a3c}">
          <p14:sldIdLst>
            <p14:sldId id="256"/>
            <p14:sldId id="257"/>
          </p14:sldIdLst>
        </p14:section>
        <p14:section name="Recap" id="{5262c498-5824-960b-5c2d-9d21ef25c0f4}">
          <p14:sldIdLst>
            <p14:sldId id="258"/>
            <p14:sldId id="259"/>
          </p14:sldIdLst>
        </p14:section>
        <p14:section name="Plan" id="{977bae8a-7fe4-c58a-5de9-47b13b2942ac}">
          <p14:sldIdLst>
            <p14:sldId id="260"/>
            <p14:sldId id="261"/>
            <p14:sldId id="262"/>
            <p14:sldId id="263"/>
            <p14:sldId id="264"/>
          </p14:sldIdLst>
        </p14:section>
        <p14:section name="Rehearse" id="{4891542e-3fd1-1653-0cb1-f990b6c5c6b4}">
          <p14:sldIdLst>
            <p14:sldId id="265"/>
          </p14:sldIdLst>
        </p14:section>
        <p14:section name="Present" id="{a307ef37-bdf0-9de5-3268-9223b1e609af}">
          <p14:sldIdLst>
            <p14:sldId id="266"/>
            <p14:sldId id="267"/>
          </p14:sldIdLst>
        </p14:section>
        <p14:section name="Case closed" id="{a0fdfe7e-07ff-a090-885d-90c96e329a4d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Oral assessment lesson. Before: assign the groups, set up the recap stations, print the planning sheets and rubric, and gather props from Lessons 1–5.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letter aloud (adapt it with your Headteacher's name, if they agree).
Talk partners: what would Year 2 most need to know about AI?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Six recap stations around the room (Appendix A). Groups rotate every 75 seconds. At each station, every pupil says one thing they remember, using the key words.
AfL: which case file is weakest? Prompt that group during planning.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whole-class recap (or the 45-minute version instead of the corridor). Read each big idea; pupils add an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oral assessment. Pupils should know what a great explainer looks and sounds like (slide 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a 30-second explainer of your own (see the lesson plan for the script), pointing to each part of the structure as you 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Assign one file per group (mixed attainment). Group 6 takes the Special File: Check It! (EA3: AI can be wrong, so how do we check?).
Every group still includes a check-it tip.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Banned words are banned for describing AI, because they make it sound like a person.
If you hear one in planning: "Power word, please!"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plan on Appendix B for about 12 minutes. Circulate and check accuracy and banned words.
Stretch groups: add "Some people think ___, but actually ___."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Pair up groups. Group A rehearses while Group B coaches, then swap (about 3 minutes each).
Coaches use the cards (Appendix C) and must be SPECIFIC.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presentations, set the audience's jobs. After each presentation, take one question and one coach comment.
Teacher: assess with the rubric (Appendix D).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Presentation order: call groups up in case-file order (1 → Special File).
2 minutes each. Use a visible timer.
45-minute version: groups present to a partner group in parallel; you assess 2–3 groups.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Self-assessment (Appendix E): pupils colour each "I can" statement green, amber or red.
Compare with your rubric judgements to plan future learning (e.g. for Year 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3–4 reflections.
Model: "My thinking changed when we found out the chatbot can't really care, because I thought it was like a friend."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Award the AI Detective certificates (Appendix F). If presenting to Year 2, confirm the date with the class.
Next year (Y5, "Fair or Unfair?"): AI, data and fairness.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y4l1/logo_full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3800" y="3931920"/>
            <a:ext cx="1188720" cy="9912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CASE CLOSED</a:t>
            </a:r>
            <a:endParaRPr lang="en-US" sz="1000" dirty="0"/>
          </a:p>
        </p:txBody>
      </p:sp>
      <p:pic>
        <p:nvPicPr>
          <p:cNvPr id="3" name="Image 0" descr="/home/claude/y4l1/logo_lockup_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_CONTENT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01168"/>
            <a:ext cx="1417320" cy="274320"/>
          </a:xfrm>
          <a:prstGeom prst="roundRect">
            <a:avLst>
              <a:gd name="adj" fmla="val 26667"/>
            </a:avLst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chemeClr val="bg1"/>
                </a:solidFill>
              </a:rPr>
              <a:t>CASE CLOSED</a:t>
            </a:r>
            <a:endParaRPr lang="en-US" sz="1000" dirty="0"/>
          </a:p>
        </p:txBody>
      </p:sp>
      <p:pic>
        <p:nvPicPr>
          <p:cNvPr id="3" name="Image 0" descr="/home/claude/y4l1/logo_locku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736592"/>
            <a:ext cx="1271016" cy="23774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2.png"/><Relationship Id="rId4" Type="http://schemas.openxmlformats.org/officeDocument/2006/relationships/image" Target="../media/image-5-2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2.png"/><Relationship Id="rId5" Type="http://schemas.openxmlformats.org/officeDocument/2006/relationships/image" Target="../media/image-6-5.png"/><Relationship Id="rId6" Type="http://schemas.openxmlformats.org/officeDocument/2006/relationships/image" Target="../media/image-6-2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141732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" name="Image 0" descr="/home/claude/y4l1/icon_med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210" y="1768450"/>
            <a:ext cx="760781" cy="760781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2377440" y="1325880"/>
            <a:ext cx="64008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4 · AI DETECTIVES · LESSON 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2377440" y="1691640"/>
            <a:ext cx="640080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Closed: AI Explainers</a:t>
            </a:r>
            <a:endParaRPr lang="en-US" sz="3600" dirty="0"/>
          </a:p>
        </p:txBody>
      </p:sp>
      <p:sp>
        <p:nvSpPr>
          <p:cNvPr id="7" name="Text 3"/>
          <p:cNvSpPr txBox="1"/>
          <p:nvPr/>
        </p:nvSpPr>
        <p:spPr>
          <a:xfrm>
            <a:off x="2377440" y="3063240"/>
            <a:ext cx="64008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trust AI, and how do we explain it?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letter from the Head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2377440"/>
          </a:xfrm>
          <a:prstGeom prst="roundRect">
            <a:avLst>
              <a:gd name="adj" fmla="val 4615"/>
            </a:avLst>
          </a:prstGeom>
          <a:solidFill>
            <a:schemeClr val="bg1"/>
          </a:solidFill>
          <a:ln/>
        </p:spPr>
      </p:sp>
      <p:sp>
        <p:nvSpPr>
          <p:cNvPr id="5" name="Shape 2"/>
          <p:cNvSpPr/>
          <p:nvPr/>
        </p:nvSpPr>
        <p:spPr>
          <a:xfrm>
            <a:off x="640080" y="1554480"/>
            <a:ext cx="822960" cy="822960"/>
          </a:xfrm>
          <a:prstGeom prst="ellipse">
            <a:avLst/>
          </a:prstGeom>
          <a:solidFill>
            <a:srgbClr val="FCE4F2"/>
          </a:solidFill>
          <a:ln/>
        </p:spPr>
      </p:sp>
      <p:pic>
        <p:nvPicPr>
          <p:cNvPr id="6" name="Image 0" descr="/home/claude/y4l1/icon_lett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719072"/>
            <a:ext cx="493776" cy="49377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645920" y="1508760"/>
            <a:ext cx="6858000" cy="2148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800" i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Dear Detectives,</a:t>
            </a: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2 keep asking me: what IS AI? Can we trust it? I've heard you're the experts. Please can you explain it to them, clearly and accurately?</a:t>
            </a: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Head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Year 2 most need to know?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corridor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1627632"/>
            <a:ext cx="356616" cy="356616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2588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1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1325880" y="1920240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Line-Up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robo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392" y="1627632"/>
            <a:ext cx="356616" cy="356616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3004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2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4130040" y="1920240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or Learning?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vide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552" y="1627632"/>
            <a:ext cx="356616" cy="356616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34200" y="148132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3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6934200" y="1920240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Recommendation Mystery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260604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594360" y="274320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cha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2862072"/>
            <a:ext cx="356616" cy="356616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325880" y="271576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4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1325880" y="3154680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Chatbot Care?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3261360" y="260604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3398520" y="274320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y4l1/icon_magi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392" y="2862072"/>
            <a:ext cx="356616" cy="356616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4130040" y="271576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5</a:t>
            </a:r>
            <a:endParaRPr lang="en-US" sz="1600" dirty="0"/>
          </a:p>
        </p:txBody>
      </p:sp>
      <p:sp>
        <p:nvSpPr>
          <p:cNvPr id="28" name="Text 20"/>
          <p:cNvSpPr txBox="1"/>
          <p:nvPr/>
        </p:nvSpPr>
        <p:spPr>
          <a:xfrm>
            <a:off x="4130040" y="3154680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Power</a:t>
            </a:r>
            <a:endParaRPr lang="en-US" sz="1400" dirty="0"/>
          </a:p>
        </p:txBody>
      </p:sp>
      <p:sp>
        <p:nvSpPr>
          <p:cNvPr id="29" name="Shape 21"/>
          <p:cNvSpPr/>
          <p:nvPr/>
        </p:nvSpPr>
        <p:spPr>
          <a:xfrm>
            <a:off x="6065520" y="2606040"/>
            <a:ext cx="262128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/>
        </p:spPr>
      </p:sp>
      <p:sp>
        <p:nvSpPr>
          <p:cNvPr id="30" name="Shape 22"/>
          <p:cNvSpPr/>
          <p:nvPr/>
        </p:nvSpPr>
        <p:spPr>
          <a:xfrm>
            <a:off x="6202680" y="2743200"/>
            <a:ext cx="594360" cy="5943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y4l1/icon_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1552" y="2862072"/>
            <a:ext cx="356616" cy="356616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6934200" y="2715768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File</a:t>
            </a:r>
            <a:endParaRPr lang="en-US" sz="1600" dirty="0"/>
          </a:p>
        </p:txBody>
      </p:sp>
      <p:sp>
        <p:nvSpPr>
          <p:cNvPr id="33" name="Text 24"/>
          <p:cNvSpPr txBox="1"/>
          <p:nvPr/>
        </p:nvSpPr>
        <p:spPr>
          <a:xfrm>
            <a:off x="6934200" y="3154680"/>
            <a:ext cx="164287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It!</a:t>
            </a:r>
            <a:endParaRPr lang="en-US" sz="1400" dirty="0"/>
          </a:p>
        </p:txBody>
      </p:sp>
      <p:sp>
        <p:nvSpPr>
          <p:cNvPr id="34" name="Shape 25"/>
          <p:cNvSpPr/>
          <p:nvPr/>
        </p:nvSpPr>
        <p:spPr>
          <a:xfrm>
            <a:off x="457200" y="38404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35" name="Shape 26"/>
          <p:cNvSpPr/>
          <p:nvPr/>
        </p:nvSpPr>
        <p:spPr>
          <a:xfrm>
            <a:off x="566928" y="39319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6" name="Image 6" descr="/home/claude/y4l1/icon_quo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512" y="4032504"/>
            <a:ext cx="301752" cy="301752"/>
          </a:xfrm>
          <a:prstGeom prst="rect">
            <a:avLst/>
          </a:prstGeom>
        </p:spPr>
      </p:pic>
      <p:sp>
        <p:nvSpPr>
          <p:cNvPr id="37" name="Text 27"/>
          <p:cNvSpPr txBox="1"/>
          <p:nvPr/>
        </p:nvSpPr>
        <p:spPr>
          <a:xfrm>
            <a:off x="1188720" y="38404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each station: "I remember that ___."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Six big ideas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Designed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488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systems are designed by people to do jobs.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robo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08432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or learning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488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follow rules; AI learns patterns from examples.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vide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618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88848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6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488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Apps use data about us to recommend things.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594360" y="31089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cha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321868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280160" y="30815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a person</a:t>
            </a:r>
            <a:endParaRPr lang="en-US" sz="1600" dirty="0"/>
          </a:p>
        </p:txBody>
      </p:sp>
      <p:sp>
        <p:nvSpPr>
          <p:cNvPr id="23" name="Text 16"/>
          <p:cNvSpPr txBox="1"/>
          <p:nvPr/>
        </p:nvSpPr>
        <p:spPr>
          <a:xfrm>
            <a:off x="594360" y="37490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predicts words. It can't think, feel or care.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326136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3398520" y="31089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y4l1/icon_magi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248" y="3218688"/>
            <a:ext cx="329184" cy="329184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4084320" y="30815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Prompts</a:t>
            </a:r>
            <a:endParaRPr lang="en-US" sz="1600" dirty="0"/>
          </a:p>
        </p:txBody>
      </p:sp>
      <p:sp>
        <p:nvSpPr>
          <p:cNvPr id="28" name="Text 20"/>
          <p:cNvSpPr txBox="1"/>
          <p:nvPr/>
        </p:nvSpPr>
        <p:spPr>
          <a:xfrm>
            <a:off x="3398520" y="37490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Clear, detailed prompts get better results.</a:t>
            </a:r>
            <a:endParaRPr lang="en-US" sz="1400" dirty="0"/>
          </a:p>
        </p:txBody>
      </p:sp>
      <p:sp>
        <p:nvSpPr>
          <p:cNvPr id="29" name="Shape 21"/>
          <p:cNvSpPr/>
          <p:nvPr/>
        </p:nvSpPr>
        <p:spPr>
          <a:xfrm>
            <a:off x="606552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30" name="Shape 22"/>
          <p:cNvSpPr/>
          <p:nvPr/>
        </p:nvSpPr>
        <p:spPr>
          <a:xfrm>
            <a:off x="6202680" y="31089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y4l1/icon_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408" y="3218688"/>
            <a:ext cx="329184" cy="329184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6888480" y="30815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it</a:t>
            </a:r>
            <a:endParaRPr lang="en-US" sz="1600" dirty="0"/>
          </a:p>
        </p:txBody>
      </p:sp>
      <p:sp>
        <p:nvSpPr>
          <p:cNvPr id="33" name="Text 24"/>
          <p:cNvSpPr txBox="1"/>
          <p:nvPr/>
        </p:nvSpPr>
        <p:spPr>
          <a:xfrm>
            <a:off x="6202680" y="37490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can be wrong, so check!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Today's mission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061" y="158374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371600"/>
            <a:ext cx="72237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explain an AI idea clearly and accurately to a younger audience.</a:t>
            </a:r>
            <a:endParaRPr lang="en-US" sz="1900" dirty="0"/>
          </a:p>
        </p:txBody>
      </p:sp>
      <p:sp>
        <p:nvSpPr>
          <p:cNvPr id="8" name="Shape 4"/>
          <p:cNvSpPr/>
          <p:nvPr/>
        </p:nvSpPr>
        <p:spPr>
          <a:xfrm>
            <a:off x="548640" y="2322576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9" name="Image 1" descr="/home/claude/y4l1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2414016"/>
            <a:ext cx="274320" cy="27432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2286000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one case file idea accurately, with an example.</a:t>
            </a:r>
            <a:endParaRPr lang="en-US" sz="1700" dirty="0"/>
          </a:p>
        </p:txBody>
      </p:sp>
      <p:sp>
        <p:nvSpPr>
          <p:cNvPr id="11" name="Shape 6"/>
          <p:cNvSpPr/>
          <p:nvPr/>
        </p:nvSpPr>
        <p:spPr>
          <a:xfrm>
            <a:off x="548640" y="2944368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2" name="Image 2" descr="/home/claude/y4l1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35808"/>
            <a:ext cx="274320" cy="27432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188720" y="2907792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include a "check it!" tip, because AI can be wrong.</a:t>
            </a:r>
            <a:endParaRPr lang="en-US" sz="1700" dirty="0"/>
          </a:p>
        </p:txBody>
      </p:sp>
      <p:sp>
        <p:nvSpPr>
          <p:cNvPr id="14" name="Shape 8"/>
          <p:cNvSpPr/>
          <p:nvPr/>
        </p:nvSpPr>
        <p:spPr>
          <a:xfrm>
            <a:off x="548640" y="3566160"/>
            <a:ext cx="457200" cy="45720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5" name="Image 3" descr="/home/claude/y4l1/icon_check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3657600"/>
            <a:ext cx="274320" cy="27432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1188720" y="3529584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avoid human words for AI (thinks, knows, feels) and use accurate ones.</a:t>
            </a:r>
            <a:endParaRPr lang="en-US" sz="1700" dirty="0"/>
          </a:p>
        </p:txBody>
      </p:sp>
      <p:sp>
        <p:nvSpPr>
          <p:cNvPr id="17" name="Shape 10"/>
          <p:cNvSpPr/>
          <p:nvPr/>
        </p:nvSpPr>
        <p:spPr>
          <a:xfrm>
            <a:off x="548640" y="418795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4" descr="/home/claude/y4l1/icon_users_w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279392"/>
            <a:ext cx="274320" cy="27432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1188720" y="4151376"/>
            <a:ext cx="740664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Oracy: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speak clearly and confidently to an audience, and share the talking fairly with my group.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brief: a 2-minute AI Explainer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1851660" cy="2103120"/>
          </a:xfrm>
          <a:prstGeom prst="roundRect">
            <a:avLst>
              <a:gd name="adj" fmla="val 5926"/>
            </a:avLst>
          </a:prstGeom>
          <a:solidFill>
            <a:srgbClr val="FCE4F2"/>
          </a:solidFill>
          <a:ln/>
        </p:spPr>
      </p:sp>
      <p:sp>
        <p:nvSpPr>
          <p:cNvPr id="5" name="Shape 2"/>
          <p:cNvSpPr/>
          <p:nvPr/>
        </p:nvSpPr>
        <p:spPr>
          <a:xfrm>
            <a:off x="97155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ques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2601" y="1671523"/>
            <a:ext cx="460858" cy="46085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HOOK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66928" y="269748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Grab attention with a question or prop</a:t>
            </a:r>
            <a:endParaRPr lang="en-US" sz="1400" dirty="0"/>
          </a:p>
        </p:txBody>
      </p:sp>
      <p:pic>
        <p:nvPicPr>
          <p:cNvPr id="9" name="Image 1" descr="/home/claude/y4l1/icon_arrow_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292" y="2194560"/>
            <a:ext cx="219456" cy="219456"/>
          </a:xfrm>
          <a:prstGeom prst="rect">
            <a:avLst/>
          </a:prstGeom>
        </p:spPr>
      </p:pic>
      <p:sp>
        <p:nvSpPr>
          <p:cNvPr id="10" name="Shape 5"/>
          <p:cNvSpPr/>
          <p:nvPr/>
        </p:nvSpPr>
        <p:spPr>
          <a:xfrm>
            <a:off x="2583180" y="1325880"/>
            <a:ext cx="1851660" cy="210312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11" name="Shape 6"/>
          <p:cNvSpPr/>
          <p:nvPr/>
        </p:nvSpPr>
        <p:spPr>
          <a:xfrm>
            <a:off x="309753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2" name="Image 2" descr="/home/claude/y4l1/icon_lis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81" y="1671523"/>
            <a:ext cx="460858" cy="46085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267462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POINTS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2692908" y="269748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ideas with an example</a:t>
            </a:r>
            <a:endParaRPr lang="en-US" sz="1400" dirty="0"/>
          </a:p>
        </p:txBody>
      </p:sp>
      <p:pic>
        <p:nvPicPr>
          <p:cNvPr id="15" name="Image 3" descr="/home/claude/y4l1/icon_arrow_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272" y="2194560"/>
            <a:ext cx="219456" cy="219456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4709160" y="1325880"/>
            <a:ext cx="1851660" cy="2103120"/>
          </a:xfrm>
          <a:prstGeom prst="roundRect">
            <a:avLst>
              <a:gd name="adj" fmla="val 5926"/>
            </a:avLst>
          </a:prstGeom>
          <a:solidFill>
            <a:srgbClr val="EEE9F7"/>
          </a:solidFill>
          <a:ln/>
        </p:spPr>
      </p:sp>
      <p:sp>
        <p:nvSpPr>
          <p:cNvPr id="17" name="Shape 10"/>
          <p:cNvSpPr/>
          <p:nvPr/>
        </p:nvSpPr>
        <p:spPr>
          <a:xfrm>
            <a:off x="522351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8" name="Image 4" descr="/home/claude/y4l1/icon_check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561" y="1671523"/>
            <a:ext cx="460858" cy="460858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480060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IT!</a:t>
            </a:r>
            <a:endParaRPr lang="en-US" sz="1300" dirty="0"/>
          </a:p>
        </p:txBody>
      </p:sp>
      <p:sp>
        <p:nvSpPr>
          <p:cNvPr id="20" name="Text 12"/>
          <p:cNvSpPr txBox="1"/>
          <p:nvPr/>
        </p:nvSpPr>
        <p:spPr>
          <a:xfrm>
            <a:off x="4818888" y="269748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tip to check AI</a:t>
            </a:r>
            <a:endParaRPr lang="en-US" sz="1400" dirty="0"/>
          </a:p>
        </p:txBody>
      </p:sp>
      <p:pic>
        <p:nvPicPr>
          <p:cNvPr id="21" name="Image 5" descr="/home/claude/y4l1/icon_arrow_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8252" y="2194560"/>
            <a:ext cx="219456" cy="219456"/>
          </a:xfrm>
          <a:prstGeom prst="rect">
            <a:avLst/>
          </a:prstGeom>
        </p:spPr>
      </p:pic>
      <p:sp>
        <p:nvSpPr>
          <p:cNvPr id="22" name="Shape 13"/>
          <p:cNvSpPr/>
          <p:nvPr/>
        </p:nvSpPr>
        <p:spPr>
          <a:xfrm>
            <a:off x="6835140" y="1325880"/>
            <a:ext cx="1851660" cy="210312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</p:sp>
      <p:sp>
        <p:nvSpPr>
          <p:cNvPr id="23" name="Shape 14"/>
          <p:cNvSpPr/>
          <p:nvPr/>
        </p:nvSpPr>
        <p:spPr>
          <a:xfrm>
            <a:off x="7349490" y="1490472"/>
            <a:ext cx="822960" cy="82296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4" name="Image 6" descr="/home/claude/y4l1/icon_bullsey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0541" y="1671523"/>
            <a:ext cx="460858" cy="460858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6926580" y="2377440"/>
            <a:ext cx="16687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spc="1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IDEA</a:t>
            </a:r>
            <a:endParaRPr lang="en-US" sz="1300" dirty="0"/>
          </a:p>
        </p:txBody>
      </p:sp>
      <p:sp>
        <p:nvSpPr>
          <p:cNvPr id="26" name="Text 16"/>
          <p:cNvSpPr txBox="1"/>
          <p:nvPr/>
        </p:nvSpPr>
        <p:spPr>
          <a:xfrm>
            <a:off x="6944868" y="2697480"/>
            <a:ext cx="1632204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 it up in one sentence</a:t>
            </a:r>
            <a:endParaRPr lang="en-US" sz="1400" dirty="0"/>
          </a:p>
        </p:txBody>
      </p:sp>
      <p:sp>
        <p:nvSpPr>
          <p:cNvPr id="27" name="Shape 17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28" name="Shape 18"/>
          <p:cNvSpPr/>
          <p:nvPr/>
        </p:nvSpPr>
        <p:spPr>
          <a:xfrm>
            <a:off x="566928" y="38404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9" name="Image 7" descr="/home/claude/y4l1/icon_users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512" y="3941064"/>
            <a:ext cx="301752" cy="301752"/>
          </a:xfrm>
          <a:prstGeom prst="rect">
            <a:avLst/>
          </a:prstGeom>
        </p:spPr>
      </p:pic>
      <p:sp>
        <p:nvSpPr>
          <p:cNvPr id="30" name="Text 19"/>
          <p:cNvSpPr txBox="1"/>
          <p:nvPr/>
        </p:nvSpPr>
        <p:spPr>
          <a:xfrm>
            <a:off x="1188720" y="37490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in the group speaks. Use a prop from our case files!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case files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1: The AI Line-Up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488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AI systems designed to do?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robo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824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08432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2: Rules or Learning?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1488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all AI systems work the same way?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vide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2408" y="1618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888480" y="14813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3: The Recommendation Mystery</a:t>
            </a:r>
            <a:endParaRPr lang="en-US" sz="14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1488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does the app keep suggesting the same things?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45720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594360" y="31089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cha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088" y="321868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280160" y="30815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4: Does the Chatbot Care?</a:t>
            </a:r>
            <a:endParaRPr lang="en-US" sz="1400" dirty="0"/>
          </a:p>
        </p:txBody>
      </p:sp>
      <p:sp>
        <p:nvSpPr>
          <p:cNvPr id="23" name="Text 16"/>
          <p:cNvSpPr txBox="1"/>
          <p:nvPr/>
        </p:nvSpPr>
        <p:spPr>
          <a:xfrm>
            <a:off x="594360" y="37490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chatbot a friend?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326136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5" name="Shape 18"/>
          <p:cNvSpPr/>
          <p:nvPr/>
        </p:nvSpPr>
        <p:spPr>
          <a:xfrm>
            <a:off x="3398520" y="31089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y4l1/icon_magi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8248" y="3218688"/>
            <a:ext cx="329184" cy="329184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4084320" y="30815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File 5: Prompt Power</a:t>
            </a:r>
            <a:endParaRPr lang="en-US" sz="1400" dirty="0"/>
          </a:p>
        </p:txBody>
      </p:sp>
      <p:sp>
        <p:nvSpPr>
          <p:cNvPr id="28" name="Text 20"/>
          <p:cNvSpPr txBox="1"/>
          <p:nvPr/>
        </p:nvSpPr>
        <p:spPr>
          <a:xfrm>
            <a:off x="3398520" y="37490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our words change what AI makes?</a:t>
            </a:r>
            <a:endParaRPr lang="en-US" sz="1400" dirty="0"/>
          </a:p>
        </p:txBody>
      </p:sp>
      <p:sp>
        <p:nvSpPr>
          <p:cNvPr id="29" name="Shape 21"/>
          <p:cNvSpPr/>
          <p:nvPr/>
        </p:nvSpPr>
        <p:spPr>
          <a:xfrm>
            <a:off x="6065520" y="2971800"/>
            <a:ext cx="262128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30" name="Shape 22"/>
          <p:cNvSpPr/>
          <p:nvPr/>
        </p:nvSpPr>
        <p:spPr>
          <a:xfrm>
            <a:off x="6202680" y="31089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1" name="Image 5" descr="/home/claude/y4l1/icon_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2408" y="3218688"/>
            <a:ext cx="329184" cy="329184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6888480" y="3081528"/>
            <a:ext cx="168859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Special File: Check It!</a:t>
            </a:r>
            <a:endParaRPr lang="en-US" sz="1400" dirty="0"/>
          </a:p>
        </p:txBody>
      </p:sp>
      <p:sp>
        <p:nvSpPr>
          <p:cNvPr id="33" name="Text 24"/>
          <p:cNvSpPr txBox="1"/>
          <p:nvPr/>
        </p:nvSpPr>
        <p:spPr>
          <a:xfrm>
            <a:off x="6202680" y="3749040"/>
            <a:ext cx="23469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trust what AI tells us?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words vs banned words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4023360" cy="2011680"/>
          </a:xfrm>
          <a:prstGeom prst="roundRect">
            <a:avLst>
              <a:gd name="adj" fmla="val 5455"/>
            </a:avLst>
          </a:prstGeom>
          <a:solidFill>
            <a:srgbClr val="EEE9F7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chec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1645920"/>
            <a:ext cx="411480" cy="41148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17320" y="1481328"/>
            <a:ext cx="29535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words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86000"/>
            <a:ext cx="374904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predicts · patterns · examples · data · designed · trained · check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>
            <a:off x="4663440" y="1371600"/>
            <a:ext cx="4023360" cy="2011680"/>
          </a:xfrm>
          <a:prstGeom prst="roundRect">
            <a:avLst>
              <a:gd name="adj" fmla="val 5455"/>
            </a:avLst>
          </a:prstGeom>
          <a:solidFill>
            <a:srgbClr val="FBE3DC"/>
          </a:solidFill>
          <a:ln/>
        </p:spPr>
      </p:sp>
      <p:sp>
        <p:nvSpPr>
          <p:cNvPr id="10" name="Shape 6"/>
          <p:cNvSpPr/>
          <p:nvPr/>
        </p:nvSpPr>
        <p:spPr>
          <a:xfrm>
            <a:off x="4800600" y="1508760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stop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1645920"/>
            <a:ext cx="411480" cy="41148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5623560" y="1481328"/>
            <a:ext cx="295351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Banned words (for AI)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4800600" y="2286000"/>
            <a:ext cx="3749040" cy="1051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thinks · knows · feels · understands · wants · cares</a:t>
            </a:r>
            <a:endParaRPr lang="en-US" sz="2000" dirty="0"/>
          </a:p>
        </p:txBody>
      </p:sp>
      <p:sp>
        <p:nvSpPr>
          <p:cNvPr id="14" name="Shape 9"/>
          <p:cNvSpPr/>
          <p:nvPr/>
        </p:nvSpPr>
        <p:spPr>
          <a:xfrm>
            <a:off x="457200" y="361188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tx2"/>
          </a:solidFill>
          <a:ln/>
        </p:spPr>
      </p:sp>
      <p:sp>
        <p:nvSpPr>
          <p:cNvPr id="15" name="Shape 10"/>
          <p:cNvSpPr/>
          <p:nvPr/>
        </p:nvSpPr>
        <p:spPr>
          <a:xfrm>
            <a:off x="566928" y="37033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bell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" y="3803904"/>
            <a:ext cx="301752" cy="301752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88720" y="36118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Heard a banned word? Say: "Power word, please!"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frames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25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</p:sp>
      <p:sp>
        <p:nvSpPr>
          <p:cNvPr id="5" name="Shape 2"/>
          <p:cNvSpPr/>
          <p:nvPr/>
        </p:nvSpPr>
        <p:spPr>
          <a:xfrm>
            <a:off x="566928" y="14173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/home/claude/y4l1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629" y="1538021"/>
            <a:ext cx="307238" cy="30723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34440" y="1325880"/>
            <a:ext cx="731520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Model: </a:t>
            </a:r>
            <a:pPr indent="0" marL="0">
              <a:buNone/>
            </a:pPr>
            <a:r>
              <a:rPr lang="en-US" sz="15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"Today we're going to explain chatbots. Have you ever wondered if a chatbot is your friend? The first important thing is that a chatbot predicts words…"</a:t>
            </a:r>
            <a:endParaRPr lang="en-US" sz="1500" dirty="0"/>
          </a:p>
        </p:txBody>
      </p:sp>
      <p:sp>
        <p:nvSpPr>
          <p:cNvPr id="8" name="Shape 4"/>
          <p:cNvSpPr/>
          <p:nvPr/>
        </p:nvSpPr>
        <p:spPr>
          <a:xfrm>
            <a:off x="45720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59436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we're going to explain ___. Have you ever wondered ___?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326136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EEE9F7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339852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339852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important thing is ___. For example, ___.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065520" y="2240280"/>
            <a:ext cx="2621280" cy="2194560"/>
          </a:xfrm>
          <a:prstGeom prst="roundRect">
            <a:avLst>
              <a:gd name="adj" fmla="val 5000"/>
            </a:avLst>
          </a:prstGeom>
          <a:solidFill>
            <a:srgbClr val="FCE4F2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6202680" y="2331720"/>
            <a:ext cx="234696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&amp; CLOSE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6202680" y="2651760"/>
            <a:ext cx="23469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Remember to check ___ by ___.</a:t>
            </a:r>
            <a:endParaRPr lang="en-US" sz="1600" dirty="0"/>
          </a:p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So, the big idea is ___.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Rehearse with a talk coach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95453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mi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1618488"/>
            <a:ext cx="329184" cy="32918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0160" y="1481328"/>
            <a:ext cx="10218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148840"/>
            <a:ext cx="168021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Clear and loud enough?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2548890" y="1371600"/>
            <a:ext cx="195453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0" name="Shape 6"/>
          <p:cNvSpPr/>
          <p:nvPr/>
        </p:nvSpPr>
        <p:spPr>
          <a:xfrm>
            <a:off x="268605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book2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5778" y="1618488"/>
            <a:ext cx="329184" cy="32918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371850" y="1481328"/>
            <a:ext cx="10218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</a:t>
            </a:r>
            <a:endParaRPr lang="en-US" sz="1500" dirty="0"/>
          </a:p>
        </p:txBody>
      </p:sp>
      <p:sp>
        <p:nvSpPr>
          <p:cNvPr id="13" name="Text 8"/>
          <p:cNvSpPr txBox="1"/>
          <p:nvPr/>
        </p:nvSpPr>
        <p:spPr>
          <a:xfrm>
            <a:off x="2686050" y="2148840"/>
            <a:ext cx="168021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 words? No banned words?</a:t>
            </a:r>
            <a:endParaRPr lang="en-US" sz="1400" dirty="0"/>
          </a:p>
        </p:txBody>
      </p:sp>
      <p:sp>
        <p:nvSpPr>
          <p:cNvPr id="14" name="Shape 9"/>
          <p:cNvSpPr/>
          <p:nvPr/>
        </p:nvSpPr>
        <p:spPr>
          <a:xfrm>
            <a:off x="4640580" y="1371600"/>
            <a:ext cx="195453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15" name="Shape 10"/>
          <p:cNvSpPr/>
          <p:nvPr/>
        </p:nvSpPr>
        <p:spPr>
          <a:xfrm>
            <a:off x="477774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lightbulb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468" y="161848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5463540" y="1481328"/>
            <a:ext cx="10218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Ideas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4777740" y="2148840"/>
            <a:ext cx="168021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example and a check-it tip?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6732270" y="1371600"/>
            <a:ext cx="1954530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</p:sp>
      <p:sp>
        <p:nvSpPr>
          <p:cNvPr id="20" name="Shape 14"/>
          <p:cNvSpPr/>
          <p:nvPr/>
        </p:nvSpPr>
        <p:spPr>
          <a:xfrm>
            <a:off x="6869430" y="1508760"/>
            <a:ext cx="548640" cy="54864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1" name="Image 3" descr="/home/claude/y4l1/icon_user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9158" y="1618488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555230" y="1481328"/>
            <a:ext cx="10218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</a:t>
            </a:r>
            <a:endParaRPr lang="en-US" sz="1500" dirty="0"/>
          </a:p>
        </p:txBody>
      </p:sp>
      <p:sp>
        <p:nvSpPr>
          <p:cNvPr id="23" name="Text 16"/>
          <p:cNvSpPr txBox="1"/>
          <p:nvPr/>
        </p:nvSpPr>
        <p:spPr>
          <a:xfrm>
            <a:off x="6869430" y="2148840"/>
            <a:ext cx="1680210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everyone talk?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457200" y="306324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2"/>
          </a:solidFill>
          <a:ln/>
        </p:spPr>
      </p:sp>
      <p:sp>
        <p:nvSpPr>
          <p:cNvPr id="25" name="Shape 18"/>
          <p:cNvSpPr/>
          <p:nvPr/>
        </p:nvSpPr>
        <p:spPr>
          <a:xfrm>
            <a:off x="566928" y="315468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26" name="Image 4" descr="/home/claude/y4l1/icon_thumbsup_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512" y="325526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188720" y="306324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thing that worked well was ___ because ___.</a:t>
            </a:r>
            <a:endParaRPr lang="en-US" sz="1700" dirty="0"/>
          </a:p>
        </p:txBody>
      </p:sp>
      <p:sp>
        <p:nvSpPr>
          <p:cNvPr id="28" name="Shape 20"/>
          <p:cNvSpPr/>
          <p:nvPr/>
        </p:nvSpPr>
        <p:spPr>
          <a:xfrm>
            <a:off x="457200" y="384048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29" name="Shape 21"/>
          <p:cNvSpPr/>
          <p:nvPr/>
        </p:nvSpPr>
        <p:spPr>
          <a:xfrm>
            <a:off x="566928" y="393192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30" name="Image 5" descr="/home/claude/y4l1/icon_redo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" y="4032504"/>
            <a:ext cx="301752" cy="301752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1188720" y="384048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thing to try next time is ___ so that ___.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Audience jobs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2621280" cy="18288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/>
        </p:spPr>
      </p:sp>
      <p:sp>
        <p:nvSpPr>
          <p:cNvPr id="5" name="Shape 2"/>
          <p:cNvSpPr/>
          <p:nvPr/>
        </p:nvSpPr>
        <p:spPr>
          <a:xfrm>
            <a:off x="59436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6" name="Image 0" descr="/home/claude/y4l1/icon_ey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" y="1636776"/>
            <a:ext cx="384048" cy="384048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 for…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594360" y="224028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fact you learned</a:t>
            </a:r>
            <a:endParaRPr lang="en-US" sz="1600" dirty="0"/>
          </a:p>
        </p:txBody>
      </p:sp>
      <p:sp>
        <p:nvSpPr>
          <p:cNvPr id="9" name="Shape 5"/>
          <p:cNvSpPr/>
          <p:nvPr/>
        </p:nvSpPr>
        <p:spPr>
          <a:xfrm>
            <a:off x="3261360" y="1371600"/>
            <a:ext cx="2621280" cy="1828800"/>
          </a:xfrm>
          <a:prstGeom prst="roundRect">
            <a:avLst>
              <a:gd name="adj" fmla="val 6000"/>
            </a:avLst>
          </a:prstGeom>
          <a:solidFill>
            <a:srgbClr val="FCE4F2"/>
          </a:solidFill>
          <a:ln/>
        </p:spPr>
      </p:sp>
      <p:sp>
        <p:nvSpPr>
          <p:cNvPr id="10" name="Shape 6"/>
          <p:cNvSpPr/>
          <p:nvPr/>
        </p:nvSpPr>
        <p:spPr>
          <a:xfrm>
            <a:off x="339852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1" name="Image 1" descr="/home/claude/y4l1/icon_chec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536" y="1636776"/>
            <a:ext cx="384048" cy="38404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17576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Spot…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398520" y="224028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their check-it tip</a:t>
            </a:r>
            <a:endParaRPr lang="en-US" sz="1600" dirty="0"/>
          </a:p>
        </p:txBody>
      </p:sp>
      <p:sp>
        <p:nvSpPr>
          <p:cNvPr id="14" name="Shape 9"/>
          <p:cNvSpPr/>
          <p:nvPr/>
        </p:nvSpPr>
        <p:spPr>
          <a:xfrm>
            <a:off x="6065520" y="1371600"/>
            <a:ext cx="2621280" cy="1828800"/>
          </a:xfrm>
          <a:prstGeom prst="roundRect">
            <a:avLst>
              <a:gd name="adj" fmla="val 6000"/>
            </a:avLst>
          </a:prstGeom>
          <a:solidFill>
            <a:srgbClr val="EEE9F7"/>
          </a:solidFill>
          <a:ln/>
        </p:spPr>
      </p:sp>
      <p:sp>
        <p:nvSpPr>
          <p:cNvPr id="15" name="Shape 10"/>
          <p:cNvSpPr/>
          <p:nvPr/>
        </p:nvSpPr>
        <p:spPr>
          <a:xfrm>
            <a:off x="6202680" y="1508760"/>
            <a:ext cx="640080" cy="64008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16" name="Image 2" descr="/home/claude/y4l1/icon_ques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0696" y="1636776"/>
            <a:ext cx="384048" cy="38404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979920" y="1481328"/>
            <a:ext cx="159715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Ask…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202680" y="2240280"/>
            <a:ext cx="2346960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you explain what you meant by ___?</a:t>
            </a:r>
            <a:endParaRPr lang="en-US" sz="1600" dirty="0"/>
          </a:p>
        </p:txBody>
      </p:sp>
      <p:sp>
        <p:nvSpPr>
          <p:cNvPr id="19" name="Text 13"/>
          <p:cNvSpPr txBox="1"/>
          <p:nvPr/>
        </p:nvSpPr>
        <p:spPr>
          <a:xfrm>
            <a:off x="457200" y="3520440"/>
            <a:ext cx="8229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a great audience: look, listen, clap!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Explainers: on stage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740664" y="1417320"/>
            <a:ext cx="731520" cy="731520"/>
          </a:xfrm>
          <a:prstGeom prst="ellipse">
            <a:avLst/>
          </a:prstGeom>
          <a:solidFill>
            <a:srgbClr val="FCE4F2"/>
          </a:solidFill>
          <a:ln/>
        </p:spPr>
      </p:sp>
      <p:pic>
        <p:nvPicPr>
          <p:cNvPr id="5" name="Image 0" descr="/home/claude/y4l1/icon_searc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598" y="1578254"/>
            <a:ext cx="409651" cy="40965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57200" y="2240280"/>
            <a:ext cx="129844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File 1</a:t>
            </a:r>
            <a:endParaRPr lang="en-US" sz="1300" dirty="0"/>
          </a:p>
        </p:txBody>
      </p:sp>
      <p:sp>
        <p:nvSpPr>
          <p:cNvPr id="7" name="Shape 3"/>
          <p:cNvSpPr/>
          <p:nvPr/>
        </p:nvSpPr>
        <p:spPr>
          <a:xfrm>
            <a:off x="2130552" y="1417320"/>
            <a:ext cx="731520" cy="73152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8" name="Image 1" descr="/home/claude/y4l1/icon_robo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486" y="1578254"/>
            <a:ext cx="409651" cy="409651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847088" y="2240280"/>
            <a:ext cx="129844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File 2</a:t>
            </a:r>
            <a:endParaRPr lang="en-US" sz="1300" dirty="0"/>
          </a:p>
        </p:txBody>
      </p:sp>
      <p:sp>
        <p:nvSpPr>
          <p:cNvPr id="10" name="Shape 5"/>
          <p:cNvSpPr/>
          <p:nvPr/>
        </p:nvSpPr>
        <p:spPr>
          <a:xfrm>
            <a:off x="3520440" y="1417320"/>
            <a:ext cx="731520" cy="731520"/>
          </a:xfrm>
          <a:prstGeom prst="ellipse">
            <a:avLst/>
          </a:prstGeom>
          <a:solidFill>
            <a:srgbClr val="FCE4F2"/>
          </a:solidFill>
          <a:ln/>
        </p:spPr>
      </p:sp>
      <p:pic>
        <p:nvPicPr>
          <p:cNvPr id="11" name="Image 2" descr="/home/claude/y4l1/icon_video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374" y="1578254"/>
            <a:ext cx="409651" cy="409651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3236976" y="2240280"/>
            <a:ext cx="129844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File 3</a:t>
            </a:r>
            <a:endParaRPr lang="en-US" sz="1300" dirty="0"/>
          </a:p>
        </p:txBody>
      </p:sp>
      <p:sp>
        <p:nvSpPr>
          <p:cNvPr id="13" name="Shape 7"/>
          <p:cNvSpPr/>
          <p:nvPr/>
        </p:nvSpPr>
        <p:spPr>
          <a:xfrm>
            <a:off x="4910328" y="1417320"/>
            <a:ext cx="731520" cy="73152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14" name="Image 3" descr="/home/claude/y4l1/icon_chat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1262" y="1578254"/>
            <a:ext cx="409651" cy="409651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4626864" y="2240280"/>
            <a:ext cx="129844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File 4</a:t>
            </a:r>
            <a:endParaRPr lang="en-US" sz="1300" dirty="0"/>
          </a:p>
        </p:txBody>
      </p:sp>
      <p:sp>
        <p:nvSpPr>
          <p:cNvPr id="16" name="Shape 9"/>
          <p:cNvSpPr/>
          <p:nvPr/>
        </p:nvSpPr>
        <p:spPr>
          <a:xfrm>
            <a:off x="6300216" y="1417320"/>
            <a:ext cx="731520" cy="731520"/>
          </a:xfrm>
          <a:prstGeom prst="ellipse">
            <a:avLst/>
          </a:prstGeom>
          <a:solidFill>
            <a:srgbClr val="FCE4F2"/>
          </a:solidFill>
          <a:ln/>
        </p:spPr>
      </p:sp>
      <p:pic>
        <p:nvPicPr>
          <p:cNvPr id="17" name="Image 4" descr="/home/claude/y4l1/icon_magi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150" y="1578254"/>
            <a:ext cx="409651" cy="409651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6016752" y="2240280"/>
            <a:ext cx="129844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File 5</a:t>
            </a:r>
            <a:endParaRPr lang="en-US" sz="1300" dirty="0"/>
          </a:p>
        </p:txBody>
      </p:sp>
      <p:sp>
        <p:nvSpPr>
          <p:cNvPr id="19" name="Shape 11"/>
          <p:cNvSpPr/>
          <p:nvPr/>
        </p:nvSpPr>
        <p:spPr>
          <a:xfrm>
            <a:off x="7690104" y="1417320"/>
            <a:ext cx="731520" cy="731520"/>
          </a:xfrm>
          <a:prstGeom prst="ellipse">
            <a:avLst/>
          </a:prstGeom>
          <a:solidFill>
            <a:schemeClr val="bg2"/>
          </a:solidFill>
          <a:ln/>
        </p:spPr>
      </p:sp>
      <p:pic>
        <p:nvPicPr>
          <p:cNvPr id="20" name="Image 5" descr="/home/claude/y4l1/icon_chec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1038" y="1578254"/>
            <a:ext cx="409651" cy="409651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406640" y="2240280"/>
            <a:ext cx="1298448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File</a:t>
            </a:r>
            <a:endParaRPr lang="en-US" sz="1300" dirty="0"/>
          </a:p>
        </p:txBody>
      </p:sp>
      <p:sp>
        <p:nvSpPr>
          <p:cNvPr id="22" name="Shape 13"/>
          <p:cNvSpPr/>
          <p:nvPr/>
        </p:nvSpPr>
        <p:spPr>
          <a:xfrm>
            <a:off x="457200" y="3017520"/>
            <a:ext cx="8229600" cy="1280160"/>
          </a:xfrm>
          <a:prstGeom prst="roundRect">
            <a:avLst>
              <a:gd name="adj" fmla="val 8571"/>
            </a:avLst>
          </a:prstGeom>
          <a:solidFill>
            <a:schemeClr val="tx2"/>
          </a:solidFill>
          <a:ln/>
        </p:spPr>
      </p:sp>
      <p:sp>
        <p:nvSpPr>
          <p:cNvPr id="23" name="Shape 14"/>
          <p:cNvSpPr/>
          <p:nvPr/>
        </p:nvSpPr>
        <p:spPr>
          <a:xfrm>
            <a:off x="640080" y="320040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4" name="Image 6" descr="/home/claude/y4l1/icon_hourglass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" y="3401568"/>
            <a:ext cx="512064" cy="512064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1783080" y="3017520"/>
            <a:ext cx="66751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minutes per group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did I do?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371600"/>
            <a:ext cx="195453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594360" y="1481328"/>
            <a:ext cx="17076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94360" y="1938528"/>
            <a:ext cx="170764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identify what different AI systems are designed to do.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2548890" y="1371600"/>
            <a:ext cx="195453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2686050" y="1481328"/>
            <a:ext cx="17076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MA2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2686050" y="1938528"/>
            <a:ext cx="170764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the difference between following rules and learning from examples.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640580" y="1371600"/>
            <a:ext cx="195453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77740" y="1481328"/>
            <a:ext cx="17076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EA4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4777740" y="1938528"/>
            <a:ext cx="170764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how apps use data about us to recommend things.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732270" y="1371600"/>
            <a:ext cx="195453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69430" y="1481328"/>
            <a:ext cx="17076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EA2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6869430" y="1938528"/>
            <a:ext cx="170764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describe AI accurately and explain why a chatbot is not a friend.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457200" y="2926080"/>
            <a:ext cx="195453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3035808"/>
            <a:ext cx="17076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CA1 / CA3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594360" y="3493008"/>
            <a:ext cx="170764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improve a prompt and use AI ideas as a spark for my own.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548890" y="2926080"/>
            <a:ext cx="1954530" cy="1417320"/>
          </a:xfrm>
          <a:prstGeom prst="roundRect">
            <a:avLst>
              <a:gd name="adj" fmla="val 7742"/>
            </a:avLst>
          </a:prstGeom>
          <a:solidFill>
            <a:schemeClr val="bg2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2686050" y="3035808"/>
            <a:ext cx="17076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EA3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2686050" y="3493008"/>
            <a:ext cx="170764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know AI can be wrong, and how to check.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640580" y="2926080"/>
            <a:ext cx="1954530" cy="1417320"/>
          </a:xfrm>
          <a:prstGeom prst="roundRect">
            <a:avLst>
              <a:gd name="adj" fmla="val 7742"/>
            </a:avLst>
          </a:prstGeom>
          <a:solidFill>
            <a:srgbClr val="FCE4F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777740" y="3035808"/>
            <a:ext cx="1707642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Oracy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4777740" y="3493008"/>
            <a:ext cx="1707642" cy="7955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can explain an idea clearly to an audience.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thinking changed when…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548640" y="1371600"/>
            <a:ext cx="1280160" cy="128016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Image 0" descr="/home/claude/y4l1/icon_lightbulb_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0275" y="1653235"/>
            <a:ext cx="716890" cy="71689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011680" y="1371600"/>
            <a:ext cx="6675120" cy="1280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thinking changed when ___ because ___.</a:t>
            </a:r>
            <a:endParaRPr lang="en-US" sz="2600" dirty="0"/>
          </a:p>
        </p:txBody>
      </p:sp>
      <p:sp>
        <p:nvSpPr>
          <p:cNvPr id="7" name="Shape 3"/>
          <p:cNvSpPr/>
          <p:nvPr/>
        </p:nvSpPr>
        <p:spPr>
          <a:xfrm>
            <a:off x="457200" y="3108960"/>
            <a:ext cx="8229600" cy="685800"/>
          </a:xfrm>
          <a:prstGeom prst="roundRect">
            <a:avLst>
              <a:gd name="adj" fmla="val 16000"/>
            </a:avLst>
          </a:prstGeom>
          <a:solidFill>
            <a:srgbClr val="FCE4F2"/>
          </a:solidFill>
          <a:ln/>
        </p:spPr>
      </p:sp>
      <p:sp>
        <p:nvSpPr>
          <p:cNvPr id="8" name="Shape 4"/>
          <p:cNvSpPr/>
          <p:nvPr/>
        </p:nvSpPr>
        <p:spPr>
          <a:xfrm>
            <a:off x="566928" y="3200400"/>
            <a:ext cx="502920" cy="502920"/>
          </a:xfrm>
          <a:prstGeom prst="ellipse">
            <a:avLst/>
          </a:prstGeom>
          <a:solidFill>
            <a:schemeClr val="bg1"/>
          </a:solidFill>
          <a:ln/>
        </p:spPr>
      </p:sp>
      <p:pic>
        <p:nvPicPr>
          <p:cNvPr id="9" name="Image 1" descr="/home/claude/y4l1/icon_hom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" y="3300984"/>
            <a:ext cx="301752" cy="301752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188720" y="3108960"/>
            <a:ext cx="736092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thing I'll tell my family about AI is ___.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CLOSED!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640080" y="1463040"/>
            <a:ext cx="1463040" cy="14630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/home/claude/y4l1/icon_med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1949" y="1784909"/>
            <a:ext cx="819302" cy="819302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2468880" y="1463040"/>
            <a:ext cx="621792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Congratulations, AI Detectives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468880" y="2240280"/>
            <a:ext cx="621792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900" i="1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You've closed all six case files. You can explain how AI works, why we check it, and how to stay safe.</a:t>
            </a:r>
            <a:endParaRPr lang="en-US" sz="1900" dirty="0"/>
          </a:p>
        </p:txBody>
      </p:sp>
      <p:sp>
        <p:nvSpPr>
          <p:cNvPr id="8" name="Text 4"/>
          <p:cNvSpPr txBox="1"/>
          <p:nvPr/>
        </p:nvSpPr>
        <p:spPr>
          <a:xfrm>
            <a:off x="2468880" y="4069080"/>
            <a:ext cx="62179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www.thegentechacademy.co.uk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 Detectives">
  <a:themeElements>
    <a:clrScheme name="AI Detectives">
      <a:dk1>
        <a:srgbClr val="222026"/>
      </a:dk1>
      <a:lt1>
        <a:srgbClr val="FFFFFF"/>
      </a:lt1>
      <a:dk2>
        <a:srgbClr val="1C1A22"/>
      </a:dk2>
      <a:lt2>
        <a:srgbClr val="F2F1F5"/>
      </a:lt2>
      <a:accent1>
        <a:srgbClr val="E0219B"/>
      </a:accent1>
      <a:accent2>
        <a:srgbClr val="6B4FA0"/>
      </a:accent2>
      <a:accent3>
        <a:srgbClr val="E76F51"/>
      </a:accent3>
      <a:accent4>
        <a:srgbClr val="9C1C74"/>
      </a:accent4>
      <a:accent5>
        <a:srgbClr val="8AB17D"/>
      </a:accent5>
      <a:accent6>
        <a:srgbClr val="9B5DE5"/>
      </a:accent6>
      <a:hlink>
        <a:srgbClr val="2A6FDB"/>
      </a:hlink>
      <a:folHlink>
        <a:srgbClr val="7A4FB5"/>
      </a:folHlink>
    </a:clrScheme>
    <a:fontScheme name="AI Detective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Y4 L6 – Case Closed: AI Explainers</dc:title>
  <dc:subject>PptxGenJS Presentation</dc:subject>
  <dc:creator>The GenTech Academy</dc:creator>
  <cp:lastModifiedBy>The GenTech Academy</cp:lastModifiedBy>
  <cp:revision>1</cp:revision>
  <dcterms:created xsi:type="dcterms:W3CDTF">2026-10-05T11:30:42Z</dcterms:created>
  <dcterms:modified xsi:type="dcterms:W3CDTF">2026-10-05T11:30:42Z</dcterms:modified>
</cp:coreProperties>
</file>