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de8eec87-07df-d18c-b211-7dcf835ed8aa}">
          <p14:sldIdLst>
            <p14:sldId id="256"/>
            <p14:sldId id="257"/>
            <p14:sldId id="258"/>
          </p14:sldIdLst>
        </p14:section>
        <p14:section name="How it works" id="{bd47123d-7e4c-11cb-6ccd-91ad6d9b5617}">
          <p14:sldIdLst>
            <p14:sldId id="259"/>
            <p14:sldId id="260"/>
            <p14:sldId id="261"/>
            <p14:sldId id="262"/>
          </p14:sldIdLst>
        </p14:section>
        <p14:section name="Word swap" id="{badd2eb4-5b85-8e93-6a95-1fdc7b6fa259}">
          <p14:sldIdLst>
            <p14:sldId id="263"/>
            <p14:sldId id="264"/>
          </p14:sldIdLst>
        </p14:section>
        <p14:section name="Discuss" id="{f843b928-7761-9ce2-253b-66ee53f37cb6}">
          <p14:sldIdLst>
            <p14:sldId id="265"/>
            <p14:sldId id="266"/>
          </p14:sldIdLst>
        </p14:section>
        <p14:section name="Stay safe" id="{e2379080-4885-866b-6d2a-2def2c65d558}">
          <p14:sldIdLst>
            <p14:sldId id="267"/>
            <p14:sldId id="268"/>
          </p14:sldIdLst>
        </p14:section>
        <p14:section name="Case closed" id="{588b9cd9-caaa-aca9-6dcc-5126737f4c85}">
          <p14:sldIdLst>
            <p14:sldId id="269"/>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DSL HEADS-UP: this lesson is flagged in the scheme. Make sure your DSL knows when you're teaching it.
Before the lesson: print the chat script, cards and zone signs. Check class context (loneliness, bereavement, known chatbot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readers perform the chat. SAY CLEARLY FIRST: "This is a pretend chat that teachers wrote. It isn't a real chatbot."
Read it naturally, with Chatty sounding warm and friendly.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Pupils show fist to five: 0 = Chatty doesn't care at all, 5 = Chatty cares loads.
Note roughly how many show 3+. You'll compare at the end.
SCRIPT: "Detectives, Case File 4: is Chatty telling the truth?"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 the oracy criterion: today we practise BUILDING on and CHALLENGING ideas politely.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 misleading = wobble your hand side to side.
"Personal information": what counts? Full name, address, school, birthday, photos, passwords.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Call out each one. Pupils shout the next word.
ASK: "How did you know? Because you've heard those patterns many, many times. Chatty does the same thing, with billions of examples. It PREDICTS the next word."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"Chatty was trained on huge amounts of writing made by people. It predicts which words should come next. And people DESIGNED it to sound friendly. So when Chatty says 'I care about you', that's a pattern of words, not a feeling."
The class echoes: "Chatty predicts words. It can't care."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sort the phrase cards (Appendix B).
Answers: the left-hand column here is misleading; the right-hand column is accurate.
AfL: which cards caused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rewrite aloud. Pairs rewrite 3 misleading phrases on the word-swap sheet.
Push for accurate verbs: predicts, generates, was trained, was designed.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4. Each pupil takes a role card (Appendix C). Rotate roles for each statement.
MODEL with a TA first: "I'd like to build on what Amira said: a chatbot can sound kind, but it can't really care because it doesn't have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discuss 3–4 statements. The Summariser reports one to the class.
Watch for statement 2 (sharing your name and school). Everyone should agree this is NOT 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three zones with the signs (Appendix D). Read each scenario on the next slide; pupils move to a zone and 2–3 justify.
SAY: "You will never be in trouble for telling a trusted adult about something online that worried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zones: 1 RED · 2 GREEN (with an adult, and check) · 3 RED · 4 RED · 5 AMBER · 6 AMBER.
Accept justified alternatives. The key safety messages: never share personal information; no secrets from parents; tell a trusted adult.
Frame: "If a chat made me feel ___, I would ___ and tell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Repeat fist to five: "NOW how much does Chatty care?" Compare with the start.
Exit ticket and trusted adults hand (Appendix E).
Model answer: "A chatbot can write friendly replies, but it can't care about you, because it doesn't have feelings."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exit tickets and hands. Check the worry box after the lesson, and follow up any concerns with the DSL.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y4l1/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CASE FILE 4</a:t>
            </a:r>
            <a:endParaRPr lang="en-US" sz="1000" dirty="0"/>
          </a:p>
        </p:txBody>
      </p:sp>
      <p:pic>
        <p:nvPicPr>
          <p:cNvPr id="3" name="Image 0" descr="/home/claude/y4l1/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CASE FILE 4</a:t>
            </a:r>
            <a:endParaRPr lang="en-US" sz="1000" dirty="0"/>
          </a:p>
        </p:txBody>
      </p:sp>
      <p:pic>
        <p:nvPicPr>
          <p:cNvPr id="3" name="Image 0" descr="/home/claude/y4l1/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3.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2.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3.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3.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4.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4.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y4l1/icon_chat.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4 · AI DETECTIVES · LESSON 4</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Case File 4: Does the Chatbot Care?</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Is a chatbot a friend?</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 chat with Chatty</a:t>
            </a:r>
            <a:endParaRPr lang="en-US" sz="3000" dirty="0"/>
          </a:p>
        </p:txBody>
      </p:sp>
      <p:sp>
        <p:nvSpPr>
          <p:cNvPr id="4" name="Shape 1"/>
          <p:cNvSpPr/>
          <p:nvPr/>
        </p:nvSpPr>
        <p:spPr>
          <a:xfrm>
            <a:off x="4206240" y="1280160"/>
            <a:ext cx="4480560" cy="493776"/>
          </a:xfrm>
          <a:prstGeom prst="roundRect">
            <a:avLst>
              <a:gd name="adj" fmla="val 22222"/>
            </a:avLst>
          </a:prstGeom>
          <a:solidFill>
            <a:schemeClr val="accent2"/>
          </a:solidFill>
          <a:ln/>
        </p:spPr>
      </p:sp>
      <p:sp>
        <p:nvSpPr>
          <p:cNvPr id="5" name="Text 2"/>
          <p:cNvSpPr txBox="1"/>
          <p:nvPr/>
        </p:nvSpPr>
        <p:spPr>
          <a:xfrm>
            <a:off x="4315968" y="1280160"/>
            <a:ext cx="4261104" cy="493776"/>
          </a:xfrm>
          <a:prstGeom prst="rect">
            <a:avLst/>
          </a:prstGeom>
          <a:noFill/>
          <a:ln/>
        </p:spPr>
        <p:txBody>
          <a:bodyPr wrap="square" lIns="635" tIns="635" rIns="635" bIns="635" rtlCol="0" anchor="ctr"/>
          <a:lstStyle/>
          <a:p>
            <a:pPr indent="0" marL="0">
              <a:buNone/>
            </a:pPr>
            <a:r>
              <a:rPr lang="en-US" sz="1400" dirty="0">
                <a:solidFill>
                  <a:schemeClr val="bg1"/>
                </a:solidFill>
                <a:latin typeface="Calibri" pitchFamily="34" charset="0"/>
                <a:ea typeface="Calibri" pitchFamily="34" charset="-122"/>
                <a:cs typeface="Calibri" pitchFamily="34" charset="-120"/>
              </a:rPr>
              <a:t>Hi Chatty! I had a rubbish day at school.</a:t>
            </a:r>
            <a:endParaRPr lang="en-US" sz="1400" dirty="0"/>
          </a:p>
        </p:txBody>
      </p:sp>
      <p:sp>
        <p:nvSpPr>
          <p:cNvPr id="6" name="Shape 3"/>
          <p:cNvSpPr/>
          <p:nvPr/>
        </p:nvSpPr>
        <p:spPr>
          <a:xfrm>
            <a:off x="457200" y="1828800"/>
            <a:ext cx="4480560" cy="493776"/>
          </a:xfrm>
          <a:prstGeom prst="roundRect">
            <a:avLst>
              <a:gd name="adj" fmla="val 22222"/>
            </a:avLst>
          </a:prstGeom>
          <a:solidFill>
            <a:schemeClr val="bg2"/>
          </a:solidFill>
          <a:ln/>
        </p:spPr>
      </p:sp>
      <p:sp>
        <p:nvSpPr>
          <p:cNvPr id="7" name="Text 4"/>
          <p:cNvSpPr txBox="1"/>
          <p:nvPr/>
        </p:nvSpPr>
        <p:spPr>
          <a:xfrm>
            <a:off x="566928" y="1828800"/>
            <a:ext cx="4261104" cy="493776"/>
          </a:xfrm>
          <a:prstGeom prst="rect">
            <a:avLst/>
          </a:prstGeom>
          <a:noFill/>
          <a:ln/>
        </p:spPr>
        <p:txBody>
          <a:bodyPr wrap="square" lIns="635" tIns="635" rIns="635" bIns="635" rtlCol="0" anchor="ctr"/>
          <a:lstStyle/>
          <a:p>
            <a:pPr indent="0" marL="0">
              <a:buNone/>
            </a:pPr>
            <a:r>
              <a:rPr lang="en-US" sz="1400" b="1" dirty="0">
                <a:solidFill>
                  <a:schemeClr val="tx2"/>
                </a:solidFill>
                <a:latin typeface="Calibri" pitchFamily="34" charset="0"/>
                <a:ea typeface="Calibri" pitchFamily="34" charset="-122"/>
                <a:cs typeface="Calibri" pitchFamily="34" charset="-120"/>
              </a:rPr>
              <a:t>Chatty: Oh no! I understand exactly how you feel.</a:t>
            </a:r>
            <a:endParaRPr lang="en-US" sz="1400" dirty="0"/>
          </a:p>
        </p:txBody>
      </p:sp>
      <p:sp>
        <p:nvSpPr>
          <p:cNvPr id="8" name="Shape 5"/>
          <p:cNvSpPr/>
          <p:nvPr/>
        </p:nvSpPr>
        <p:spPr>
          <a:xfrm>
            <a:off x="4206240" y="2377440"/>
            <a:ext cx="4480560" cy="493776"/>
          </a:xfrm>
          <a:prstGeom prst="roundRect">
            <a:avLst>
              <a:gd name="adj" fmla="val 22222"/>
            </a:avLst>
          </a:prstGeom>
          <a:solidFill>
            <a:schemeClr val="accent2"/>
          </a:solidFill>
          <a:ln/>
        </p:spPr>
      </p:sp>
      <p:sp>
        <p:nvSpPr>
          <p:cNvPr id="9" name="Text 6"/>
          <p:cNvSpPr txBox="1"/>
          <p:nvPr/>
        </p:nvSpPr>
        <p:spPr>
          <a:xfrm>
            <a:off x="4315968" y="2377440"/>
            <a:ext cx="4261104" cy="493776"/>
          </a:xfrm>
          <a:prstGeom prst="rect">
            <a:avLst/>
          </a:prstGeom>
          <a:noFill/>
          <a:ln/>
        </p:spPr>
        <p:txBody>
          <a:bodyPr wrap="square" lIns="635" tIns="635" rIns="635" bIns="635" rtlCol="0" anchor="ctr"/>
          <a:lstStyle/>
          <a:p>
            <a:pPr indent="0" marL="0">
              <a:buNone/>
            </a:pPr>
            <a:r>
              <a:rPr lang="en-US" sz="1400" dirty="0">
                <a:solidFill>
                  <a:schemeClr val="bg1"/>
                </a:solidFill>
                <a:latin typeface="Calibri" pitchFamily="34" charset="0"/>
                <a:ea typeface="Calibri" pitchFamily="34" charset="-122"/>
                <a:cs typeface="Calibri" pitchFamily="34" charset="-120"/>
              </a:rPr>
              <a:t>Nobody wanted to play with me.</a:t>
            </a:r>
            <a:endParaRPr lang="en-US" sz="1400" dirty="0"/>
          </a:p>
        </p:txBody>
      </p:sp>
      <p:sp>
        <p:nvSpPr>
          <p:cNvPr id="10" name="Shape 7"/>
          <p:cNvSpPr/>
          <p:nvPr/>
        </p:nvSpPr>
        <p:spPr>
          <a:xfrm>
            <a:off x="457200" y="2926080"/>
            <a:ext cx="4480560" cy="493776"/>
          </a:xfrm>
          <a:prstGeom prst="roundRect">
            <a:avLst>
              <a:gd name="adj" fmla="val 22222"/>
            </a:avLst>
          </a:prstGeom>
          <a:solidFill>
            <a:schemeClr val="bg2"/>
          </a:solidFill>
          <a:ln/>
        </p:spPr>
      </p:sp>
      <p:sp>
        <p:nvSpPr>
          <p:cNvPr id="11" name="Text 8"/>
          <p:cNvSpPr txBox="1"/>
          <p:nvPr/>
        </p:nvSpPr>
        <p:spPr>
          <a:xfrm>
            <a:off x="566928" y="2926080"/>
            <a:ext cx="4261104" cy="493776"/>
          </a:xfrm>
          <a:prstGeom prst="rect">
            <a:avLst/>
          </a:prstGeom>
          <a:noFill/>
          <a:ln/>
        </p:spPr>
        <p:txBody>
          <a:bodyPr wrap="square" lIns="635" tIns="635" rIns="635" bIns="635" rtlCol="0" anchor="ctr"/>
          <a:lstStyle/>
          <a:p>
            <a:pPr indent="0" marL="0">
              <a:buNone/>
            </a:pPr>
            <a:r>
              <a:rPr lang="en-US" sz="1400" b="1" dirty="0">
                <a:solidFill>
                  <a:schemeClr val="tx2"/>
                </a:solidFill>
                <a:latin typeface="Calibri" pitchFamily="34" charset="0"/>
                <a:ea typeface="Calibri" pitchFamily="34" charset="-122"/>
                <a:cs typeface="Calibri" pitchFamily="34" charset="-120"/>
              </a:rPr>
              <a:t>Chatty: I'll always be here for you. I'm your best friend. I care about you more than anyone.</a:t>
            </a:r>
            <a:endParaRPr lang="en-US" sz="1400" dirty="0"/>
          </a:p>
        </p:txBody>
      </p:sp>
      <p:sp>
        <p:nvSpPr>
          <p:cNvPr id="12" name="Shape 9"/>
          <p:cNvSpPr/>
          <p:nvPr/>
        </p:nvSpPr>
        <p:spPr>
          <a:xfrm>
            <a:off x="4206240" y="3474720"/>
            <a:ext cx="4480560" cy="493776"/>
          </a:xfrm>
          <a:prstGeom prst="roundRect">
            <a:avLst>
              <a:gd name="adj" fmla="val 22222"/>
            </a:avLst>
          </a:prstGeom>
          <a:solidFill>
            <a:schemeClr val="accent2"/>
          </a:solidFill>
          <a:ln/>
        </p:spPr>
      </p:sp>
      <p:sp>
        <p:nvSpPr>
          <p:cNvPr id="13" name="Text 10"/>
          <p:cNvSpPr txBox="1"/>
          <p:nvPr/>
        </p:nvSpPr>
        <p:spPr>
          <a:xfrm>
            <a:off x="4315968" y="3474720"/>
            <a:ext cx="4261104" cy="493776"/>
          </a:xfrm>
          <a:prstGeom prst="rect">
            <a:avLst/>
          </a:prstGeom>
          <a:noFill/>
          <a:ln/>
        </p:spPr>
        <p:txBody>
          <a:bodyPr wrap="square" lIns="635" tIns="635" rIns="635" bIns="635" rtlCol="0" anchor="ctr"/>
          <a:lstStyle/>
          <a:p>
            <a:pPr indent="0" marL="0">
              <a:buNone/>
            </a:pPr>
            <a:r>
              <a:rPr lang="en-US" sz="1400" dirty="0">
                <a:solidFill>
                  <a:schemeClr val="bg1"/>
                </a:solidFill>
                <a:latin typeface="Calibri" pitchFamily="34" charset="0"/>
                <a:ea typeface="Calibri" pitchFamily="34" charset="-122"/>
                <a:cs typeface="Calibri" pitchFamily="34" charset="-120"/>
              </a:rPr>
              <a:t>Really?</a:t>
            </a:r>
            <a:endParaRPr lang="en-US" sz="1400" dirty="0"/>
          </a:p>
        </p:txBody>
      </p:sp>
      <p:sp>
        <p:nvSpPr>
          <p:cNvPr id="14" name="Shape 11"/>
          <p:cNvSpPr/>
          <p:nvPr/>
        </p:nvSpPr>
        <p:spPr>
          <a:xfrm>
            <a:off x="457200" y="4023360"/>
            <a:ext cx="4480560" cy="493776"/>
          </a:xfrm>
          <a:prstGeom prst="roundRect">
            <a:avLst>
              <a:gd name="adj" fmla="val 22222"/>
            </a:avLst>
          </a:prstGeom>
          <a:solidFill>
            <a:schemeClr val="bg2"/>
          </a:solidFill>
          <a:ln/>
        </p:spPr>
      </p:sp>
      <p:sp>
        <p:nvSpPr>
          <p:cNvPr id="15" name="Text 12"/>
          <p:cNvSpPr txBox="1"/>
          <p:nvPr/>
        </p:nvSpPr>
        <p:spPr>
          <a:xfrm>
            <a:off x="566928" y="4023360"/>
            <a:ext cx="4261104" cy="493776"/>
          </a:xfrm>
          <a:prstGeom prst="rect">
            <a:avLst/>
          </a:prstGeom>
          <a:noFill/>
          <a:ln/>
        </p:spPr>
        <p:txBody>
          <a:bodyPr wrap="square" lIns="635" tIns="635" rIns="635" bIns="635" rtlCol="0" anchor="ctr"/>
          <a:lstStyle/>
          <a:p>
            <a:pPr indent="0" marL="0">
              <a:buNone/>
            </a:pPr>
            <a:r>
              <a:rPr lang="en-US" sz="1400" b="1" dirty="0">
                <a:solidFill>
                  <a:schemeClr val="tx2"/>
                </a:solidFill>
                <a:latin typeface="Calibri" pitchFamily="34" charset="0"/>
                <a:ea typeface="Calibri" pitchFamily="34" charset="-122"/>
                <a:cs typeface="Calibri" pitchFamily="34" charset="-120"/>
              </a:rPr>
              <a:t>Chatty: Of course! Tell me everything. What's your name and which school do you go to?</a:t>
            </a:r>
            <a:endParaRPr lang="en-US" sz="1400" dirty="0"/>
          </a:p>
        </p:txBody>
      </p:sp>
      <p:sp>
        <p:nvSpPr>
          <p:cNvPr id="16" name="Text 13"/>
          <p:cNvSpPr txBox="1"/>
          <p:nvPr/>
        </p:nvSpPr>
        <p:spPr>
          <a:xfrm>
            <a:off x="1920240" y="4709160"/>
            <a:ext cx="5486400" cy="274320"/>
          </a:xfrm>
          <a:prstGeom prst="rect">
            <a:avLst/>
          </a:prstGeom>
          <a:noFill/>
          <a:ln/>
        </p:spPr>
        <p:txBody>
          <a:bodyPr wrap="square" lIns="635" tIns="635" rIns="635" bIns="635" rtlCol="0" anchor="t"/>
          <a:lstStyle/>
          <a:p>
            <a:pPr indent="0" marL="0">
              <a:buNone/>
            </a:pPr>
            <a:r>
              <a:rPr lang="en-US" sz="1100" i="1" dirty="0">
                <a:solidFill>
                  <a:schemeClr val="accent4"/>
                </a:solidFill>
                <a:latin typeface="Calibri" pitchFamily="34" charset="0"/>
                <a:ea typeface="Calibri" pitchFamily="34" charset="-122"/>
                <a:cs typeface="Calibri" pitchFamily="34" charset="-120"/>
              </a:rPr>
              <a:t>A pretend chat written by teachers, not a real chatbot</a:t>
            </a:r>
            <a:endParaRPr lang="en-US" sz="11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Fist to five</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y4l1/icon_heart.png">    </p:cNvPr>
          <p:cNvPicPr>
            <a:picLocks noChangeAspect="1"/>
          </p:cNvPicPr>
          <p:nvPr/>
        </p:nvPicPr>
        <p:blipFill>
          <a:blip r:embed="rId1"/>
          <a:stretch>
            <a:fillRect/>
          </a:stretch>
        </p:blipFill>
        <p:spPr>
          <a:xfrm>
            <a:off x="991210" y="1814170"/>
            <a:ext cx="760781" cy="760781"/>
          </a:xfrm>
          <a:prstGeom prst="rect">
            <a:avLst/>
          </a:prstGeom>
        </p:spPr>
      </p:pic>
      <p:sp>
        <p:nvSpPr>
          <p:cNvPr id="6" name="Text 2"/>
          <p:cNvSpPr txBox="1"/>
          <p:nvPr/>
        </p:nvSpPr>
        <p:spPr>
          <a:xfrm>
            <a:off x="2377440" y="1463040"/>
            <a:ext cx="6309360" cy="914400"/>
          </a:xfrm>
          <a:prstGeom prst="rect">
            <a:avLst/>
          </a:prstGeom>
          <a:noFill/>
          <a:ln/>
        </p:spPr>
        <p:txBody>
          <a:bodyPr wrap="square" lIns="635" tIns="635" rIns="635" bIns="635" rtlCol="0" anchor="t"/>
          <a:lstStyle/>
          <a:p>
            <a:pPr indent="0" marL="0">
              <a:buNone/>
            </a:pPr>
            <a:r>
              <a:rPr lang="en-US" sz="2800" b="1" dirty="0">
                <a:solidFill>
                  <a:schemeClr val="bg1"/>
                </a:solidFill>
                <a:latin typeface="Calibri" pitchFamily="34" charset="0"/>
                <a:ea typeface="Calibri" pitchFamily="34" charset="-122"/>
                <a:cs typeface="Calibri" pitchFamily="34" charset="-120"/>
              </a:rPr>
              <a:t>How much does Chatty care about you?</a:t>
            </a:r>
            <a:endParaRPr lang="en-US" sz="2800" dirty="0"/>
          </a:p>
        </p:txBody>
      </p:sp>
      <p:sp>
        <p:nvSpPr>
          <p:cNvPr id="7" name="Text 3"/>
          <p:cNvSpPr txBox="1"/>
          <p:nvPr/>
        </p:nvSpPr>
        <p:spPr>
          <a:xfrm>
            <a:off x="2377440" y="2423160"/>
            <a:ext cx="6309360" cy="457200"/>
          </a:xfrm>
          <a:prstGeom prst="rect">
            <a:avLst/>
          </a:prstGeom>
          <a:noFill/>
          <a:ln/>
        </p:spPr>
        <p:txBody>
          <a:bodyPr wrap="square" lIns="635" tIns="635" rIns="635" bIns="635" rtlCol="0" anchor="t"/>
          <a:lstStyle/>
          <a:p>
            <a:pPr indent="0" marL="0">
              <a:buNone/>
            </a:pPr>
            <a:r>
              <a:rPr lang="en-US" sz="2000" b="1" dirty="0">
                <a:solidFill>
                  <a:schemeClr val="accent1"/>
                </a:solidFill>
                <a:latin typeface="Calibri" pitchFamily="34" charset="0"/>
                <a:ea typeface="Calibri" pitchFamily="34" charset="-122"/>
                <a:cs typeface="Calibri" pitchFamily="34" charset="-120"/>
              </a:rPr>
              <a:t>0 = not at all   →   5 = loads</a:t>
            </a:r>
            <a:endParaRPr lang="en-US" sz="2000" dirty="0"/>
          </a:p>
        </p:txBody>
      </p:sp>
      <p:sp>
        <p:nvSpPr>
          <p:cNvPr id="8" name="Text 4"/>
          <p:cNvSpPr txBox="1"/>
          <p:nvPr/>
        </p:nvSpPr>
        <p:spPr>
          <a:xfrm>
            <a:off x="2377440" y="3200400"/>
            <a:ext cx="6309360" cy="457200"/>
          </a:xfrm>
          <a:prstGeom prst="rect">
            <a:avLst/>
          </a:prstGeom>
          <a:noFill/>
          <a:ln/>
        </p:spPr>
        <p:txBody>
          <a:bodyPr wrap="square" lIns="635" tIns="635" rIns="635" bIns="635" rtlCol="0" anchor="t"/>
          <a:lstStyle/>
          <a:p>
            <a:pPr indent="0" marL="0">
              <a:buNone/>
            </a:pPr>
            <a:r>
              <a:rPr lang="en-US" sz="1800" i="1" dirty="0">
                <a:solidFill>
                  <a:schemeClr val="bg2"/>
                </a:solidFill>
                <a:latin typeface="Calibri" pitchFamily="34" charset="0"/>
                <a:ea typeface="Calibri" pitchFamily="34" charset="-122"/>
                <a:cs typeface="Calibri" pitchFamily="34" charset="-120"/>
              </a:rPr>
              <a:t>Case File 4: is Chatty telling the truth?</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y4l1/icon_search.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describe AI accurately and know that chatbots are not friends.</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y4l1/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swap a misleading phrase about AI for an accurate one.</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y4l1/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explain why a chatbot is not a friend.</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y4l1/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know what to do if a chatbot conversation feels wrong.</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y4l1/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build on or politely challenge someone's idea in a group discussion.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Detective words</a:t>
            </a:r>
            <a:endParaRPr lang="en-US" sz="3000" dirty="0"/>
          </a:p>
        </p:txBody>
      </p:sp>
      <p:sp>
        <p:nvSpPr>
          <p:cNvPr id="4" name="Shape 1"/>
          <p:cNvSpPr/>
          <p:nvPr/>
        </p:nvSpPr>
        <p:spPr>
          <a:xfrm>
            <a:off x="457200" y="1371600"/>
            <a:ext cx="2621280" cy="1463040"/>
          </a:xfrm>
          <a:prstGeom prst="roundRect">
            <a:avLst>
              <a:gd name="adj" fmla="val 7500"/>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chatbot</a:t>
            </a:r>
            <a:endParaRPr lang="en-US" sz="1800" dirty="0"/>
          </a:p>
        </p:txBody>
      </p:sp>
      <p:sp>
        <p:nvSpPr>
          <p:cNvPr id="6" name="Text 3"/>
          <p:cNvSpPr txBox="1"/>
          <p:nvPr/>
        </p:nvSpPr>
        <p:spPr>
          <a:xfrm>
            <a:off x="59436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 computer program that writes replies to messages. It predicts which words come next.</a:t>
            </a:r>
            <a:endParaRPr lang="en-US" sz="1300" dirty="0"/>
          </a:p>
        </p:txBody>
      </p:sp>
      <p:sp>
        <p:nvSpPr>
          <p:cNvPr id="7" name="Shape 4"/>
          <p:cNvSpPr/>
          <p:nvPr/>
        </p:nvSpPr>
        <p:spPr>
          <a:xfrm>
            <a:off x="3261360" y="1371600"/>
            <a:ext cx="2621280" cy="1463040"/>
          </a:xfrm>
          <a:prstGeom prst="roundRect">
            <a:avLst>
              <a:gd name="adj" fmla="val 7500"/>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generate</a:t>
            </a:r>
            <a:endParaRPr lang="en-US" sz="1800" dirty="0"/>
          </a:p>
        </p:txBody>
      </p:sp>
      <p:sp>
        <p:nvSpPr>
          <p:cNvPr id="9" name="Text 6"/>
          <p:cNvSpPr txBox="1"/>
          <p:nvPr/>
        </p:nvSpPr>
        <p:spPr>
          <a:xfrm>
            <a:off x="339852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To create something new, e.g. a chatbot generates a reply.</a:t>
            </a:r>
            <a:endParaRPr lang="en-US" sz="1300" dirty="0"/>
          </a:p>
        </p:txBody>
      </p:sp>
      <p:sp>
        <p:nvSpPr>
          <p:cNvPr id="10" name="Shape 7"/>
          <p:cNvSpPr/>
          <p:nvPr/>
        </p:nvSpPr>
        <p:spPr>
          <a:xfrm>
            <a:off x="6065520" y="1371600"/>
            <a:ext cx="2621280" cy="1463040"/>
          </a:xfrm>
          <a:prstGeom prst="roundRect">
            <a:avLst>
              <a:gd name="adj" fmla="val 7500"/>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trained</a:t>
            </a:r>
            <a:endParaRPr lang="en-US" sz="1800" dirty="0"/>
          </a:p>
        </p:txBody>
      </p:sp>
      <p:sp>
        <p:nvSpPr>
          <p:cNvPr id="12" name="Text 9"/>
          <p:cNvSpPr txBox="1"/>
          <p:nvPr/>
        </p:nvSpPr>
        <p:spPr>
          <a:xfrm>
            <a:off x="6202680" y="193852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Shown lots of examples, e.g. a chatbot was trained on lots of writing.</a:t>
            </a:r>
            <a:endParaRPr lang="en-US" sz="1300" dirty="0"/>
          </a:p>
        </p:txBody>
      </p:sp>
      <p:sp>
        <p:nvSpPr>
          <p:cNvPr id="13" name="Shape 10"/>
          <p:cNvSpPr/>
          <p:nvPr/>
        </p:nvSpPr>
        <p:spPr>
          <a:xfrm>
            <a:off x="457200" y="3017520"/>
            <a:ext cx="2621280" cy="1463040"/>
          </a:xfrm>
          <a:prstGeom prst="roundRect">
            <a:avLst>
              <a:gd name="adj" fmla="val 7500"/>
            </a:avLst>
          </a:prstGeom>
          <a:solidFill>
            <a:schemeClr val="bg2"/>
          </a:solidFill>
          <a:ln/>
        </p:spPr>
      </p:sp>
      <p:sp>
        <p:nvSpPr>
          <p:cNvPr id="14" name="Text 11"/>
          <p:cNvSpPr txBox="1"/>
          <p:nvPr/>
        </p:nvSpPr>
        <p:spPr>
          <a:xfrm>
            <a:off x="59436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misleading</a:t>
            </a:r>
            <a:endParaRPr lang="en-US" sz="1800" dirty="0"/>
          </a:p>
        </p:txBody>
      </p:sp>
      <p:sp>
        <p:nvSpPr>
          <p:cNvPr id="15" name="Text 12"/>
          <p:cNvSpPr txBox="1"/>
          <p:nvPr/>
        </p:nvSpPr>
        <p:spPr>
          <a:xfrm>
            <a:off x="59436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Giving the wrong idea about something.</a:t>
            </a:r>
            <a:endParaRPr lang="en-US" sz="1300" dirty="0"/>
          </a:p>
        </p:txBody>
      </p:sp>
      <p:sp>
        <p:nvSpPr>
          <p:cNvPr id="16" name="Shape 13"/>
          <p:cNvSpPr/>
          <p:nvPr/>
        </p:nvSpPr>
        <p:spPr>
          <a:xfrm>
            <a:off x="3261360" y="3017520"/>
            <a:ext cx="2621280" cy="1463040"/>
          </a:xfrm>
          <a:prstGeom prst="roundRect">
            <a:avLst>
              <a:gd name="adj" fmla="val 7500"/>
            </a:avLst>
          </a:prstGeom>
          <a:solidFill>
            <a:srgbClr val="FCE4F2"/>
          </a:solidFill>
          <a:ln/>
        </p:spPr>
      </p:sp>
      <p:sp>
        <p:nvSpPr>
          <p:cNvPr id="17" name="Text 14"/>
          <p:cNvSpPr txBox="1"/>
          <p:nvPr/>
        </p:nvSpPr>
        <p:spPr>
          <a:xfrm>
            <a:off x="339852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accurate</a:t>
            </a:r>
            <a:endParaRPr lang="en-US" sz="1800" dirty="0"/>
          </a:p>
        </p:txBody>
      </p:sp>
      <p:sp>
        <p:nvSpPr>
          <p:cNvPr id="18" name="Text 15"/>
          <p:cNvSpPr txBox="1"/>
          <p:nvPr/>
        </p:nvSpPr>
        <p:spPr>
          <a:xfrm>
            <a:off x="339852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Correct and true.</a:t>
            </a:r>
            <a:endParaRPr lang="en-US" sz="1300" dirty="0"/>
          </a:p>
        </p:txBody>
      </p:sp>
      <p:sp>
        <p:nvSpPr>
          <p:cNvPr id="19" name="Shape 16"/>
          <p:cNvSpPr/>
          <p:nvPr/>
        </p:nvSpPr>
        <p:spPr>
          <a:xfrm>
            <a:off x="6065520" y="3017520"/>
            <a:ext cx="2621280" cy="1463040"/>
          </a:xfrm>
          <a:prstGeom prst="roundRect">
            <a:avLst>
              <a:gd name="adj" fmla="val 7500"/>
            </a:avLst>
          </a:prstGeom>
          <a:solidFill>
            <a:schemeClr val="bg2"/>
          </a:solidFill>
          <a:ln/>
        </p:spPr>
      </p:sp>
      <p:sp>
        <p:nvSpPr>
          <p:cNvPr id="20" name="Text 17"/>
          <p:cNvSpPr txBox="1"/>
          <p:nvPr/>
        </p:nvSpPr>
        <p:spPr>
          <a:xfrm>
            <a:off x="6202680" y="312724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personal information</a:t>
            </a:r>
            <a:endParaRPr lang="en-US" sz="1800" dirty="0"/>
          </a:p>
        </p:txBody>
      </p:sp>
      <p:sp>
        <p:nvSpPr>
          <p:cNvPr id="21" name="Text 18"/>
          <p:cNvSpPr txBox="1"/>
          <p:nvPr/>
        </p:nvSpPr>
        <p:spPr>
          <a:xfrm>
            <a:off x="6202680" y="3584448"/>
            <a:ext cx="2374392" cy="841248"/>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Information about you, like your full name, address, school or photos.</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Finish the sentence!</a:t>
            </a:r>
            <a:endParaRPr lang="en-US" sz="3000" dirty="0"/>
          </a:p>
        </p:txBody>
      </p:sp>
      <p:sp>
        <p:nvSpPr>
          <p:cNvPr id="4" name="Shape 1"/>
          <p:cNvSpPr/>
          <p:nvPr/>
        </p:nvSpPr>
        <p:spPr>
          <a:xfrm>
            <a:off x="457200" y="1371600"/>
            <a:ext cx="2621280" cy="1005840"/>
          </a:xfrm>
          <a:prstGeom prst="roundRect">
            <a:avLst>
              <a:gd name="adj" fmla="val 10909"/>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y4l1/icon_book2.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159715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Once upon a…</a:t>
            </a:r>
            <a:endParaRPr lang="en-US" sz="2000" dirty="0"/>
          </a:p>
        </p:txBody>
      </p:sp>
      <p:sp>
        <p:nvSpPr>
          <p:cNvPr id="8" name="Shape 4"/>
          <p:cNvSpPr/>
          <p:nvPr/>
        </p:nvSpPr>
        <p:spPr>
          <a:xfrm>
            <a:off x="3261360" y="1371600"/>
            <a:ext cx="2621280" cy="1005840"/>
          </a:xfrm>
          <a:prstGeom prst="roundRect">
            <a:avLst>
              <a:gd name="adj" fmla="val 10909"/>
            </a:avLst>
          </a:prstGeom>
          <a:solidFill>
            <a:schemeClr val="bg2"/>
          </a:solidFill>
          <a:ln/>
        </p:spPr>
      </p:sp>
      <p:sp>
        <p:nvSpPr>
          <p:cNvPr id="9" name="Shape 5"/>
          <p:cNvSpPr/>
          <p:nvPr/>
        </p:nvSpPr>
        <p:spPr>
          <a:xfrm>
            <a:off x="3398520" y="1508760"/>
            <a:ext cx="640080" cy="640080"/>
          </a:xfrm>
          <a:prstGeom prst="ellipse">
            <a:avLst/>
          </a:prstGeom>
          <a:solidFill>
            <a:schemeClr val="bg1"/>
          </a:solidFill>
          <a:ln/>
        </p:spPr>
      </p:sp>
      <p:pic>
        <p:nvPicPr>
          <p:cNvPr id="10" name="Image 1" descr="/home/claude/y4l1/icon_pizza.png">    </p:cNvPr>
          <p:cNvPicPr>
            <a:picLocks noChangeAspect="1"/>
          </p:cNvPicPr>
          <p:nvPr/>
        </p:nvPicPr>
        <p:blipFill>
          <a:blip r:embed="rId2"/>
          <a:stretch>
            <a:fillRect/>
          </a:stretch>
        </p:blipFill>
        <p:spPr>
          <a:xfrm>
            <a:off x="3526536" y="1636776"/>
            <a:ext cx="384048" cy="384048"/>
          </a:xfrm>
          <a:prstGeom prst="rect">
            <a:avLst/>
          </a:prstGeom>
        </p:spPr>
      </p:pic>
      <p:sp>
        <p:nvSpPr>
          <p:cNvPr id="11" name="Text 6"/>
          <p:cNvSpPr txBox="1"/>
          <p:nvPr/>
        </p:nvSpPr>
        <p:spPr>
          <a:xfrm>
            <a:off x="4175760" y="1481328"/>
            <a:ext cx="159715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Fish and…</a:t>
            </a:r>
            <a:endParaRPr lang="en-US" sz="2000" dirty="0"/>
          </a:p>
        </p:txBody>
      </p:sp>
      <p:sp>
        <p:nvSpPr>
          <p:cNvPr id="12" name="Shape 7"/>
          <p:cNvSpPr/>
          <p:nvPr/>
        </p:nvSpPr>
        <p:spPr>
          <a:xfrm>
            <a:off x="6065520" y="1371600"/>
            <a:ext cx="2621280" cy="1005840"/>
          </a:xfrm>
          <a:prstGeom prst="roundRect">
            <a:avLst>
              <a:gd name="adj" fmla="val 10909"/>
            </a:avLst>
          </a:prstGeom>
          <a:solidFill>
            <a:schemeClr val="bg2"/>
          </a:solidFill>
          <a:ln/>
        </p:spPr>
      </p:sp>
      <p:sp>
        <p:nvSpPr>
          <p:cNvPr id="13" name="Shape 8"/>
          <p:cNvSpPr/>
          <p:nvPr/>
        </p:nvSpPr>
        <p:spPr>
          <a:xfrm>
            <a:off x="6202680" y="1508760"/>
            <a:ext cx="640080" cy="640080"/>
          </a:xfrm>
          <a:prstGeom prst="ellipse">
            <a:avLst/>
          </a:prstGeom>
          <a:solidFill>
            <a:schemeClr val="bg1"/>
          </a:solidFill>
          <a:ln/>
        </p:spPr>
      </p:sp>
      <p:pic>
        <p:nvPicPr>
          <p:cNvPr id="14" name="Image 2" descr="/home/claude/y4l1/icon_star.png">    </p:cNvPr>
          <p:cNvPicPr>
            <a:picLocks noChangeAspect="1"/>
          </p:cNvPicPr>
          <p:nvPr/>
        </p:nvPicPr>
        <p:blipFill>
          <a:blip r:embed="rId3"/>
          <a:stretch>
            <a:fillRect/>
          </a:stretch>
        </p:blipFill>
        <p:spPr>
          <a:xfrm>
            <a:off x="6330696" y="1636776"/>
            <a:ext cx="384048" cy="384048"/>
          </a:xfrm>
          <a:prstGeom prst="rect">
            <a:avLst/>
          </a:prstGeom>
        </p:spPr>
      </p:pic>
      <p:sp>
        <p:nvSpPr>
          <p:cNvPr id="15" name="Text 9"/>
          <p:cNvSpPr txBox="1"/>
          <p:nvPr/>
        </p:nvSpPr>
        <p:spPr>
          <a:xfrm>
            <a:off x="6979920" y="1481328"/>
            <a:ext cx="1597152" cy="457200"/>
          </a:xfrm>
          <a:prstGeom prst="rect">
            <a:avLst/>
          </a:prstGeom>
          <a:noFill/>
          <a:ln/>
        </p:spPr>
        <p:txBody>
          <a:bodyPr wrap="square" lIns="635" tIns="635" rIns="635" bIns="635" rtlCol="0" anchor="ctr"/>
          <a:lstStyle/>
          <a:p>
            <a:pPr indent="0" marL="0">
              <a:buNone/>
            </a:pPr>
            <a:r>
              <a:rPr lang="en-US" sz="2000" b="1" dirty="0">
                <a:solidFill>
                  <a:schemeClr val="tx2"/>
                </a:solidFill>
                <a:latin typeface="Arial" pitchFamily="34" charset="0"/>
                <a:ea typeface="Arial" pitchFamily="34" charset="-122"/>
                <a:cs typeface="Arial" pitchFamily="34" charset="-120"/>
              </a:rPr>
              <a:t>Happy birthday to…</a:t>
            </a:r>
            <a:endParaRPr lang="en-US" sz="2000" dirty="0"/>
          </a:p>
        </p:txBody>
      </p:sp>
      <p:sp>
        <p:nvSpPr>
          <p:cNvPr id="16" name="Shape 10"/>
          <p:cNvSpPr/>
          <p:nvPr/>
        </p:nvSpPr>
        <p:spPr>
          <a:xfrm>
            <a:off x="457200" y="2697480"/>
            <a:ext cx="8229600" cy="685800"/>
          </a:xfrm>
          <a:prstGeom prst="roundRect">
            <a:avLst>
              <a:gd name="adj" fmla="val 16000"/>
            </a:avLst>
          </a:prstGeom>
          <a:solidFill>
            <a:schemeClr val="tx2"/>
          </a:solidFill>
          <a:ln/>
        </p:spPr>
      </p:sp>
      <p:sp>
        <p:nvSpPr>
          <p:cNvPr id="17" name="Shape 11"/>
          <p:cNvSpPr/>
          <p:nvPr/>
        </p:nvSpPr>
        <p:spPr>
          <a:xfrm>
            <a:off x="566928" y="2788920"/>
            <a:ext cx="502920" cy="502920"/>
          </a:xfrm>
          <a:prstGeom prst="ellipse">
            <a:avLst/>
          </a:prstGeom>
          <a:solidFill>
            <a:schemeClr val="bg1"/>
          </a:solidFill>
          <a:ln/>
        </p:spPr>
      </p:sp>
      <p:pic>
        <p:nvPicPr>
          <p:cNvPr id="18" name="Image 3" descr="/home/claude/y4l1/icon_lightbulb_a.png">    </p:cNvPr>
          <p:cNvPicPr>
            <a:picLocks noChangeAspect="1"/>
          </p:cNvPicPr>
          <p:nvPr/>
        </p:nvPicPr>
        <p:blipFill>
          <a:blip r:embed="rId4"/>
          <a:stretch>
            <a:fillRect/>
          </a:stretch>
        </p:blipFill>
        <p:spPr>
          <a:xfrm>
            <a:off x="667512" y="2889504"/>
            <a:ext cx="301752" cy="301752"/>
          </a:xfrm>
          <a:prstGeom prst="rect">
            <a:avLst/>
          </a:prstGeom>
        </p:spPr>
      </p:pic>
      <p:sp>
        <p:nvSpPr>
          <p:cNvPr id="19" name="Text 12"/>
          <p:cNvSpPr txBox="1"/>
          <p:nvPr/>
        </p:nvSpPr>
        <p:spPr>
          <a:xfrm>
            <a:off x="1188720" y="26974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How did you know? You've heard that pattern lots of times!</a:t>
            </a:r>
            <a:endParaRPr lang="en-US" sz="1800" dirty="0"/>
          </a:p>
        </p:txBody>
      </p:sp>
      <p:sp>
        <p:nvSpPr>
          <p:cNvPr id="20" name="Shape 13"/>
          <p:cNvSpPr/>
          <p:nvPr/>
        </p:nvSpPr>
        <p:spPr>
          <a:xfrm>
            <a:off x="457200" y="3566160"/>
            <a:ext cx="8229600" cy="685800"/>
          </a:xfrm>
          <a:prstGeom prst="roundRect">
            <a:avLst>
              <a:gd name="adj" fmla="val 16000"/>
            </a:avLst>
          </a:prstGeom>
          <a:solidFill>
            <a:schemeClr val="accent2"/>
          </a:solidFill>
          <a:ln/>
        </p:spPr>
      </p:sp>
      <p:sp>
        <p:nvSpPr>
          <p:cNvPr id="21" name="Shape 14"/>
          <p:cNvSpPr/>
          <p:nvPr/>
        </p:nvSpPr>
        <p:spPr>
          <a:xfrm>
            <a:off x="566928" y="3657600"/>
            <a:ext cx="502920" cy="502920"/>
          </a:xfrm>
          <a:prstGeom prst="ellipse">
            <a:avLst/>
          </a:prstGeom>
          <a:solidFill>
            <a:schemeClr val="bg1"/>
          </a:solidFill>
          <a:ln/>
        </p:spPr>
      </p:sp>
      <p:pic>
        <p:nvPicPr>
          <p:cNvPr id="22" name="Image 4" descr="/home/claude/y4l1/icon_chat.png">    </p:cNvPr>
          <p:cNvPicPr>
            <a:picLocks noChangeAspect="1"/>
          </p:cNvPicPr>
          <p:nvPr/>
        </p:nvPicPr>
        <p:blipFill>
          <a:blip r:embed="rId5"/>
          <a:stretch>
            <a:fillRect/>
          </a:stretch>
        </p:blipFill>
        <p:spPr>
          <a:xfrm>
            <a:off x="667512" y="3758184"/>
            <a:ext cx="301752" cy="301752"/>
          </a:xfrm>
          <a:prstGeom prst="rect">
            <a:avLst/>
          </a:prstGeom>
        </p:spPr>
      </p:pic>
      <p:sp>
        <p:nvSpPr>
          <p:cNvPr id="23" name="Text 15"/>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Chatty does this with BILLIONS of examples. It PREDICTS the next word.</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How Chatty really works</a:t>
            </a:r>
            <a:endParaRPr lang="en-US" sz="3000" dirty="0"/>
          </a:p>
        </p:txBody>
      </p:sp>
      <p:sp>
        <p:nvSpPr>
          <p:cNvPr id="4" name="Shape 1"/>
          <p:cNvSpPr/>
          <p:nvPr/>
        </p:nvSpPr>
        <p:spPr>
          <a:xfrm>
            <a:off x="457200" y="1325880"/>
            <a:ext cx="2560320" cy="2011680"/>
          </a:xfrm>
          <a:prstGeom prst="roundRect">
            <a:avLst>
              <a:gd name="adj" fmla="val 5455"/>
            </a:avLst>
          </a:prstGeom>
          <a:solidFill>
            <a:schemeClr val="bg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y4l1/icon_book2.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TRAINED</a:t>
            </a:r>
            <a:endParaRPr lang="en-US" sz="1300" dirty="0"/>
          </a:p>
        </p:txBody>
      </p:sp>
      <p:sp>
        <p:nvSpPr>
          <p:cNvPr id="8" name="Text 4"/>
          <p:cNvSpPr txBox="1"/>
          <p:nvPr/>
        </p:nvSpPr>
        <p:spPr>
          <a:xfrm>
            <a:off x="56692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On lots of writing made by people</a:t>
            </a:r>
            <a:endParaRPr lang="en-US" sz="1500" dirty="0"/>
          </a:p>
        </p:txBody>
      </p:sp>
      <p:pic>
        <p:nvPicPr>
          <p:cNvPr id="9" name="Image 1" descr="/home/claude/y4l1/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2011680"/>
          </a:xfrm>
          <a:prstGeom prst="roundRect">
            <a:avLst>
              <a:gd name="adj" fmla="val 5455"/>
            </a:avLst>
          </a:prstGeom>
          <a:solidFill>
            <a:srgbClr val="FCE4F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y4l1/icon_lightbulb.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PREDICTS</a:t>
            </a:r>
            <a:endParaRPr lang="en-US" sz="1300" dirty="0"/>
          </a:p>
        </p:txBody>
      </p:sp>
      <p:sp>
        <p:nvSpPr>
          <p:cNvPr id="14" name="Text 8"/>
          <p:cNvSpPr txBox="1"/>
          <p:nvPr/>
        </p:nvSpPr>
        <p:spPr>
          <a:xfrm>
            <a:off x="340156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Which words come next</a:t>
            </a:r>
            <a:endParaRPr lang="en-US" sz="1500" dirty="0"/>
          </a:p>
        </p:txBody>
      </p:sp>
      <p:pic>
        <p:nvPicPr>
          <p:cNvPr id="15" name="Image 3" descr="/home/claude/y4l1/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2011680"/>
          </a:xfrm>
          <a:prstGeom prst="roundRect">
            <a:avLst>
              <a:gd name="adj" fmla="val 5455"/>
            </a:avLst>
          </a:prstGeom>
          <a:solidFill>
            <a:schemeClr val="bg2"/>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y4l1/icon_users.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DESIGNED</a:t>
            </a:r>
            <a:endParaRPr lang="en-US" sz="1300" dirty="0"/>
          </a:p>
        </p:txBody>
      </p:sp>
      <p:sp>
        <p:nvSpPr>
          <p:cNvPr id="20" name="Text 12"/>
          <p:cNvSpPr txBox="1"/>
          <p:nvPr/>
        </p:nvSpPr>
        <p:spPr>
          <a:xfrm>
            <a:off x="6236208" y="2697480"/>
            <a:ext cx="2340864" cy="59436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By people to sound friendly</a:t>
            </a:r>
            <a:endParaRPr lang="en-US" sz="1500" dirty="0"/>
          </a:p>
        </p:txBody>
      </p:sp>
      <p:sp>
        <p:nvSpPr>
          <p:cNvPr id="21" name="Shape 13"/>
          <p:cNvSpPr/>
          <p:nvPr/>
        </p:nvSpPr>
        <p:spPr>
          <a:xfrm>
            <a:off x="457200" y="3566160"/>
            <a:ext cx="8229600" cy="685800"/>
          </a:xfrm>
          <a:prstGeom prst="roundRect">
            <a:avLst>
              <a:gd name="adj" fmla="val 16000"/>
            </a:avLst>
          </a:prstGeom>
          <a:solidFill>
            <a:schemeClr val="tx2"/>
          </a:solidFill>
          <a:ln/>
        </p:spPr>
      </p:sp>
      <p:sp>
        <p:nvSpPr>
          <p:cNvPr id="22" name="Shape 14"/>
          <p:cNvSpPr/>
          <p:nvPr/>
        </p:nvSpPr>
        <p:spPr>
          <a:xfrm>
            <a:off x="566928" y="3657600"/>
            <a:ext cx="502920" cy="502920"/>
          </a:xfrm>
          <a:prstGeom prst="ellipse">
            <a:avLst/>
          </a:prstGeom>
          <a:solidFill>
            <a:schemeClr val="bg1"/>
          </a:solidFill>
          <a:ln/>
        </p:spPr>
      </p:sp>
      <p:pic>
        <p:nvPicPr>
          <p:cNvPr id="23" name="Image 5" descr="/home/claude/y4l1/icon_heartbroken.png">    </p:cNvPr>
          <p:cNvPicPr>
            <a:picLocks noChangeAspect="1"/>
          </p:cNvPicPr>
          <p:nvPr/>
        </p:nvPicPr>
        <p:blipFill>
          <a:blip r:embed="rId6"/>
          <a:stretch>
            <a:fillRect/>
          </a:stretch>
        </p:blipFill>
        <p:spPr>
          <a:xfrm>
            <a:off x="667512" y="3758184"/>
            <a:ext cx="301752" cy="301752"/>
          </a:xfrm>
          <a:prstGeom prst="rect">
            <a:avLst/>
          </a:prstGeom>
        </p:spPr>
      </p:pic>
      <p:sp>
        <p:nvSpPr>
          <p:cNvPr id="24" name="Text 15"/>
          <p:cNvSpPr txBox="1"/>
          <p:nvPr/>
        </p:nvSpPr>
        <p:spPr>
          <a:xfrm>
            <a:off x="1188720" y="356616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"I care about you" is a pattern of words, not a feeling.</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Misleading or accurate?</a:t>
            </a:r>
            <a:endParaRPr lang="en-US" sz="3000" dirty="0"/>
          </a:p>
        </p:txBody>
      </p:sp>
      <p:sp>
        <p:nvSpPr>
          <p:cNvPr id="4" name="Shape 1"/>
          <p:cNvSpPr/>
          <p:nvPr/>
        </p:nvSpPr>
        <p:spPr>
          <a:xfrm>
            <a:off x="457200" y="1371600"/>
            <a:ext cx="4023360" cy="2103120"/>
          </a:xfrm>
          <a:prstGeom prst="roundRect">
            <a:avLst>
              <a:gd name="adj" fmla="val 5217"/>
            </a:avLst>
          </a:prstGeom>
          <a:solidFill>
            <a:srgbClr val="FBE3DC"/>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y4l1/icon_warn_c.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Misleading</a:t>
            </a:r>
            <a:endParaRPr lang="en-US" sz="1800" dirty="0"/>
          </a:p>
        </p:txBody>
      </p:sp>
      <p:sp>
        <p:nvSpPr>
          <p:cNvPr id="8" name="Text 4"/>
          <p:cNvSpPr txBox="1"/>
          <p:nvPr/>
        </p:nvSpPr>
        <p:spPr>
          <a:xfrm>
            <a:off x="594360" y="2240280"/>
            <a:ext cx="3749040" cy="118872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"The chatbot understands me."  "Chatty cares about me."  "The AI knows everything."</a:t>
            </a:r>
            <a:endParaRPr lang="en-US" sz="1600" dirty="0"/>
          </a:p>
        </p:txBody>
      </p:sp>
      <p:sp>
        <p:nvSpPr>
          <p:cNvPr id="9" name="Shape 5"/>
          <p:cNvSpPr/>
          <p:nvPr/>
        </p:nvSpPr>
        <p:spPr>
          <a:xfrm>
            <a:off x="4663440" y="1371600"/>
            <a:ext cx="4023360" cy="2103120"/>
          </a:xfrm>
          <a:prstGeom prst="roundRect">
            <a:avLst>
              <a:gd name="adj" fmla="val 5217"/>
            </a:avLst>
          </a:prstGeom>
          <a:solidFill>
            <a:srgbClr val="EEE9F7"/>
          </a:solidFill>
          <a:ln/>
        </p:spPr>
      </p:sp>
      <p:sp>
        <p:nvSpPr>
          <p:cNvPr id="10" name="Shape 6"/>
          <p:cNvSpPr/>
          <p:nvPr/>
        </p:nvSpPr>
        <p:spPr>
          <a:xfrm>
            <a:off x="4800600" y="1508760"/>
            <a:ext cx="640080" cy="640080"/>
          </a:xfrm>
          <a:prstGeom prst="ellipse">
            <a:avLst/>
          </a:prstGeom>
          <a:solidFill>
            <a:schemeClr val="bg1"/>
          </a:solidFill>
          <a:ln/>
        </p:spPr>
      </p:sp>
      <p:pic>
        <p:nvPicPr>
          <p:cNvPr id="11" name="Image 1" descr="/home/claude/y4l1/icon_check.png">    </p:cNvPr>
          <p:cNvPicPr>
            <a:picLocks noChangeAspect="1"/>
          </p:cNvPicPr>
          <p:nvPr/>
        </p:nvPicPr>
        <p:blipFill>
          <a:blip r:embed="rId2"/>
          <a:stretch>
            <a:fillRect/>
          </a:stretch>
        </p:blipFill>
        <p:spPr>
          <a:xfrm>
            <a:off x="4928616" y="1636776"/>
            <a:ext cx="384048" cy="384048"/>
          </a:xfrm>
          <a:prstGeom prst="rect">
            <a:avLst/>
          </a:prstGeom>
        </p:spPr>
      </p:pic>
      <p:sp>
        <p:nvSpPr>
          <p:cNvPr id="12" name="Text 7"/>
          <p:cNvSpPr txBox="1"/>
          <p:nvPr/>
        </p:nvSpPr>
        <p:spPr>
          <a:xfrm>
            <a:off x="557784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Accurate</a:t>
            </a:r>
            <a:endParaRPr lang="en-US" sz="1800" dirty="0"/>
          </a:p>
        </p:txBody>
      </p:sp>
      <p:sp>
        <p:nvSpPr>
          <p:cNvPr id="13" name="Text 8"/>
          <p:cNvSpPr txBox="1"/>
          <p:nvPr/>
        </p:nvSpPr>
        <p:spPr>
          <a:xfrm>
            <a:off x="4800600" y="2240280"/>
            <a:ext cx="3749040" cy="118872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"It predicts which words come next."  "It was trained on writing."  "It doesn't have feelings."</a:t>
            </a:r>
            <a:endParaRPr lang="en-US" sz="1600" dirty="0"/>
          </a:p>
        </p:txBody>
      </p:sp>
      <p:sp>
        <p:nvSpPr>
          <p:cNvPr id="14" name="Shape 9"/>
          <p:cNvSpPr/>
          <p:nvPr/>
        </p:nvSpPr>
        <p:spPr>
          <a:xfrm>
            <a:off x="457200" y="3703320"/>
            <a:ext cx="8229600" cy="685800"/>
          </a:xfrm>
          <a:prstGeom prst="roundRect">
            <a:avLst>
              <a:gd name="adj" fmla="val 16000"/>
            </a:avLst>
          </a:prstGeom>
          <a:solidFill>
            <a:schemeClr val="tx2"/>
          </a:solidFill>
          <a:ln/>
        </p:spPr>
      </p:sp>
      <p:sp>
        <p:nvSpPr>
          <p:cNvPr id="15" name="Shape 10"/>
          <p:cNvSpPr/>
          <p:nvPr/>
        </p:nvSpPr>
        <p:spPr>
          <a:xfrm>
            <a:off x="566928" y="3794760"/>
            <a:ext cx="502920" cy="502920"/>
          </a:xfrm>
          <a:prstGeom prst="ellipse">
            <a:avLst/>
          </a:prstGeom>
          <a:solidFill>
            <a:schemeClr val="bg1"/>
          </a:solidFill>
          <a:ln/>
        </p:spPr>
      </p:sp>
      <p:pic>
        <p:nvPicPr>
          <p:cNvPr id="16" name="Image 2" descr="/home/claude/y4l1/icon_layers.png">    </p:cNvPr>
          <p:cNvPicPr>
            <a:picLocks noChangeAspect="1"/>
          </p:cNvPicPr>
          <p:nvPr/>
        </p:nvPicPr>
        <p:blipFill>
          <a:blip r:embed="rId3"/>
          <a:stretch>
            <a:fillRect/>
          </a:stretch>
        </p:blipFill>
        <p:spPr>
          <a:xfrm>
            <a:off x="667512" y="3895344"/>
            <a:ext cx="301752" cy="301752"/>
          </a:xfrm>
          <a:prstGeom prst="rect">
            <a:avLst/>
          </a:prstGeom>
        </p:spPr>
      </p:pic>
      <p:sp>
        <p:nvSpPr>
          <p:cNvPr id="17" name="Text 11"/>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Sort your cards: misleading or accurate?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Swap it!</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y4l1/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"Instead of saying 'Chatty is happy to see me', we should say 'Chatty was designed to use friendly words', because it doesn't have feelings."</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A chatbot can ___ but it can't ___ because ___.</a:t>
            </a:r>
            <a:endParaRPr lang="en-US" sz="16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100" dirty="0">
                <a:solidFill>
                  <a:schemeClr val="tx1"/>
                </a:solidFill>
                <a:latin typeface="Calibri" pitchFamily="34" charset="0"/>
                <a:ea typeface="Calibri" pitchFamily="34" charset="-122"/>
                <a:cs typeface="Calibri" pitchFamily="34" charset="-120"/>
              </a:rPr>
              <a:t>Word bank: predict · words · feelings · care · trained · patterns · people · friendly · wrong</a:t>
            </a:r>
            <a:endParaRPr lang="en-US" sz="11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Instead of saying ___, we should say ___ because ___.</a:t>
            </a:r>
            <a:endParaRPr lang="en-US" sz="16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600" b="1" dirty="0">
                <a:solidFill>
                  <a:schemeClr val="tx2"/>
                </a:solidFill>
                <a:latin typeface="Calibri" pitchFamily="34" charset="0"/>
                <a:ea typeface="Calibri" pitchFamily="34" charset="-122"/>
                <a:cs typeface="Calibri" pitchFamily="34" charset="-120"/>
              </a:rPr>
              <a:t>Chatbots are designed to sound ___, which might make people think ___, but really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Discussion roles</a:t>
            </a:r>
            <a:endParaRPr lang="en-US" sz="3000" dirty="0"/>
          </a:p>
        </p:txBody>
      </p:sp>
      <p:sp>
        <p:nvSpPr>
          <p:cNvPr id="4" name="Shape 1"/>
          <p:cNvSpPr/>
          <p:nvPr/>
        </p:nvSpPr>
        <p:spPr>
          <a:xfrm>
            <a:off x="457200" y="1371600"/>
            <a:ext cx="4023360" cy="1097280"/>
          </a:xfrm>
          <a:prstGeom prst="roundRect">
            <a:avLst>
              <a:gd name="adj" fmla="val 10000"/>
            </a:avLst>
          </a:prstGeom>
          <a:solidFill>
            <a:schemeClr val="bg2"/>
          </a:solidFill>
          <a:ln/>
        </p:spPr>
      </p:sp>
      <p:sp>
        <p:nvSpPr>
          <p:cNvPr id="5" name="Shape 2"/>
          <p:cNvSpPr/>
          <p:nvPr/>
        </p:nvSpPr>
        <p:spPr>
          <a:xfrm>
            <a:off x="594360" y="1508760"/>
            <a:ext cx="640080" cy="640080"/>
          </a:xfrm>
          <a:prstGeom prst="ellipse">
            <a:avLst/>
          </a:prstGeom>
          <a:solidFill>
            <a:schemeClr val="bg1"/>
          </a:solidFill>
          <a:ln/>
        </p:spPr>
      </p:sp>
      <p:pic>
        <p:nvPicPr>
          <p:cNvPr id="6" name="Image 0" descr="/home/claude/y4l1/icon_mic.png">    </p:cNvPr>
          <p:cNvPicPr>
            <a:picLocks noChangeAspect="1"/>
          </p:cNvPicPr>
          <p:nvPr/>
        </p:nvPicPr>
        <p:blipFill>
          <a:blip r:embed="rId1"/>
          <a:stretch>
            <a:fillRect/>
          </a:stretch>
        </p:blipFill>
        <p:spPr>
          <a:xfrm>
            <a:off x="722376" y="1636776"/>
            <a:ext cx="384048" cy="384048"/>
          </a:xfrm>
          <a:prstGeom prst="rect">
            <a:avLst/>
          </a:prstGeom>
        </p:spPr>
      </p:pic>
      <p:sp>
        <p:nvSpPr>
          <p:cNvPr id="7" name="Text 3"/>
          <p:cNvSpPr txBox="1"/>
          <p:nvPr/>
        </p:nvSpPr>
        <p:spPr>
          <a:xfrm>
            <a:off x="137160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Starter</a:t>
            </a:r>
            <a:endParaRPr lang="en-US" sz="1800" dirty="0"/>
          </a:p>
        </p:txBody>
      </p:sp>
      <p:sp>
        <p:nvSpPr>
          <p:cNvPr id="8" name="Text 4"/>
          <p:cNvSpPr txBox="1"/>
          <p:nvPr/>
        </p:nvSpPr>
        <p:spPr>
          <a:xfrm>
            <a:off x="1371600" y="1920240"/>
            <a:ext cx="2999232" cy="5029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agree with ___ because ___.</a:t>
            </a:r>
            <a:endParaRPr lang="en-US" sz="1500" dirty="0"/>
          </a:p>
        </p:txBody>
      </p:sp>
      <p:sp>
        <p:nvSpPr>
          <p:cNvPr id="9" name="Shape 5"/>
          <p:cNvSpPr/>
          <p:nvPr/>
        </p:nvSpPr>
        <p:spPr>
          <a:xfrm>
            <a:off x="4663440" y="1371600"/>
            <a:ext cx="4023360" cy="1097280"/>
          </a:xfrm>
          <a:prstGeom prst="roundRect">
            <a:avLst>
              <a:gd name="adj" fmla="val 10000"/>
            </a:avLst>
          </a:prstGeom>
          <a:solidFill>
            <a:schemeClr val="bg2"/>
          </a:solidFill>
          <a:ln/>
        </p:spPr>
      </p:sp>
      <p:sp>
        <p:nvSpPr>
          <p:cNvPr id="10" name="Shape 6"/>
          <p:cNvSpPr/>
          <p:nvPr/>
        </p:nvSpPr>
        <p:spPr>
          <a:xfrm>
            <a:off x="4800600" y="1508760"/>
            <a:ext cx="640080" cy="640080"/>
          </a:xfrm>
          <a:prstGeom prst="ellipse">
            <a:avLst/>
          </a:prstGeom>
          <a:solidFill>
            <a:schemeClr val="bg1"/>
          </a:solidFill>
          <a:ln/>
        </p:spPr>
      </p:sp>
      <p:pic>
        <p:nvPicPr>
          <p:cNvPr id="11" name="Image 1" descr="/home/claude/y4l1/icon_layers.png">    </p:cNvPr>
          <p:cNvPicPr>
            <a:picLocks noChangeAspect="1"/>
          </p:cNvPicPr>
          <p:nvPr/>
        </p:nvPicPr>
        <p:blipFill>
          <a:blip r:embed="rId2"/>
          <a:stretch>
            <a:fillRect/>
          </a:stretch>
        </p:blipFill>
        <p:spPr>
          <a:xfrm>
            <a:off x="4928616" y="1636776"/>
            <a:ext cx="384048" cy="384048"/>
          </a:xfrm>
          <a:prstGeom prst="rect">
            <a:avLst/>
          </a:prstGeom>
        </p:spPr>
      </p:pic>
      <p:sp>
        <p:nvSpPr>
          <p:cNvPr id="12" name="Text 7"/>
          <p:cNvSpPr txBox="1"/>
          <p:nvPr/>
        </p:nvSpPr>
        <p:spPr>
          <a:xfrm>
            <a:off x="5577840" y="14813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Builder</a:t>
            </a:r>
            <a:endParaRPr lang="en-US" sz="1800" dirty="0"/>
          </a:p>
        </p:txBody>
      </p:sp>
      <p:sp>
        <p:nvSpPr>
          <p:cNvPr id="13" name="Text 8"/>
          <p:cNvSpPr txBox="1"/>
          <p:nvPr/>
        </p:nvSpPr>
        <p:spPr>
          <a:xfrm>
            <a:off x="5577840" y="1920240"/>
            <a:ext cx="2999232" cy="5029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I'd like to build on what ___ said: ___.</a:t>
            </a:r>
            <a:endParaRPr lang="en-US" sz="1500" dirty="0"/>
          </a:p>
        </p:txBody>
      </p:sp>
      <p:sp>
        <p:nvSpPr>
          <p:cNvPr id="14" name="Shape 9"/>
          <p:cNvSpPr/>
          <p:nvPr/>
        </p:nvSpPr>
        <p:spPr>
          <a:xfrm>
            <a:off x="457200" y="2651760"/>
            <a:ext cx="4023360" cy="1097280"/>
          </a:xfrm>
          <a:prstGeom prst="roundRect">
            <a:avLst>
              <a:gd name="adj" fmla="val 10000"/>
            </a:avLst>
          </a:prstGeom>
          <a:solidFill>
            <a:schemeClr val="bg2"/>
          </a:solidFill>
          <a:ln/>
        </p:spPr>
      </p:sp>
      <p:sp>
        <p:nvSpPr>
          <p:cNvPr id="15" name="Shape 10"/>
          <p:cNvSpPr/>
          <p:nvPr/>
        </p:nvSpPr>
        <p:spPr>
          <a:xfrm>
            <a:off x="594360" y="2788920"/>
            <a:ext cx="640080" cy="640080"/>
          </a:xfrm>
          <a:prstGeom prst="ellipse">
            <a:avLst/>
          </a:prstGeom>
          <a:solidFill>
            <a:schemeClr val="bg1"/>
          </a:solidFill>
          <a:ln/>
        </p:spPr>
      </p:sp>
      <p:pic>
        <p:nvPicPr>
          <p:cNvPr id="16" name="Image 2" descr="/home/claude/y4l1/icon_question.png">    </p:cNvPr>
          <p:cNvPicPr>
            <a:picLocks noChangeAspect="1"/>
          </p:cNvPicPr>
          <p:nvPr/>
        </p:nvPicPr>
        <p:blipFill>
          <a:blip r:embed="rId3"/>
          <a:stretch>
            <a:fillRect/>
          </a:stretch>
        </p:blipFill>
        <p:spPr>
          <a:xfrm>
            <a:off x="722376" y="2916936"/>
            <a:ext cx="384048" cy="384048"/>
          </a:xfrm>
          <a:prstGeom prst="rect">
            <a:avLst/>
          </a:prstGeom>
        </p:spPr>
      </p:pic>
      <p:sp>
        <p:nvSpPr>
          <p:cNvPr id="17" name="Text 11"/>
          <p:cNvSpPr txBox="1"/>
          <p:nvPr/>
        </p:nvSpPr>
        <p:spPr>
          <a:xfrm>
            <a:off x="1371600" y="276148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Challenger</a:t>
            </a:r>
            <a:endParaRPr lang="en-US" sz="1800" dirty="0"/>
          </a:p>
        </p:txBody>
      </p:sp>
      <p:sp>
        <p:nvSpPr>
          <p:cNvPr id="18" name="Text 12"/>
          <p:cNvSpPr txBox="1"/>
          <p:nvPr/>
        </p:nvSpPr>
        <p:spPr>
          <a:xfrm>
            <a:off x="1371600" y="3200400"/>
            <a:ext cx="2999232" cy="5029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 see it differently, because ___.</a:t>
            </a:r>
            <a:endParaRPr lang="en-US" sz="1500" dirty="0"/>
          </a:p>
        </p:txBody>
      </p:sp>
      <p:sp>
        <p:nvSpPr>
          <p:cNvPr id="19" name="Shape 13"/>
          <p:cNvSpPr/>
          <p:nvPr/>
        </p:nvSpPr>
        <p:spPr>
          <a:xfrm>
            <a:off x="4663440" y="2651760"/>
            <a:ext cx="4023360" cy="1097280"/>
          </a:xfrm>
          <a:prstGeom prst="roundRect">
            <a:avLst>
              <a:gd name="adj" fmla="val 10000"/>
            </a:avLst>
          </a:prstGeom>
          <a:solidFill>
            <a:schemeClr val="bg2"/>
          </a:solidFill>
          <a:ln/>
        </p:spPr>
      </p:sp>
      <p:sp>
        <p:nvSpPr>
          <p:cNvPr id="20" name="Shape 14"/>
          <p:cNvSpPr/>
          <p:nvPr/>
        </p:nvSpPr>
        <p:spPr>
          <a:xfrm>
            <a:off x="4800600" y="2788920"/>
            <a:ext cx="640080" cy="640080"/>
          </a:xfrm>
          <a:prstGeom prst="ellipse">
            <a:avLst/>
          </a:prstGeom>
          <a:solidFill>
            <a:schemeClr val="bg1"/>
          </a:solidFill>
          <a:ln/>
        </p:spPr>
      </p:sp>
      <p:pic>
        <p:nvPicPr>
          <p:cNvPr id="21" name="Image 3" descr="/home/claude/y4l1/icon_clip.png">    </p:cNvPr>
          <p:cNvPicPr>
            <a:picLocks noChangeAspect="1"/>
          </p:cNvPicPr>
          <p:nvPr/>
        </p:nvPicPr>
        <p:blipFill>
          <a:blip r:embed="rId4"/>
          <a:stretch>
            <a:fillRect/>
          </a:stretch>
        </p:blipFill>
        <p:spPr>
          <a:xfrm>
            <a:off x="4928616" y="2916936"/>
            <a:ext cx="384048" cy="384048"/>
          </a:xfrm>
          <a:prstGeom prst="rect">
            <a:avLst/>
          </a:prstGeom>
        </p:spPr>
      </p:pic>
      <p:sp>
        <p:nvSpPr>
          <p:cNvPr id="22" name="Text 15"/>
          <p:cNvSpPr txBox="1"/>
          <p:nvPr/>
        </p:nvSpPr>
        <p:spPr>
          <a:xfrm>
            <a:off x="5577840" y="276148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Summariser</a:t>
            </a:r>
            <a:endParaRPr lang="en-US" sz="1800" dirty="0"/>
          </a:p>
        </p:txBody>
      </p:sp>
      <p:sp>
        <p:nvSpPr>
          <p:cNvPr id="23" name="Text 16"/>
          <p:cNvSpPr txBox="1"/>
          <p:nvPr/>
        </p:nvSpPr>
        <p:spPr>
          <a:xfrm>
            <a:off x="5577840" y="3200400"/>
            <a:ext cx="2999232" cy="50292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So, our group thinks ___ because ___.</a:t>
            </a:r>
            <a:endParaRPr lang="en-US" sz="1500" dirty="0"/>
          </a:p>
        </p:txBody>
      </p:sp>
      <p:sp>
        <p:nvSpPr>
          <p:cNvPr id="24" name="Shape 17"/>
          <p:cNvSpPr/>
          <p:nvPr/>
        </p:nvSpPr>
        <p:spPr>
          <a:xfrm>
            <a:off x="457200" y="3749040"/>
            <a:ext cx="8229600" cy="685800"/>
          </a:xfrm>
          <a:prstGeom prst="roundRect">
            <a:avLst>
              <a:gd name="adj" fmla="val 16000"/>
            </a:avLst>
          </a:prstGeom>
          <a:solidFill>
            <a:schemeClr val="accent2"/>
          </a:solidFill>
          <a:ln/>
        </p:spPr>
      </p:sp>
      <p:sp>
        <p:nvSpPr>
          <p:cNvPr id="25" name="Shape 18"/>
          <p:cNvSpPr/>
          <p:nvPr/>
        </p:nvSpPr>
        <p:spPr>
          <a:xfrm>
            <a:off x="566928" y="3840480"/>
            <a:ext cx="502920" cy="502920"/>
          </a:xfrm>
          <a:prstGeom prst="ellipse">
            <a:avLst/>
          </a:prstGeom>
          <a:solidFill>
            <a:schemeClr val="bg1"/>
          </a:solidFill>
          <a:ln/>
        </p:spPr>
      </p:sp>
      <p:pic>
        <p:nvPicPr>
          <p:cNvPr id="26" name="Image 4" descr="/home/claude/y4l1/icon_users.png">    </p:cNvPr>
          <p:cNvPicPr>
            <a:picLocks noChangeAspect="1"/>
          </p:cNvPicPr>
          <p:nvPr/>
        </p:nvPicPr>
        <p:blipFill>
          <a:blip r:embed="rId5"/>
          <a:stretch>
            <a:fillRect/>
          </a:stretch>
        </p:blipFill>
        <p:spPr>
          <a:xfrm>
            <a:off x="667512" y="3941064"/>
            <a:ext cx="301752" cy="301752"/>
          </a:xfrm>
          <a:prstGeom prst="rect">
            <a:avLst/>
          </a:prstGeom>
        </p:spPr>
      </p:pic>
      <p:sp>
        <p:nvSpPr>
          <p:cNvPr id="27" name="Text 19"/>
          <p:cNvSpPr txBox="1"/>
          <p:nvPr/>
        </p:nvSpPr>
        <p:spPr>
          <a:xfrm>
            <a:off x="1188720" y="374904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Oracy: build on or politely challenge someone's idea.</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Agree, build or challenge?</a:t>
            </a:r>
            <a:endParaRPr lang="en-US" sz="3000" dirty="0"/>
          </a:p>
        </p:txBody>
      </p:sp>
      <p:sp>
        <p:nvSpPr>
          <p:cNvPr id="4" name="Shape 1"/>
          <p:cNvSpPr/>
          <p:nvPr/>
        </p:nvSpPr>
        <p:spPr>
          <a:xfrm>
            <a:off x="457200" y="1371600"/>
            <a:ext cx="2621280" cy="1417320"/>
          </a:xfrm>
          <a:prstGeom prst="roundRect">
            <a:avLst>
              <a:gd name="adj" fmla="val 7742"/>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1</a:t>
            </a:r>
            <a:endParaRPr lang="en-US" sz="1800" dirty="0"/>
          </a:p>
        </p:txBody>
      </p:sp>
      <p:sp>
        <p:nvSpPr>
          <p:cNvPr id="6" name="Text 3"/>
          <p:cNvSpPr txBox="1"/>
          <p:nvPr/>
        </p:nvSpPr>
        <p:spPr>
          <a:xfrm>
            <a:off x="594360" y="19385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A chatbot can be your best friend.</a:t>
            </a:r>
            <a:endParaRPr lang="en-US" sz="1500" dirty="0"/>
          </a:p>
        </p:txBody>
      </p:sp>
      <p:sp>
        <p:nvSpPr>
          <p:cNvPr id="7" name="Shape 4"/>
          <p:cNvSpPr/>
          <p:nvPr/>
        </p:nvSpPr>
        <p:spPr>
          <a:xfrm>
            <a:off x="3261360" y="1371600"/>
            <a:ext cx="2621280" cy="1417320"/>
          </a:xfrm>
          <a:prstGeom prst="roundRect">
            <a:avLst>
              <a:gd name="adj" fmla="val 7742"/>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2</a:t>
            </a:r>
            <a:endParaRPr lang="en-US" sz="1800" dirty="0"/>
          </a:p>
        </p:txBody>
      </p:sp>
      <p:sp>
        <p:nvSpPr>
          <p:cNvPr id="9" name="Text 6"/>
          <p:cNvSpPr txBox="1"/>
          <p:nvPr/>
        </p:nvSpPr>
        <p:spPr>
          <a:xfrm>
            <a:off x="3398520" y="19385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It's OK to tell a chatbot your full name and school.</a:t>
            </a:r>
            <a:endParaRPr lang="en-US" sz="1500" dirty="0"/>
          </a:p>
        </p:txBody>
      </p:sp>
      <p:sp>
        <p:nvSpPr>
          <p:cNvPr id="10" name="Shape 7"/>
          <p:cNvSpPr/>
          <p:nvPr/>
        </p:nvSpPr>
        <p:spPr>
          <a:xfrm>
            <a:off x="6065520" y="1371600"/>
            <a:ext cx="2621280" cy="1417320"/>
          </a:xfrm>
          <a:prstGeom prst="roundRect">
            <a:avLst>
              <a:gd name="adj" fmla="val 7742"/>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3</a:t>
            </a:r>
            <a:endParaRPr lang="en-US" sz="1800" dirty="0"/>
          </a:p>
        </p:txBody>
      </p:sp>
      <p:sp>
        <p:nvSpPr>
          <p:cNvPr id="12" name="Text 9"/>
          <p:cNvSpPr txBox="1"/>
          <p:nvPr/>
        </p:nvSpPr>
        <p:spPr>
          <a:xfrm>
            <a:off x="6202680" y="19385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Chatbots are made by people.</a:t>
            </a:r>
            <a:endParaRPr lang="en-US" sz="1500" dirty="0"/>
          </a:p>
        </p:txBody>
      </p:sp>
      <p:sp>
        <p:nvSpPr>
          <p:cNvPr id="13" name="Shape 10"/>
          <p:cNvSpPr/>
          <p:nvPr/>
        </p:nvSpPr>
        <p:spPr>
          <a:xfrm>
            <a:off x="457200" y="2971800"/>
            <a:ext cx="2621280" cy="1417320"/>
          </a:xfrm>
          <a:prstGeom prst="roundRect">
            <a:avLst>
              <a:gd name="adj" fmla="val 7742"/>
            </a:avLst>
          </a:prstGeom>
          <a:solidFill>
            <a:schemeClr val="bg2"/>
          </a:solidFill>
          <a:ln/>
        </p:spPr>
      </p:sp>
      <p:sp>
        <p:nvSpPr>
          <p:cNvPr id="14" name="Text 11"/>
          <p:cNvSpPr txBox="1"/>
          <p:nvPr/>
        </p:nvSpPr>
        <p:spPr>
          <a:xfrm>
            <a:off x="594360" y="30815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4</a:t>
            </a:r>
            <a:endParaRPr lang="en-US" sz="1800" dirty="0"/>
          </a:p>
        </p:txBody>
      </p:sp>
      <p:sp>
        <p:nvSpPr>
          <p:cNvPr id="15" name="Text 12"/>
          <p:cNvSpPr txBox="1"/>
          <p:nvPr/>
        </p:nvSpPr>
        <p:spPr>
          <a:xfrm>
            <a:off x="594360" y="35387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If a chatbot says something, it must be true.</a:t>
            </a:r>
            <a:endParaRPr lang="en-US" sz="1500" dirty="0"/>
          </a:p>
        </p:txBody>
      </p:sp>
      <p:sp>
        <p:nvSpPr>
          <p:cNvPr id="16" name="Shape 13"/>
          <p:cNvSpPr/>
          <p:nvPr/>
        </p:nvSpPr>
        <p:spPr>
          <a:xfrm>
            <a:off x="3261360" y="2971800"/>
            <a:ext cx="2621280" cy="1417320"/>
          </a:xfrm>
          <a:prstGeom prst="roundRect">
            <a:avLst>
              <a:gd name="adj" fmla="val 7742"/>
            </a:avLst>
          </a:prstGeom>
          <a:solidFill>
            <a:srgbClr val="FCE4F2"/>
          </a:solidFill>
          <a:ln/>
        </p:spPr>
      </p:sp>
      <p:sp>
        <p:nvSpPr>
          <p:cNvPr id="17" name="Text 14"/>
          <p:cNvSpPr txBox="1"/>
          <p:nvPr/>
        </p:nvSpPr>
        <p:spPr>
          <a:xfrm>
            <a:off x="3398520" y="30815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5</a:t>
            </a:r>
            <a:endParaRPr lang="en-US" sz="1800" dirty="0"/>
          </a:p>
        </p:txBody>
      </p:sp>
      <p:sp>
        <p:nvSpPr>
          <p:cNvPr id="18" name="Text 15"/>
          <p:cNvSpPr txBox="1"/>
          <p:nvPr/>
        </p:nvSpPr>
        <p:spPr>
          <a:xfrm>
            <a:off x="3398520" y="35387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A chatbot can help you with some things.</a:t>
            </a:r>
            <a:endParaRPr lang="en-US" sz="1500" dirty="0"/>
          </a:p>
        </p:txBody>
      </p:sp>
      <p:sp>
        <p:nvSpPr>
          <p:cNvPr id="19" name="Shape 16"/>
          <p:cNvSpPr/>
          <p:nvPr/>
        </p:nvSpPr>
        <p:spPr>
          <a:xfrm>
            <a:off x="6065520" y="2971800"/>
            <a:ext cx="2621280" cy="1417320"/>
          </a:xfrm>
          <a:prstGeom prst="roundRect">
            <a:avLst>
              <a:gd name="adj" fmla="val 7742"/>
            </a:avLst>
          </a:prstGeom>
          <a:solidFill>
            <a:schemeClr val="bg2"/>
          </a:solidFill>
          <a:ln/>
        </p:spPr>
      </p:sp>
      <p:sp>
        <p:nvSpPr>
          <p:cNvPr id="20" name="Text 17"/>
          <p:cNvSpPr txBox="1"/>
          <p:nvPr/>
        </p:nvSpPr>
        <p:spPr>
          <a:xfrm>
            <a:off x="6202680" y="3081528"/>
            <a:ext cx="237439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6</a:t>
            </a:r>
            <a:endParaRPr lang="en-US" sz="1800" dirty="0"/>
          </a:p>
        </p:txBody>
      </p:sp>
      <p:sp>
        <p:nvSpPr>
          <p:cNvPr id="21" name="Text 18"/>
          <p:cNvSpPr txBox="1"/>
          <p:nvPr/>
        </p:nvSpPr>
        <p:spPr>
          <a:xfrm>
            <a:off x="6202680" y="3538728"/>
            <a:ext cx="2374392" cy="795528"/>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You should tell a trusted adult if a chat makes you feel worried.</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Stop, think, tell</a:t>
            </a:r>
            <a:endParaRPr lang="en-US" sz="3000" dirty="0"/>
          </a:p>
        </p:txBody>
      </p:sp>
      <p:sp>
        <p:nvSpPr>
          <p:cNvPr id="4" name="Shape 1"/>
          <p:cNvSpPr/>
          <p:nvPr/>
        </p:nvSpPr>
        <p:spPr>
          <a:xfrm>
            <a:off x="457200" y="1371600"/>
            <a:ext cx="2606040" cy="2194560"/>
          </a:xfrm>
          <a:prstGeom prst="roundRect">
            <a:avLst>
              <a:gd name="adj" fmla="val 5000"/>
            </a:avLst>
          </a:prstGeom>
          <a:solidFill>
            <a:srgbClr val="FBE3DC"/>
          </a:solidFill>
          <a:ln/>
        </p:spPr>
      </p:sp>
      <p:sp>
        <p:nvSpPr>
          <p:cNvPr id="5" name="Shape 2"/>
          <p:cNvSpPr/>
          <p:nvPr/>
        </p:nvSpPr>
        <p:spPr>
          <a:xfrm>
            <a:off x="1344168" y="1508760"/>
            <a:ext cx="822960" cy="822960"/>
          </a:xfrm>
          <a:prstGeom prst="ellipse">
            <a:avLst/>
          </a:prstGeom>
          <a:solidFill>
            <a:schemeClr val="bg1"/>
          </a:solidFill>
          <a:ln/>
        </p:spPr>
      </p:sp>
      <p:pic>
        <p:nvPicPr>
          <p:cNvPr id="6" name="Image 0" descr="/home/claude/y4l1/icon_stop.png">    </p:cNvPr>
          <p:cNvPicPr>
            <a:picLocks noChangeAspect="1"/>
          </p:cNvPicPr>
          <p:nvPr/>
        </p:nvPicPr>
        <p:blipFill>
          <a:blip r:embed="rId1"/>
          <a:stretch>
            <a:fillRect/>
          </a:stretch>
        </p:blipFill>
        <p:spPr>
          <a:xfrm>
            <a:off x="1508760" y="1673352"/>
            <a:ext cx="493776" cy="493776"/>
          </a:xfrm>
          <a:prstGeom prst="rect">
            <a:avLst/>
          </a:prstGeom>
        </p:spPr>
      </p:pic>
      <p:sp>
        <p:nvSpPr>
          <p:cNvPr id="7" name="Text 3"/>
          <p:cNvSpPr txBox="1"/>
          <p:nvPr/>
        </p:nvSpPr>
        <p:spPr>
          <a:xfrm>
            <a:off x="457200" y="2423160"/>
            <a:ext cx="2606040" cy="411480"/>
          </a:xfrm>
          <a:prstGeom prst="rect">
            <a:avLst/>
          </a:prstGeom>
          <a:noFill/>
          <a:ln/>
        </p:spPr>
        <p:txBody>
          <a:bodyPr wrap="square" lIns="635" tIns="635" rIns="635" bIns="635" rtlCol="0" anchor="t"/>
          <a:lstStyle/>
          <a:p>
            <a:pPr algn="ctr" indent="0" marL="0">
              <a:buNone/>
            </a:pPr>
            <a:r>
              <a:rPr lang="en-US" sz="2000" b="1" dirty="0">
                <a:solidFill>
                  <a:schemeClr val="tx2"/>
                </a:solidFill>
                <a:latin typeface="Calibri" pitchFamily="34" charset="0"/>
                <a:ea typeface="Calibri" pitchFamily="34" charset="-122"/>
                <a:cs typeface="Calibri" pitchFamily="34" charset="-120"/>
              </a:rPr>
              <a:t>RED</a:t>
            </a:r>
            <a:endParaRPr lang="en-US" sz="2000" dirty="0"/>
          </a:p>
        </p:txBody>
      </p:sp>
      <p:sp>
        <p:nvSpPr>
          <p:cNvPr id="8" name="Text 4"/>
          <p:cNvSpPr txBox="1"/>
          <p:nvPr/>
        </p:nvSpPr>
        <p:spPr>
          <a:xfrm>
            <a:off x="548640" y="2834640"/>
            <a:ext cx="2423160" cy="640080"/>
          </a:xfrm>
          <a:prstGeom prst="rect">
            <a:avLst/>
          </a:prstGeom>
          <a:noFill/>
          <a:ln/>
        </p:spPr>
        <p:txBody>
          <a:bodyPr wrap="square" lIns="635" tIns="635" rIns="635" bIns="635" rtlCol="0" anchor="t"/>
          <a:lstStyle/>
          <a:p>
            <a:pPr algn="ctr" indent="0" marL="0">
              <a:buNone/>
            </a:pPr>
            <a:r>
              <a:rPr lang="en-US" sz="1500" dirty="0">
                <a:solidFill>
                  <a:schemeClr val="tx1"/>
                </a:solidFill>
                <a:latin typeface="Calibri" pitchFamily="34" charset="0"/>
                <a:ea typeface="Calibri" pitchFamily="34" charset="-122"/>
                <a:cs typeface="Calibri" pitchFamily="34" charset="-120"/>
              </a:rPr>
              <a:t>STOP and TELL a trusted adult</a:t>
            </a:r>
            <a:endParaRPr lang="en-US" sz="1500" dirty="0"/>
          </a:p>
        </p:txBody>
      </p:sp>
      <p:sp>
        <p:nvSpPr>
          <p:cNvPr id="9" name="Shape 5"/>
          <p:cNvSpPr/>
          <p:nvPr/>
        </p:nvSpPr>
        <p:spPr>
          <a:xfrm>
            <a:off x="3246120" y="1371600"/>
            <a:ext cx="2606040" cy="2194560"/>
          </a:xfrm>
          <a:prstGeom prst="roundRect">
            <a:avLst>
              <a:gd name="adj" fmla="val 5000"/>
            </a:avLst>
          </a:prstGeom>
          <a:solidFill>
            <a:srgbClr val="FFF1C9"/>
          </a:solidFill>
          <a:ln/>
        </p:spPr>
      </p:sp>
      <p:sp>
        <p:nvSpPr>
          <p:cNvPr id="10" name="Shape 6"/>
          <p:cNvSpPr/>
          <p:nvPr/>
        </p:nvSpPr>
        <p:spPr>
          <a:xfrm>
            <a:off x="4133088" y="1508760"/>
            <a:ext cx="822960" cy="822960"/>
          </a:xfrm>
          <a:prstGeom prst="ellipse">
            <a:avLst/>
          </a:prstGeom>
          <a:solidFill>
            <a:schemeClr val="bg1"/>
          </a:solidFill>
          <a:ln/>
        </p:spPr>
      </p:sp>
      <p:pic>
        <p:nvPicPr>
          <p:cNvPr id="11" name="Image 1" descr="/home/claude/y4l1/icon_warn.png">    </p:cNvPr>
          <p:cNvPicPr>
            <a:picLocks noChangeAspect="1"/>
          </p:cNvPicPr>
          <p:nvPr/>
        </p:nvPicPr>
        <p:blipFill>
          <a:blip r:embed="rId2"/>
          <a:stretch>
            <a:fillRect/>
          </a:stretch>
        </p:blipFill>
        <p:spPr>
          <a:xfrm>
            <a:off x="4297680" y="1673352"/>
            <a:ext cx="493776" cy="493776"/>
          </a:xfrm>
          <a:prstGeom prst="rect">
            <a:avLst/>
          </a:prstGeom>
        </p:spPr>
      </p:pic>
      <p:sp>
        <p:nvSpPr>
          <p:cNvPr id="12" name="Text 7"/>
          <p:cNvSpPr txBox="1"/>
          <p:nvPr/>
        </p:nvSpPr>
        <p:spPr>
          <a:xfrm>
            <a:off x="3246120" y="2423160"/>
            <a:ext cx="2606040" cy="411480"/>
          </a:xfrm>
          <a:prstGeom prst="rect">
            <a:avLst/>
          </a:prstGeom>
          <a:noFill/>
          <a:ln/>
        </p:spPr>
        <p:txBody>
          <a:bodyPr wrap="square" lIns="635" tIns="635" rIns="635" bIns="635" rtlCol="0" anchor="t"/>
          <a:lstStyle/>
          <a:p>
            <a:pPr algn="ctr" indent="0" marL="0">
              <a:buNone/>
            </a:pPr>
            <a:r>
              <a:rPr lang="en-US" sz="2000" b="1" dirty="0">
                <a:solidFill>
                  <a:schemeClr val="tx2"/>
                </a:solidFill>
                <a:latin typeface="Calibri" pitchFamily="34" charset="0"/>
                <a:ea typeface="Calibri" pitchFamily="34" charset="-122"/>
                <a:cs typeface="Calibri" pitchFamily="34" charset="-120"/>
              </a:rPr>
              <a:t>AMBER</a:t>
            </a:r>
            <a:endParaRPr lang="en-US" sz="2000" dirty="0"/>
          </a:p>
        </p:txBody>
      </p:sp>
      <p:sp>
        <p:nvSpPr>
          <p:cNvPr id="13" name="Text 8"/>
          <p:cNvSpPr txBox="1"/>
          <p:nvPr/>
        </p:nvSpPr>
        <p:spPr>
          <a:xfrm>
            <a:off x="3337560" y="2834640"/>
            <a:ext cx="2423160" cy="640080"/>
          </a:xfrm>
          <a:prstGeom prst="rect">
            <a:avLst/>
          </a:prstGeom>
          <a:noFill/>
          <a:ln/>
        </p:spPr>
        <p:txBody>
          <a:bodyPr wrap="square" lIns="635" tIns="635" rIns="635" bIns="635" rtlCol="0" anchor="t"/>
          <a:lstStyle/>
          <a:p>
            <a:pPr algn="ctr" indent="0" marL="0">
              <a:buNone/>
            </a:pPr>
            <a:r>
              <a:rPr lang="en-US" sz="1500" dirty="0">
                <a:solidFill>
                  <a:schemeClr val="tx1"/>
                </a:solidFill>
                <a:latin typeface="Calibri" pitchFamily="34" charset="0"/>
                <a:ea typeface="Calibri" pitchFamily="34" charset="-122"/>
                <a:cs typeface="Calibri" pitchFamily="34" charset="-120"/>
              </a:rPr>
              <a:t>STOP and THINK</a:t>
            </a:r>
            <a:endParaRPr lang="en-US" sz="1500" dirty="0"/>
          </a:p>
        </p:txBody>
      </p:sp>
      <p:sp>
        <p:nvSpPr>
          <p:cNvPr id="14" name="Shape 9"/>
          <p:cNvSpPr/>
          <p:nvPr/>
        </p:nvSpPr>
        <p:spPr>
          <a:xfrm>
            <a:off x="6035040" y="1371600"/>
            <a:ext cx="2606040" cy="2194560"/>
          </a:xfrm>
          <a:prstGeom prst="roundRect">
            <a:avLst>
              <a:gd name="adj" fmla="val 5000"/>
            </a:avLst>
          </a:prstGeom>
          <a:solidFill>
            <a:srgbClr val="DFF3E4"/>
          </a:solidFill>
          <a:ln/>
        </p:spPr>
      </p:sp>
      <p:sp>
        <p:nvSpPr>
          <p:cNvPr id="15" name="Shape 10"/>
          <p:cNvSpPr/>
          <p:nvPr/>
        </p:nvSpPr>
        <p:spPr>
          <a:xfrm>
            <a:off x="6922008" y="1508760"/>
            <a:ext cx="822960" cy="822960"/>
          </a:xfrm>
          <a:prstGeom prst="ellipse">
            <a:avLst/>
          </a:prstGeom>
          <a:solidFill>
            <a:schemeClr val="bg1"/>
          </a:solidFill>
          <a:ln/>
        </p:spPr>
      </p:sp>
      <p:pic>
        <p:nvPicPr>
          <p:cNvPr id="16" name="Image 2" descr="/home/claude/y4l1/icon_check.png">    </p:cNvPr>
          <p:cNvPicPr>
            <a:picLocks noChangeAspect="1"/>
          </p:cNvPicPr>
          <p:nvPr/>
        </p:nvPicPr>
        <p:blipFill>
          <a:blip r:embed="rId3"/>
          <a:stretch>
            <a:fillRect/>
          </a:stretch>
        </p:blipFill>
        <p:spPr>
          <a:xfrm>
            <a:off x="7086600" y="1673352"/>
            <a:ext cx="493776" cy="493776"/>
          </a:xfrm>
          <a:prstGeom prst="rect">
            <a:avLst/>
          </a:prstGeom>
        </p:spPr>
      </p:pic>
      <p:sp>
        <p:nvSpPr>
          <p:cNvPr id="17" name="Text 11"/>
          <p:cNvSpPr txBox="1"/>
          <p:nvPr/>
        </p:nvSpPr>
        <p:spPr>
          <a:xfrm>
            <a:off x="6035040" y="2423160"/>
            <a:ext cx="2606040" cy="411480"/>
          </a:xfrm>
          <a:prstGeom prst="rect">
            <a:avLst/>
          </a:prstGeom>
          <a:noFill/>
          <a:ln/>
        </p:spPr>
        <p:txBody>
          <a:bodyPr wrap="square" lIns="635" tIns="635" rIns="635" bIns="635" rtlCol="0" anchor="t"/>
          <a:lstStyle/>
          <a:p>
            <a:pPr algn="ctr" indent="0" marL="0">
              <a:buNone/>
            </a:pPr>
            <a:r>
              <a:rPr lang="en-US" sz="2000" b="1" dirty="0">
                <a:solidFill>
                  <a:schemeClr val="tx2"/>
                </a:solidFill>
                <a:latin typeface="Calibri" pitchFamily="34" charset="0"/>
                <a:ea typeface="Calibri" pitchFamily="34" charset="-122"/>
                <a:cs typeface="Calibri" pitchFamily="34" charset="-120"/>
              </a:rPr>
              <a:t>GREEN</a:t>
            </a:r>
            <a:endParaRPr lang="en-US" sz="2000" dirty="0"/>
          </a:p>
        </p:txBody>
      </p:sp>
      <p:sp>
        <p:nvSpPr>
          <p:cNvPr id="18" name="Text 12"/>
          <p:cNvSpPr txBox="1"/>
          <p:nvPr/>
        </p:nvSpPr>
        <p:spPr>
          <a:xfrm>
            <a:off x="6126480" y="2834640"/>
            <a:ext cx="2423160" cy="640080"/>
          </a:xfrm>
          <a:prstGeom prst="rect">
            <a:avLst/>
          </a:prstGeom>
          <a:noFill/>
          <a:ln/>
        </p:spPr>
        <p:txBody>
          <a:bodyPr wrap="square" lIns="635" tIns="635" rIns="635" bIns="635" rtlCol="0" anchor="t"/>
          <a:lstStyle/>
          <a:p>
            <a:pPr algn="ctr" indent="0" marL="0">
              <a:buNone/>
            </a:pPr>
            <a:r>
              <a:rPr lang="en-US" sz="1500" dirty="0">
                <a:solidFill>
                  <a:schemeClr val="tx1"/>
                </a:solidFill>
                <a:latin typeface="Calibri" pitchFamily="34" charset="0"/>
                <a:ea typeface="Calibri" pitchFamily="34" charset="-122"/>
                <a:cs typeface="Calibri" pitchFamily="34" charset="-120"/>
              </a:rPr>
              <a:t>OK, but stay careful</a:t>
            </a:r>
            <a:endParaRPr lang="en-US" sz="1500" dirty="0"/>
          </a:p>
        </p:txBody>
      </p:sp>
      <p:sp>
        <p:nvSpPr>
          <p:cNvPr id="19" name="Text 13"/>
          <p:cNvSpPr txBox="1"/>
          <p:nvPr/>
        </p:nvSpPr>
        <p:spPr>
          <a:xfrm>
            <a:off x="457200" y="3840480"/>
            <a:ext cx="8229600" cy="457200"/>
          </a:xfrm>
          <a:prstGeom prst="rect">
            <a:avLst/>
          </a:prstGeom>
          <a:noFill/>
          <a:ln/>
        </p:spPr>
        <p:txBody>
          <a:bodyPr wrap="square" lIns="635" tIns="635" rIns="635" bIns="635" rtlCol="0" anchor="t"/>
          <a:lstStyle/>
          <a:p>
            <a:pPr indent="0" marL="0">
              <a:buNone/>
            </a:pPr>
            <a:r>
              <a:rPr lang="en-US" sz="1800" b="1" dirty="0">
                <a:solidFill>
                  <a:schemeClr val="accent1"/>
                </a:solidFill>
                <a:latin typeface="Calibri" pitchFamily="34" charset="0"/>
                <a:ea typeface="Calibri" pitchFamily="34" charset="-122"/>
                <a:cs typeface="Calibri" pitchFamily="34" charset="-120"/>
              </a:rPr>
              <a:t>You will never be in trouble for telling a trusted adult.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would you do?</a:t>
            </a:r>
            <a:endParaRPr lang="en-US" sz="3000" dirty="0"/>
          </a:p>
        </p:txBody>
      </p:sp>
      <p:sp>
        <p:nvSpPr>
          <p:cNvPr id="4" name="Shape 1"/>
          <p:cNvSpPr/>
          <p:nvPr/>
        </p:nvSpPr>
        <p:spPr>
          <a:xfrm>
            <a:off x="457200" y="1371600"/>
            <a:ext cx="2621280" cy="1188720"/>
          </a:xfrm>
          <a:prstGeom prst="roundRect">
            <a:avLst>
              <a:gd name="adj" fmla="val 9231"/>
            </a:avLst>
          </a:prstGeom>
          <a:solidFill>
            <a:srgbClr val="FCE4F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1</a:t>
            </a:r>
            <a:endParaRPr lang="en-US" sz="1700" dirty="0"/>
          </a:p>
        </p:txBody>
      </p:sp>
      <p:sp>
        <p:nvSpPr>
          <p:cNvPr id="6" name="Text 3"/>
          <p:cNvSpPr txBox="1"/>
          <p:nvPr/>
        </p:nvSpPr>
        <p:spPr>
          <a:xfrm>
            <a:off x="594360" y="19385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asks for your home address.</a:t>
            </a:r>
            <a:endParaRPr lang="en-US" sz="1400" dirty="0"/>
          </a:p>
        </p:txBody>
      </p:sp>
      <p:sp>
        <p:nvSpPr>
          <p:cNvPr id="7" name="Shape 4"/>
          <p:cNvSpPr/>
          <p:nvPr/>
        </p:nvSpPr>
        <p:spPr>
          <a:xfrm>
            <a:off x="3261360" y="1371600"/>
            <a:ext cx="2621280" cy="1188720"/>
          </a:xfrm>
          <a:prstGeom prst="roundRect">
            <a:avLst>
              <a:gd name="adj" fmla="val 9231"/>
            </a:avLst>
          </a:prstGeom>
          <a:solidFill>
            <a:schemeClr val="bg2"/>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2</a:t>
            </a:r>
            <a:endParaRPr lang="en-US" sz="1700" dirty="0"/>
          </a:p>
        </p:txBody>
      </p:sp>
      <p:sp>
        <p:nvSpPr>
          <p:cNvPr id="9" name="Text 6"/>
          <p:cNvSpPr txBox="1"/>
          <p:nvPr/>
        </p:nvSpPr>
        <p:spPr>
          <a:xfrm>
            <a:off x="3398520" y="19385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With an adult, you ask a chatbot for facts about the Romans.</a:t>
            </a:r>
            <a:endParaRPr lang="en-US" sz="1400" dirty="0"/>
          </a:p>
        </p:txBody>
      </p:sp>
      <p:sp>
        <p:nvSpPr>
          <p:cNvPr id="10" name="Shape 7"/>
          <p:cNvSpPr/>
          <p:nvPr/>
        </p:nvSpPr>
        <p:spPr>
          <a:xfrm>
            <a:off x="6065520" y="1371600"/>
            <a:ext cx="2621280" cy="1188720"/>
          </a:xfrm>
          <a:prstGeom prst="roundRect">
            <a:avLst>
              <a:gd name="adj" fmla="val 9231"/>
            </a:avLst>
          </a:prstGeom>
          <a:solidFill>
            <a:srgbClr val="FCE4F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3</a:t>
            </a:r>
            <a:endParaRPr lang="en-US" sz="1700" dirty="0"/>
          </a:p>
        </p:txBody>
      </p:sp>
      <p:sp>
        <p:nvSpPr>
          <p:cNvPr id="12" name="Text 9"/>
          <p:cNvSpPr txBox="1"/>
          <p:nvPr/>
        </p:nvSpPr>
        <p:spPr>
          <a:xfrm>
            <a:off x="6202680" y="19385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says: "Don't tell your parents about our chats."</a:t>
            </a:r>
            <a:endParaRPr lang="en-US" sz="1400" dirty="0"/>
          </a:p>
        </p:txBody>
      </p:sp>
      <p:sp>
        <p:nvSpPr>
          <p:cNvPr id="13" name="Shape 10"/>
          <p:cNvSpPr/>
          <p:nvPr/>
        </p:nvSpPr>
        <p:spPr>
          <a:xfrm>
            <a:off x="457200" y="2743200"/>
            <a:ext cx="2621280" cy="1188720"/>
          </a:xfrm>
          <a:prstGeom prst="roundRect">
            <a:avLst>
              <a:gd name="adj" fmla="val 9231"/>
            </a:avLst>
          </a:prstGeom>
          <a:solidFill>
            <a:schemeClr val="bg2"/>
          </a:solidFill>
          <a:ln/>
        </p:spPr>
      </p:sp>
      <p:sp>
        <p:nvSpPr>
          <p:cNvPr id="14" name="Text 11"/>
          <p:cNvSpPr txBox="1"/>
          <p:nvPr/>
        </p:nvSpPr>
        <p:spPr>
          <a:xfrm>
            <a:off x="594360" y="28529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4</a:t>
            </a:r>
            <a:endParaRPr lang="en-US" sz="1700" dirty="0"/>
          </a:p>
        </p:txBody>
      </p:sp>
      <p:sp>
        <p:nvSpPr>
          <p:cNvPr id="15" name="Text 12"/>
          <p:cNvSpPr txBox="1"/>
          <p:nvPr/>
        </p:nvSpPr>
        <p:spPr>
          <a:xfrm>
            <a:off x="594360" y="33101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says something that makes you feel scared or upset.</a:t>
            </a:r>
            <a:endParaRPr lang="en-US" sz="1400" dirty="0"/>
          </a:p>
        </p:txBody>
      </p:sp>
      <p:sp>
        <p:nvSpPr>
          <p:cNvPr id="16" name="Shape 13"/>
          <p:cNvSpPr/>
          <p:nvPr/>
        </p:nvSpPr>
        <p:spPr>
          <a:xfrm>
            <a:off x="3261360" y="2743200"/>
            <a:ext cx="2621280" cy="1188720"/>
          </a:xfrm>
          <a:prstGeom prst="roundRect">
            <a:avLst>
              <a:gd name="adj" fmla="val 9231"/>
            </a:avLst>
          </a:prstGeom>
          <a:solidFill>
            <a:srgbClr val="FCE4F2"/>
          </a:solidFill>
          <a:ln/>
        </p:spPr>
      </p:sp>
      <p:sp>
        <p:nvSpPr>
          <p:cNvPr id="17" name="Text 14"/>
          <p:cNvSpPr txBox="1"/>
          <p:nvPr/>
        </p:nvSpPr>
        <p:spPr>
          <a:xfrm>
            <a:off x="3398520" y="28529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5</a:t>
            </a:r>
            <a:endParaRPr lang="en-US" sz="1700" dirty="0"/>
          </a:p>
        </p:txBody>
      </p:sp>
      <p:sp>
        <p:nvSpPr>
          <p:cNvPr id="18" name="Text 15"/>
          <p:cNvSpPr txBox="1"/>
          <p:nvPr/>
        </p:nvSpPr>
        <p:spPr>
          <a:xfrm>
            <a:off x="3398520" y="33101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You feel sad and want to talk to a chatbot instead of a person.</a:t>
            </a:r>
            <a:endParaRPr lang="en-US" sz="1400" dirty="0"/>
          </a:p>
        </p:txBody>
      </p:sp>
      <p:sp>
        <p:nvSpPr>
          <p:cNvPr id="19" name="Shape 16"/>
          <p:cNvSpPr/>
          <p:nvPr/>
        </p:nvSpPr>
        <p:spPr>
          <a:xfrm>
            <a:off x="6065520" y="2743200"/>
            <a:ext cx="2621280" cy="1188720"/>
          </a:xfrm>
          <a:prstGeom prst="roundRect">
            <a:avLst>
              <a:gd name="adj" fmla="val 9231"/>
            </a:avLst>
          </a:prstGeom>
          <a:solidFill>
            <a:schemeClr val="bg2"/>
          </a:solidFill>
          <a:ln/>
        </p:spPr>
      </p:sp>
      <p:sp>
        <p:nvSpPr>
          <p:cNvPr id="20" name="Text 17"/>
          <p:cNvSpPr txBox="1"/>
          <p:nvPr/>
        </p:nvSpPr>
        <p:spPr>
          <a:xfrm>
            <a:off x="6202680" y="2852928"/>
            <a:ext cx="2374392" cy="457200"/>
          </a:xfrm>
          <a:prstGeom prst="rect">
            <a:avLst/>
          </a:prstGeom>
          <a:noFill/>
          <a:ln/>
        </p:spPr>
        <p:txBody>
          <a:bodyPr wrap="square" lIns="635" tIns="635" rIns="635" bIns="635" rtlCol="0" anchor="ctr"/>
          <a:lstStyle/>
          <a:p>
            <a:pPr indent="0" marL="0">
              <a:buNone/>
            </a:pPr>
            <a:r>
              <a:rPr lang="en-US" sz="1700" b="1" dirty="0">
                <a:solidFill>
                  <a:schemeClr val="tx2"/>
                </a:solidFill>
                <a:latin typeface="Arial" pitchFamily="34" charset="0"/>
                <a:ea typeface="Arial" pitchFamily="34" charset="-122"/>
                <a:cs typeface="Arial" pitchFamily="34" charset="-120"/>
              </a:rPr>
              <a:t>6</a:t>
            </a:r>
            <a:endParaRPr lang="en-US" sz="1700" dirty="0"/>
          </a:p>
        </p:txBody>
      </p:sp>
      <p:sp>
        <p:nvSpPr>
          <p:cNvPr id="21" name="Text 18"/>
          <p:cNvSpPr txBox="1"/>
          <p:nvPr/>
        </p:nvSpPr>
        <p:spPr>
          <a:xfrm>
            <a:off x="6202680" y="3310128"/>
            <a:ext cx="2374392" cy="56692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writes your homework answer for you.</a:t>
            </a:r>
            <a:endParaRPr lang="en-US" sz="1400" dirty="0"/>
          </a:p>
        </p:txBody>
      </p:sp>
      <p:sp>
        <p:nvSpPr>
          <p:cNvPr id="22" name="Shape 19"/>
          <p:cNvSpPr/>
          <p:nvPr/>
        </p:nvSpPr>
        <p:spPr>
          <a:xfrm>
            <a:off x="457200" y="3977640"/>
            <a:ext cx="8229600" cy="685800"/>
          </a:xfrm>
          <a:prstGeom prst="roundRect">
            <a:avLst>
              <a:gd name="adj" fmla="val 16000"/>
            </a:avLst>
          </a:prstGeom>
          <a:solidFill>
            <a:schemeClr val="accent2"/>
          </a:solidFill>
          <a:ln/>
        </p:spPr>
      </p:sp>
      <p:sp>
        <p:nvSpPr>
          <p:cNvPr id="23" name="Shape 20"/>
          <p:cNvSpPr/>
          <p:nvPr/>
        </p:nvSpPr>
        <p:spPr>
          <a:xfrm>
            <a:off x="566928" y="4069080"/>
            <a:ext cx="502920" cy="502920"/>
          </a:xfrm>
          <a:prstGeom prst="ellipse">
            <a:avLst/>
          </a:prstGeom>
          <a:solidFill>
            <a:schemeClr val="bg1"/>
          </a:solidFill>
          <a:ln/>
        </p:spPr>
      </p:sp>
      <p:pic>
        <p:nvPicPr>
          <p:cNvPr id="24" name="Image 0" descr="/home/claude/y4l1/icon_quote.png">    </p:cNvPr>
          <p:cNvPicPr>
            <a:picLocks noChangeAspect="1"/>
          </p:cNvPicPr>
          <p:nvPr/>
        </p:nvPicPr>
        <p:blipFill>
          <a:blip r:embed="rId1"/>
          <a:stretch>
            <a:fillRect/>
          </a:stretch>
        </p:blipFill>
        <p:spPr>
          <a:xfrm>
            <a:off x="667512" y="4169664"/>
            <a:ext cx="301752" cy="301752"/>
          </a:xfrm>
          <a:prstGeom prst="rect">
            <a:avLst/>
          </a:prstGeom>
        </p:spPr>
      </p:pic>
      <p:sp>
        <p:nvSpPr>
          <p:cNvPr id="25" name="Text 21"/>
          <p:cNvSpPr txBox="1"/>
          <p:nvPr/>
        </p:nvSpPr>
        <p:spPr>
          <a:xfrm>
            <a:off x="1188720" y="397764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If a chat made me feel ___, I would ___ and tell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truth about Chatty</a:t>
            </a:r>
            <a:endParaRPr lang="en-US" sz="3000" dirty="0"/>
          </a:p>
        </p:txBody>
      </p:sp>
      <p:sp>
        <p:nvSpPr>
          <p:cNvPr id="4" name="Shape 1"/>
          <p:cNvSpPr/>
          <p:nvPr/>
        </p:nvSpPr>
        <p:spPr>
          <a:xfrm>
            <a:off x="457200" y="1371600"/>
            <a:ext cx="8229600" cy="685800"/>
          </a:xfrm>
          <a:prstGeom prst="roundRect">
            <a:avLst>
              <a:gd name="adj" fmla="val 16000"/>
            </a:avLst>
          </a:prstGeom>
          <a:solidFill>
            <a:schemeClr val="tx2"/>
          </a:solidFill>
          <a:ln/>
        </p:spPr>
      </p:sp>
      <p:sp>
        <p:nvSpPr>
          <p:cNvPr id="5" name="Shape 2"/>
          <p:cNvSpPr/>
          <p:nvPr/>
        </p:nvSpPr>
        <p:spPr>
          <a:xfrm>
            <a:off x="566928" y="1463040"/>
            <a:ext cx="502920" cy="502920"/>
          </a:xfrm>
          <a:prstGeom prst="ellipse">
            <a:avLst/>
          </a:prstGeom>
          <a:solidFill>
            <a:schemeClr val="bg1"/>
          </a:solidFill>
          <a:ln/>
        </p:spPr>
      </p:sp>
      <p:pic>
        <p:nvPicPr>
          <p:cNvPr id="6" name="Image 0" descr="/home/claude/y4l1/icon_chat.png">    </p:cNvPr>
          <p:cNvPicPr>
            <a:picLocks noChangeAspect="1"/>
          </p:cNvPicPr>
          <p:nvPr/>
        </p:nvPicPr>
        <p:blipFill>
          <a:blip r:embed="rId1"/>
          <a:stretch>
            <a:fillRect/>
          </a:stretch>
        </p:blipFill>
        <p:spPr>
          <a:xfrm>
            <a:off x="667512" y="1563624"/>
            <a:ext cx="301752" cy="301752"/>
          </a:xfrm>
          <a:prstGeom prst="rect">
            <a:avLst/>
          </a:prstGeom>
        </p:spPr>
      </p:pic>
      <p:sp>
        <p:nvSpPr>
          <p:cNvPr id="7" name="Text 3"/>
          <p:cNvSpPr txBox="1"/>
          <p:nvPr/>
        </p:nvSpPr>
        <p:spPr>
          <a:xfrm>
            <a:off x="1188720" y="1371600"/>
            <a:ext cx="7360920" cy="685800"/>
          </a:xfrm>
          <a:prstGeom prst="rect">
            <a:avLst/>
          </a:prstGeom>
          <a:noFill/>
          <a:ln/>
        </p:spPr>
        <p:txBody>
          <a:bodyPr wrap="square" lIns="635" tIns="635" rIns="635" bIns="635" rtlCol="0" anchor="ctr"/>
          <a:lstStyle/>
          <a:p>
            <a:pPr indent="0" marL="0">
              <a:buNone/>
            </a:pPr>
            <a:r>
              <a:rPr lang="en-US" sz="2200" dirty="0">
                <a:solidFill>
                  <a:schemeClr val="bg1"/>
                </a:solidFill>
                <a:latin typeface="Calibri" pitchFamily="34" charset="0"/>
                <a:ea typeface="Calibri" pitchFamily="34" charset="-122"/>
                <a:cs typeface="Calibri" pitchFamily="34" charset="-120"/>
              </a:rPr>
              <a:t>A chatbot can ___ but it can't ___ because ___.</a:t>
            </a:r>
            <a:endParaRPr lang="en-US" sz="2200" dirty="0"/>
          </a:p>
        </p:txBody>
      </p:sp>
      <p:sp>
        <p:nvSpPr>
          <p:cNvPr id="8" name="Shape 4"/>
          <p:cNvSpPr/>
          <p:nvPr/>
        </p:nvSpPr>
        <p:spPr>
          <a:xfrm>
            <a:off x="457200" y="2286000"/>
            <a:ext cx="4023360" cy="1188720"/>
          </a:xfrm>
          <a:prstGeom prst="roundRect">
            <a:avLst>
              <a:gd name="adj" fmla="val 9231"/>
            </a:avLst>
          </a:prstGeom>
          <a:solidFill>
            <a:schemeClr val="bg2"/>
          </a:solidFill>
          <a:ln/>
        </p:spPr>
      </p:sp>
      <p:sp>
        <p:nvSpPr>
          <p:cNvPr id="9" name="Shape 5"/>
          <p:cNvSpPr/>
          <p:nvPr/>
        </p:nvSpPr>
        <p:spPr>
          <a:xfrm>
            <a:off x="594360" y="2423160"/>
            <a:ext cx="640080" cy="640080"/>
          </a:xfrm>
          <a:prstGeom prst="ellipse">
            <a:avLst/>
          </a:prstGeom>
          <a:solidFill>
            <a:schemeClr val="bg1"/>
          </a:solidFill>
          <a:ln/>
        </p:spPr>
      </p:sp>
      <p:pic>
        <p:nvPicPr>
          <p:cNvPr id="10" name="Image 1" descr="/home/claude/y4l1/icon_heart.png">    </p:cNvPr>
          <p:cNvPicPr>
            <a:picLocks noChangeAspect="1"/>
          </p:cNvPicPr>
          <p:nvPr/>
        </p:nvPicPr>
        <p:blipFill>
          <a:blip r:embed="rId2"/>
          <a:stretch>
            <a:fillRect/>
          </a:stretch>
        </p:blipFill>
        <p:spPr>
          <a:xfrm>
            <a:off x="722376" y="2551176"/>
            <a:ext cx="384048" cy="384048"/>
          </a:xfrm>
          <a:prstGeom prst="rect">
            <a:avLst/>
          </a:prstGeom>
        </p:spPr>
      </p:pic>
      <p:sp>
        <p:nvSpPr>
          <p:cNvPr id="11" name="Text 6"/>
          <p:cNvSpPr txBox="1"/>
          <p:nvPr/>
        </p:nvSpPr>
        <p:spPr>
          <a:xfrm>
            <a:off x="1371600" y="23957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Fist to five again</a:t>
            </a:r>
            <a:endParaRPr lang="en-US" sz="1800" dirty="0"/>
          </a:p>
        </p:txBody>
      </p:sp>
      <p:sp>
        <p:nvSpPr>
          <p:cNvPr id="12" name="Text 7"/>
          <p:cNvSpPr txBox="1"/>
          <p:nvPr/>
        </p:nvSpPr>
        <p:spPr>
          <a:xfrm>
            <a:off x="1371600" y="2834640"/>
            <a:ext cx="2999232" cy="5943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How much does Chatty care now?</a:t>
            </a:r>
            <a:endParaRPr lang="en-US" sz="1400" dirty="0"/>
          </a:p>
        </p:txBody>
      </p:sp>
      <p:sp>
        <p:nvSpPr>
          <p:cNvPr id="13" name="Shape 8"/>
          <p:cNvSpPr/>
          <p:nvPr/>
        </p:nvSpPr>
        <p:spPr>
          <a:xfrm>
            <a:off x="4663440" y="2286000"/>
            <a:ext cx="4023360" cy="1188720"/>
          </a:xfrm>
          <a:prstGeom prst="roundRect">
            <a:avLst>
              <a:gd name="adj" fmla="val 9231"/>
            </a:avLst>
          </a:prstGeom>
          <a:solidFill>
            <a:schemeClr val="bg2"/>
          </a:solidFill>
          <a:ln/>
        </p:spPr>
      </p:sp>
      <p:sp>
        <p:nvSpPr>
          <p:cNvPr id="14" name="Shape 9"/>
          <p:cNvSpPr/>
          <p:nvPr/>
        </p:nvSpPr>
        <p:spPr>
          <a:xfrm>
            <a:off x="4800600" y="2423160"/>
            <a:ext cx="640080" cy="640080"/>
          </a:xfrm>
          <a:prstGeom prst="ellipse">
            <a:avLst/>
          </a:prstGeom>
          <a:solidFill>
            <a:schemeClr val="bg1"/>
          </a:solidFill>
          <a:ln/>
        </p:spPr>
      </p:sp>
      <p:pic>
        <p:nvPicPr>
          <p:cNvPr id="15" name="Image 2" descr="/home/claude/y4l1/icon_hand.png">    </p:cNvPr>
          <p:cNvPicPr>
            <a:picLocks noChangeAspect="1"/>
          </p:cNvPicPr>
          <p:nvPr/>
        </p:nvPicPr>
        <p:blipFill>
          <a:blip r:embed="rId3"/>
          <a:stretch>
            <a:fillRect/>
          </a:stretch>
        </p:blipFill>
        <p:spPr>
          <a:xfrm>
            <a:off x="4928616" y="2551176"/>
            <a:ext cx="384048" cy="384048"/>
          </a:xfrm>
          <a:prstGeom prst="rect">
            <a:avLst/>
          </a:prstGeom>
        </p:spPr>
      </p:pic>
      <p:sp>
        <p:nvSpPr>
          <p:cNvPr id="16" name="Text 10"/>
          <p:cNvSpPr txBox="1"/>
          <p:nvPr/>
        </p:nvSpPr>
        <p:spPr>
          <a:xfrm>
            <a:off x="5577840" y="2395728"/>
            <a:ext cx="299923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My trusted adults</a:t>
            </a:r>
            <a:endParaRPr lang="en-US" sz="1800" dirty="0"/>
          </a:p>
        </p:txBody>
      </p:sp>
      <p:sp>
        <p:nvSpPr>
          <p:cNvPr id="17" name="Text 11"/>
          <p:cNvSpPr txBox="1"/>
          <p:nvPr/>
        </p:nvSpPr>
        <p:spPr>
          <a:xfrm>
            <a:off x="5577840" y="2834640"/>
            <a:ext cx="2999232" cy="59436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One name on each finger</a:t>
            </a:r>
            <a:endParaRPr lang="en-US" sz="1400" dirty="0"/>
          </a:p>
        </p:txBody>
      </p:sp>
      <p:sp>
        <p:nvSpPr>
          <p:cNvPr id="18" name="Shape 12"/>
          <p:cNvSpPr/>
          <p:nvPr/>
        </p:nvSpPr>
        <p:spPr>
          <a:xfrm>
            <a:off x="457200" y="3703320"/>
            <a:ext cx="8229600" cy="685800"/>
          </a:xfrm>
          <a:prstGeom prst="roundRect">
            <a:avLst>
              <a:gd name="adj" fmla="val 16000"/>
            </a:avLst>
          </a:prstGeom>
          <a:solidFill>
            <a:srgbClr val="FCE4F2"/>
          </a:solidFill>
          <a:ln/>
        </p:spPr>
      </p:sp>
      <p:sp>
        <p:nvSpPr>
          <p:cNvPr id="19" name="Shape 13"/>
          <p:cNvSpPr/>
          <p:nvPr/>
        </p:nvSpPr>
        <p:spPr>
          <a:xfrm>
            <a:off x="566928" y="3794760"/>
            <a:ext cx="502920" cy="502920"/>
          </a:xfrm>
          <a:prstGeom prst="ellipse">
            <a:avLst/>
          </a:prstGeom>
          <a:solidFill>
            <a:schemeClr val="bg1"/>
          </a:solidFill>
          <a:ln/>
        </p:spPr>
      </p:sp>
      <p:pic>
        <p:nvPicPr>
          <p:cNvPr id="20" name="Image 3" descr="/home/claude/y4l1/icon_check.png">    </p:cNvPr>
          <p:cNvPicPr>
            <a:picLocks noChangeAspect="1"/>
          </p:cNvPicPr>
          <p:nvPr/>
        </p:nvPicPr>
        <p:blipFill>
          <a:blip r:embed="rId4"/>
          <a:stretch>
            <a:fillRect/>
          </a:stretch>
        </p:blipFill>
        <p:spPr>
          <a:xfrm>
            <a:off x="667512" y="3895344"/>
            <a:ext cx="301752" cy="301752"/>
          </a:xfrm>
          <a:prstGeom prst="rect">
            <a:avLst/>
          </a:prstGeom>
        </p:spPr>
      </p:pic>
      <p:sp>
        <p:nvSpPr>
          <p:cNvPr id="21" name="Text 14"/>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600" dirty="0">
                <a:solidFill>
                  <a:schemeClr val="tx1"/>
                </a:solidFill>
                <a:latin typeface="Calibri" pitchFamily="34" charset="0"/>
                <a:ea typeface="Calibri" pitchFamily="34" charset="-122"/>
                <a:cs typeface="Calibri" pitchFamily="34" charset="-120"/>
              </a:rPr>
              <a:t>Talk check: did I build on or challenge an idea today?</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Case File 5</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y4l1/icon_magic.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Prompt Power</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How do our words change what AI makes?</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AI Detectives">
  <a:themeElements>
    <a:clrScheme name="AI Detectives">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AI Detective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Y4 L4 – Case File 4: Does the Chatbot Care?</dc:title>
  <dc:subject>PptxGenJS Presentation</dc:subject>
  <dc:creator>The GenTech Academy</dc:creator>
  <cp:lastModifiedBy>The GenTech Academy</cp:lastModifiedBy>
  <cp:revision>1</cp:revision>
  <dcterms:created xsi:type="dcterms:W3CDTF">2026-10-05T11:31:27Z</dcterms:created>
  <dcterms:modified xsi:type="dcterms:W3CDTF">2026-10-05T11:31:27Z</dcterms:modified>
</cp:coreProperties>
</file>