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ok" id="{36a002ce-3119-24a2-dcb7-76059584b147}">
          <p14:sldIdLst>
            <p14:sldId id="256"/>
            <p14:sldId id="257"/>
            <p14:sldId id="258"/>
          </p14:sldIdLst>
        </p14:section>
        <p14:section name="People" id="{ed4c302f-d1bb-73c2-c2fe-9afca16265b6}">
          <p14:sldIdLst>
            <p14:sldId id="259"/>
            <p14:sldId id="260"/>
            <p14:sldId id="261"/>
          </p14:sldIdLst>
        </p14:section>
        <p14:section name="Algorithm" id="{897ababe-84a0-f544-4aac-6a4b405afae6}">
          <p14:sldIdLst>
            <p14:sldId id="262"/>
            <p14:sldId id="263"/>
            <p14:sldId id="264"/>
          </p14:sldIdLst>
        </p14:section>
        <p14:section name="Envoys" id="{82e84b6f-bf9a-fa2b-09a6-68e80bdc08de}">
          <p14:sldIdLst>
            <p14:sldId id="265"/>
          </p14:sldIdLst>
        </p14:section>
        <p14:section name="Compare" id="{75990164-cec6-447e-425a-ff137ade7065}">
          <p14:sldIdLst>
            <p14:sldId id="266"/>
            <p14:sldId id="267"/>
          </p14:sldIdLst>
        </p14:section>
        <p14:section name="Case closed" id="{3283baf5-9ac3-b7d4-c731-b0eda1eade30}">
          <p14:sldIdLst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the lesson: print the character, watch-history and library cards. Groups of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 is a pretend Year 4 pupil.
SCRIPT: "Detectives, Case File 3. Someone, or something, is choosing what Sam sees. Today we find out how."
Talk partners: what's your theory?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examples. Lead pupils to see recommendations are everywhere: videos, music, shops, games, even search results.
Key line: "These suggestions are made by AI systems called recommenders."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Highlight the oracy criterion: "because the evidence shows…".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Gesture: recommend = open palm, offering.
Check understanding of "data": "What data does a school have about you?" (name, class, lunch choice). Data is just information.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MODEL: "I recommend a space book for Zara because the evidence shows she wants to be an astronaut. I wouldn't recommend a scary story, because she's scared of the dark."
Pairs choose a character card (Appendix A) and recommend 3 things, each with evidence. Two pairs share.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"Now YOU are the app. You can't talk to Sam or ask him anything. You only have his DATA, his watch history."
Hand out one watch-history card per group: Sam, Priya or Leo.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Follow the steps EXACTLY. No changing your mind because you think Sam would like something else. You're a computer!
Roles: Data Counter (counts tags), Librarian (finds the videos), Recorder (fills the sheet), Reporter.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Rotate roles if time allows.
Circulate: "What did the data tell you? What did it NOT tell you?"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envoy per group travels to another group: they ask about its recommendations, then explain their own. 4 minutes, then return and report one thing they learned.
AfL: can envoys explain WHY using the data?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 complete the frame. Take 3 answers.
Model: "A person knows Zara is scared of the dark, but the app only knows what she watched."
Key idea: an algorithm only knows the data it collects.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Scenario: Sam's app now shows him 50 dinosaur videos in a row.
Thumbs up = helpful, thumbs down = too narrow, sideways = both.
Stretch question: "Who benefits if Sam keeps watching?" (The app company: more watching often means more adverts and money.)
Model stretch: "Recommendations are helpful when you want more of something, but they can be too narrow when you never see anything new."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Pupils rehearse their advice with a partner, then write it on the exit ticket.
Ideas: search for new topics; like or click different videos; turn off autoplay; take breaks; ask a trusted adult to help change settings.
Designers could add a "surprise me" button or show a wider mix.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Exit ticket (Appendix F). Oracy self-check: did you use "because the evidence shows"?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Teacher: Lesson 4 is flagged for a DSL heads-up. Let your DSL know before you teach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y4l1/logo_full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0" y="3931920"/>
            <a:ext cx="1188720" cy="9912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CASE FILE 3</a:t>
            </a:r>
            <a:endParaRPr lang="en-US" sz="1000" dirty="0"/>
          </a:p>
        </p:txBody>
      </p:sp>
      <p:pic>
        <p:nvPicPr>
          <p:cNvPr id="3" name="Image 0" descr="/home/claude/y4l1/logo_lockup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CONTENT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CASE FILE 3</a:t>
            </a:r>
            <a:endParaRPr lang="en-US" sz="1000" dirty="0"/>
          </a:p>
        </p:txBody>
      </p:sp>
      <p:pic>
        <p:nvPicPr>
          <p:cNvPr id="3" name="Image 0" descr="/home/claude/y4l1/logo_locku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2.png"/><Relationship Id="rId4" Type="http://schemas.openxmlformats.org/officeDocument/2006/relationships/image" Target="../media/image-2-2.png"/><Relationship Id="rId5" Type="http://schemas.openxmlformats.org/officeDocument/2006/relationships/image" Target="../media/image-2-2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2.png"/><Relationship Id="rId4" Type="http://schemas.openxmlformats.org/officeDocument/2006/relationships/image" Target="../media/image-4-2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1.png"/><Relationship Id="rId3" Type="http://schemas.openxmlformats.org/officeDocument/2006/relationships/image" Target="../media/image-6-1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2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3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40080" y="141732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" name="Image 0" descr="/home/claude/y4l1/icon_vide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210" y="1768450"/>
            <a:ext cx="760781" cy="7607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377440" y="1325880"/>
            <a:ext cx="6400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4 · AI DETECTIVES · LESSON 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377440" y="1691640"/>
            <a:ext cx="640080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File 3: The Recommendation Mystery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377440" y="3063240"/>
            <a:ext cx="64008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the app keep suggesting the same things?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message from Sam…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5669280" cy="1737360"/>
          </a:xfrm>
          <a:prstGeom prst="roundRect">
            <a:avLst>
              <a:gd name="adj" fmla="val 6316"/>
            </a:avLst>
          </a:prstGeom>
          <a:solidFill>
            <a:schemeClr val="bg1"/>
          </a:solidFill>
          <a:ln/>
        </p:spPr>
      </p:sp>
      <p:sp>
        <p:nvSpPr>
          <p:cNvPr id="5" name="Shape 2"/>
          <p:cNvSpPr/>
          <p:nvPr/>
        </p:nvSpPr>
        <p:spPr>
          <a:xfrm>
            <a:off x="640080" y="1554480"/>
            <a:ext cx="822960" cy="822960"/>
          </a:xfrm>
          <a:prstGeom prst="ellipse">
            <a:avLst/>
          </a:prstGeom>
          <a:solidFill>
            <a:srgbClr val="FCE4F2"/>
          </a:solidFill>
          <a:ln/>
        </p:spPr>
      </p:sp>
      <p:pic>
        <p:nvPicPr>
          <p:cNvPr id="6" name="Image 0" descr="/home/claude/y4l1/icon_chil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1719072"/>
            <a:ext cx="493776" cy="49377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600200" y="1508760"/>
            <a:ext cx="4389120" cy="1463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000" b="1" i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"Why does my video app ONLY show me dinosaur videos?! I like other things too!"</a:t>
            </a:r>
            <a:endParaRPr lang="en-US" sz="2000" dirty="0"/>
          </a:p>
        </p:txBody>
      </p:sp>
      <p:sp>
        <p:nvSpPr>
          <p:cNvPr id="8" name="Shape 4"/>
          <p:cNvSpPr/>
          <p:nvPr/>
        </p:nvSpPr>
        <p:spPr>
          <a:xfrm>
            <a:off x="6400800" y="1371600"/>
            <a:ext cx="777240" cy="7772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/home/claude/y4l1/icon_drag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6248" y="1527048"/>
            <a:ext cx="466344" cy="466344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7498080" y="1371600"/>
            <a:ext cx="777240" cy="7772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Image 2" descr="/home/claude/y4l1/icon_drag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3528" y="1527048"/>
            <a:ext cx="466344" cy="466344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6400800" y="2286000"/>
            <a:ext cx="777240" cy="7772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3" descr="/home/claude/y4l1/icon_drago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6248" y="2441448"/>
            <a:ext cx="466344" cy="466344"/>
          </a:xfrm>
          <a:prstGeom prst="rect">
            <a:avLst/>
          </a:prstGeom>
        </p:spPr>
      </p:pic>
      <p:sp>
        <p:nvSpPr>
          <p:cNvPr id="14" name="Shape 7"/>
          <p:cNvSpPr/>
          <p:nvPr/>
        </p:nvSpPr>
        <p:spPr>
          <a:xfrm>
            <a:off x="7498080" y="2286000"/>
            <a:ext cx="777240" cy="7772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4" descr="/home/claude/y4l1/icon_dragon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3528" y="2441448"/>
            <a:ext cx="466344" cy="466344"/>
          </a:xfrm>
          <a:prstGeom prst="rect">
            <a:avLst/>
          </a:prstGeom>
        </p:spPr>
      </p:pic>
      <p:sp>
        <p:nvSpPr>
          <p:cNvPr id="16" name="Shape 8"/>
          <p:cNvSpPr/>
          <p:nvPr/>
        </p:nvSpPr>
        <p:spPr>
          <a:xfrm>
            <a:off x="457200" y="35204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17" name="Shape 9"/>
          <p:cNvSpPr/>
          <p:nvPr/>
        </p:nvSpPr>
        <p:spPr>
          <a:xfrm>
            <a:off x="566928" y="36118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5" descr="/home/claude/y4l1/icon_lightbulb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712464"/>
            <a:ext cx="301752" cy="301752"/>
          </a:xfrm>
          <a:prstGeom prst="rect">
            <a:avLst/>
          </a:prstGeom>
        </p:spPr>
      </p:pic>
      <p:sp>
        <p:nvSpPr>
          <p:cNvPr id="19" name="Text 10"/>
          <p:cNvSpPr txBox="1"/>
          <p:nvPr/>
        </p:nvSpPr>
        <p:spPr>
          <a:xfrm>
            <a:off x="1188720" y="35204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theory is ___ because ___.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have you seen this?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325880"/>
            <a:ext cx="822960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800" b="1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"You might also like…"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457200" y="2148840"/>
            <a:ext cx="192024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</p:sp>
      <p:sp>
        <p:nvSpPr>
          <p:cNvPr id="6" name="Shape 3"/>
          <p:cNvSpPr/>
          <p:nvPr/>
        </p:nvSpPr>
        <p:spPr>
          <a:xfrm>
            <a:off x="594360" y="228600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7" name="Image 0" descr="/home/claude/y4l1/icon_vide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2414016"/>
            <a:ext cx="384048" cy="38404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371600" y="2258568"/>
            <a:ext cx="8961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Videos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594360" y="3017520"/>
            <a:ext cx="164592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"Up next…"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2560320" y="2148840"/>
            <a:ext cx="192024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</p:sp>
      <p:sp>
        <p:nvSpPr>
          <p:cNvPr id="11" name="Shape 7"/>
          <p:cNvSpPr/>
          <p:nvPr/>
        </p:nvSpPr>
        <p:spPr>
          <a:xfrm>
            <a:off x="2697480" y="228600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1" descr="/home/claude/y4l1/icon_musi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496" y="2414016"/>
            <a:ext cx="384048" cy="384048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474720" y="2258568"/>
            <a:ext cx="8961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</a:t>
            </a:r>
            <a:endParaRPr lang="en-US" sz="1600" dirty="0"/>
          </a:p>
        </p:txBody>
      </p:sp>
      <p:sp>
        <p:nvSpPr>
          <p:cNvPr id="14" name="Text 9"/>
          <p:cNvSpPr txBox="1"/>
          <p:nvPr/>
        </p:nvSpPr>
        <p:spPr>
          <a:xfrm>
            <a:off x="2697480" y="3017520"/>
            <a:ext cx="164592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"Songs for you"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4663440" y="2148840"/>
            <a:ext cx="192024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</p:sp>
      <p:sp>
        <p:nvSpPr>
          <p:cNvPr id="16" name="Shape 11"/>
          <p:cNvSpPr/>
          <p:nvPr/>
        </p:nvSpPr>
        <p:spPr>
          <a:xfrm>
            <a:off x="4800600" y="228600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7" name="Image 2" descr="/home/claude/y4l1/icon_box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8616" y="2414016"/>
            <a:ext cx="384048" cy="384048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577840" y="2258568"/>
            <a:ext cx="8961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shops</a:t>
            </a:r>
            <a:endParaRPr lang="en-US" sz="1600" dirty="0"/>
          </a:p>
        </p:txBody>
      </p:sp>
      <p:sp>
        <p:nvSpPr>
          <p:cNvPr id="19" name="Text 13"/>
          <p:cNvSpPr txBox="1"/>
          <p:nvPr/>
        </p:nvSpPr>
        <p:spPr>
          <a:xfrm>
            <a:off x="4800600" y="3017520"/>
            <a:ext cx="164592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"Customers also bought…"</a:t>
            </a:r>
            <a:endParaRPr lang="en-US" sz="1400" dirty="0"/>
          </a:p>
        </p:txBody>
      </p:sp>
      <p:sp>
        <p:nvSpPr>
          <p:cNvPr id="20" name="Shape 14"/>
          <p:cNvSpPr/>
          <p:nvPr/>
        </p:nvSpPr>
        <p:spPr>
          <a:xfrm>
            <a:off x="6766560" y="2148840"/>
            <a:ext cx="192024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</p:sp>
      <p:sp>
        <p:nvSpPr>
          <p:cNvPr id="21" name="Shape 15"/>
          <p:cNvSpPr/>
          <p:nvPr/>
        </p:nvSpPr>
        <p:spPr>
          <a:xfrm>
            <a:off x="6903720" y="228600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2" name="Image 3" descr="/home/claude/y4l1/icon_gamepa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1736" y="2414016"/>
            <a:ext cx="384048" cy="384048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7680960" y="2258568"/>
            <a:ext cx="8961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Games</a:t>
            </a:r>
            <a:endParaRPr lang="en-US" sz="1600" dirty="0"/>
          </a:p>
        </p:txBody>
      </p:sp>
      <p:sp>
        <p:nvSpPr>
          <p:cNvPr id="24" name="Text 17"/>
          <p:cNvSpPr txBox="1"/>
          <p:nvPr/>
        </p:nvSpPr>
        <p:spPr>
          <a:xfrm>
            <a:off x="6903720" y="3017520"/>
            <a:ext cx="164592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"Try this game!"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mission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y4l1/icon_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1" y="158374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371600"/>
            <a:ext cx="72237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explain how recommendations use data about us.</a:t>
            </a:r>
            <a:endParaRPr lang="en-US" sz="1900" dirty="0"/>
          </a:p>
        </p:txBody>
      </p:sp>
      <p:sp>
        <p:nvSpPr>
          <p:cNvPr id="8" name="Shape 4"/>
          <p:cNvSpPr/>
          <p:nvPr/>
        </p:nvSpPr>
        <p:spPr>
          <a:xfrm>
            <a:off x="548640" y="2322576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9" name="Image 1" descr="/home/claude/y4l1/icon_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414016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188720" y="2286000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make a recommendation for someone, using evidence.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548640" y="2944368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2" name="Image 2" descr="/home/claude/y4l1/icon_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035808"/>
            <a:ext cx="274320" cy="2743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188720" y="2907792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explain what data an app uses to make recommendations.</a:t>
            </a:r>
            <a:endParaRPr lang="en-US" sz="1700" dirty="0"/>
          </a:p>
        </p:txBody>
      </p:sp>
      <p:sp>
        <p:nvSpPr>
          <p:cNvPr id="14" name="Shape 8"/>
          <p:cNvSpPr/>
          <p:nvPr/>
        </p:nvSpPr>
        <p:spPr>
          <a:xfrm>
            <a:off x="548640" y="35661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5" name="Image 3" descr="/home/claude/y4l1/icon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657600"/>
            <a:ext cx="274320" cy="27432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188720" y="3529584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say one way recommendations help and one way they can be too narrow.</a:t>
            </a:r>
            <a:endParaRPr lang="en-US" sz="1700" dirty="0"/>
          </a:p>
        </p:txBody>
      </p:sp>
      <p:sp>
        <p:nvSpPr>
          <p:cNvPr id="17" name="Shape 10"/>
          <p:cNvSpPr/>
          <p:nvPr/>
        </p:nvSpPr>
        <p:spPr>
          <a:xfrm>
            <a:off x="548640" y="418795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4" descr="/home/claude/y4l1/icon_users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4279392"/>
            <a:ext cx="274320" cy="27432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1188720" y="4151376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Oracy: 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justify a recommendation using "because the evidence shows…".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Detective words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59436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9436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suggest something you think someone will like.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26136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39852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recommendation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339852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suggestion, e.g. "You might also like…".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065520" y="137160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202680" y="148132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endParaRPr lang="en-US" sz="1900" dirty="0"/>
          </a:p>
        </p:txBody>
      </p:sp>
      <p:sp>
        <p:nvSpPr>
          <p:cNvPr id="12" name="Text 9"/>
          <p:cNvSpPr txBox="1"/>
          <p:nvPr/>
        </p:nvSpPr>
        <p:spPr>
          <a:xfrm>
            <a:off x="6202680" y="193852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Information, e.g. what someone watched, clicked or liked.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5720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9436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history</a:t>
            </a:r>
            <a:endParaRPr lang="en-US" sz="1900" dirty="0"/>
          </a:p>
        </p:txBody>
      </p:sp>
      <p:sp>
        <p:nvSpPr>
          <p:cNvPr id="15" name="Text 12"/>
          <p:cNvSpPr txBox="1"/>
          <p:nvPr/>
        </p:nvSpPr>
        <p:spPr>
          <a:xfrm>
            <a:off x="59436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list of everything someone has watched.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26136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rgbClr val="FCE4F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39852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algorithm</a:t>
            </a:r>
            <a:endParaRPr lang="en-US" sz="1900" dirty="0"/>
          </a:p>
        </p:txBody>
      </p:sp>
      <p:sp>
        <p:nvSpPr>
          <p:cNvPr id="18" name="Text 15"/>
          <p:cNvSpPr txBox="1"/>
          <p:nvPr/>
        </p:nvSpPr>
        <p:spPr>
          <a:xfrm>
            <a:off x="339852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set of steps a computer follows.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6065520" y="3017520"/>
            <a:ext cx="262128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202680" y="3127248"/>
            <a:ext cx="23743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1900" dirty="0"/>
          </a:p>
        </p:txBody>
      </p:sp>
      <p:sp>
        <p:nvSpPr>
          <p:cNvPr id="21" name="Text 18"/>
          <p:cNvSpPr txBox="1"/>
          <p:nvPr/>
        </p:nvSpPr>
        <p:spPr>
          <a:xfrm>
            <a:off x="6202680" y="3584448"/>
            <a:ext cx="2374392" cy="84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Facts that show something is true.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a human recommender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874520"/>
          </a:xfrm>
          <a:prstGeom prst="roundRect">
            <a:avLst>
              <a:gd name="adj" fmla="val 5854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chil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1627632"/>
            <a:ext cx="356616" cy="35661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25880" y="148132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Zara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194560"/>
            <a:ext cx="234696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Loves space, telling jokes and building things out of LEGO. Is scared of the dark. Wants to be an astronaut.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3261360" y="1371600"/>
            <a:ext cx="2621280" cy="1874520"/>
          </a:xfrm>
          <a:prstGeom prst="roundRect">
            <a:avLst>
              <a:gd name="adj" fmla="val 5854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339852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y4l1/icon_child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392" y="1627632"/>
            <a:ext cx="356616" cy="35661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130040" y="148132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Ollie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3398520" y="2194560"/>
            <a:ext cx="234696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Loves animals (especially dogs), drawing comics and being outdoors. Gets bored if a story is too long.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6065520" y="1371600"/>
            <a:ext cx="2621280" cy="1874520"/>
          </a:xfrm>
          <a:prstGeom prst="roundRect">
            <a:avLst>
              <a:gd name="adj" fmla="val 5854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620268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y4l1/icon_child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552" y="1627632"/>
            <a:ext cx="356616" cy="356616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934200" y="148132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202680" y="2194560"/>
            <a:ext cx="234696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Loves mysteries, puzzles and cooking with her grandad. Hates football. Wants to try something new.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457200" y="35204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0" name="Shape 14"/>
          <p:cNvSpPr/>
          <p:nvPr/>
        </p:nvSpPr>
        <p:spPr>
          <a:xfrm>
            <a:off x="566928" y="36118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y4l1/icon_quo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3712464"/>
            <a:ext cx="301752" cy="30175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188720" y="35204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recommend ___ because the evidence shows ___.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 YOU are the app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1280160" cy="128016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y4l1/icon_rob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1719072"/>
            <a:ext cx="768096" cy="768096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194560" y="1463040"/>
            <a:ext cx="640080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can't talk to the person.</a:t>
            </a:r>
            <a:endParaRPr lang="en-US" sz="2600" dirty="0"/>
          </a:p>
          <a:p>
            <a:pPr indent="0" marL="0">
              <a:buNone/>
            </a:pPr>
            <a:r>
              <a:rPr lang="en-US" sz="26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only have their DATA.</a:t>
            </a:r>
            <a:endParaRPr lang="en-US" sz="2600" dirty="0"/>
          </a:p>
        </p:txBody>
      </p:sp>
      <p:sp>
        <p:nvSpPr>
          <p:cNvPr id="7" name="Shape 3"/>
          <p:cNvSpPr/>
          <p:nvPr/>
        </p:nvSpPr>
        <p:spPr>
          <a:xfrm>
            <a:off x="457200" y="3017520"/>
            <a:ext cx="2621280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</p:sp>
      <p:sp>
        <p:nvSpPr>
          <p:cNvPr id="8" name="Shape 4"/>
          <p:cNvSpPr/>
          <p:nvPr/>
        </p:nvSpPr>
        <p:spPr>
          <a:xfrm>
            <a:off x="594360" y="315468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9" name="Image 1" descr="/home/claude/y4l1/icon_drag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" y="3264408"/>
            <a:ext cx="329184" cy="329184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280160" y="312724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Sam's history</a:t>
            </a:r>
            <a:endParaRPr lang="en-US" sz="1500" dirty="0"/>
          </a:p>
        </p:txBody>
      </p:sp>
      <p:sp>
        <p:nvSpPr>
          <p:cNvPr id="11" name="Text 6"/>
          <p:cNvSpPr txBox="1"/>
          <p:nvPr/>
        </p:nvSpPr>
        <p:spPr>
          <a:xfrm>
            <a:off x="1280160" y="3566160"/>
            <a:ext cx="1688592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dinosaurs ×6 · science ×1 · animals ×1</a:t>
            </a:r>
            <a:endParaRPr lang="en-US" sz="1200" dirty="0"/>
          </a:p>
        </p:txBody>
      </p:sp>
      <p:sp>
        <p:nvSpPr>
          <p:cNvPr id="12" name="Shape 7"/>
          <p:cNvSpPr/>
          <p:nvPr/>
        </p:nvSpPr>
        <p:spPr>
          <a:xfrm>
            <a:off x="3261360" y="3017520"/>
            <a:ext cx="2621280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</p:sp>
      <p:sp>
        <p:nvSpPr>
          <p:cNvPr id="13" name="Shape 8"/>
          <p:cNvSpPr/>
          <p:nvPr/>
        </p:nvSpPr>
        <p:spPr>
          <a:xfrm>
            <a:off x="3398520" y="315468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4" name="Image 2" descr="/home/claude/y4l1/icon_musi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8248" y="3264408"/>
            <a:ext cx="329184" cy="329184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4084320" y="312724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Priya's history</a:t>
            </a:r>
            <a:endParaRPr lang="en-US" sz="1500" dirty="0"/>
          </a:p>
        </p:txBody>
      </p:sp>
      <p:sp>
        <p:nvSpPr>
          <p:cNvPr id="16" name="Text 10"/>
          <p:cNvSpPr txBox="1"/>
          <p:nvPr/>
        </p:nvSpPr>
        <p:spPr>
          <a:xfrm>
            <a:off x="4084320" y="3566160"/>
            <a:ext cx="1688592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dance ×4 · music ×3 · football ×1</a:t>
            </a:r>
            <a:endParaRPr lang="en-US" sz="1200" dirty="0"/>
          </a:p>
        </p:txBody>
      </p:sp>
      <p:sp>
        <p:nvSpPr>
          <p:cNvPr id="17" name="Shape 11"/>
          <p:cNvSpPr/>
          <p:nvPr/>
        </p:nvSpPr>
        <p:spPr>
          <a:xfrm>
            <a:off x="6065520" y="3017520"/>
            <a:ext cx="2621280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/>
        </p:spPr>
      </p:sp>
      <p:sp>
        <p:nvSpPr>
          <p:cNvPr id="18" name="Shape 12"/>
          <p:cNvSpPr/>
          <p:nvPr/>
        </p:nvSpPr>
        <p:spPr>
          <a:xfrm>
            <a:off x="6202680" y="315468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9" name="Image 3" descr="/home/claude/y4l1/icon_football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2408" y="3264408"/>
            <a:ext cx="329184" cy="329184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6888480" y="312724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Leo's history</a:t>
            </a:r>
            <a:endParaRPr lang="en-US" sz="1500" dirty="0"/>
          </a:p>
        </p:txBody>
      </p:sp>
      <p:sp>
        <p:nvSpPr>
          <p:cNvPr id="21" name="Text 14"/>
          <p:cNvSpPr txBox="1"/>
          <p:nvPr/>
        </p:nvSpPr>
        <p:spPr>
          <a:xfrm>
            <a:off x="6888480" y="3566160"/>
            <a:ext cx="1688592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football ×6 · space ×2 · drawing ×1 (one video can have two tags)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algorithm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132588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lis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06931" y="1717243"/>
            <a:ext cx="460858" cy="4608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each tag in the history</a:t>
            </a:r>
            <a:endParaRPr lang="en-US" sz="1500" dirty="0"/>
          </a:p>
        </p:txBody>
      </p:sp>
      <p:pic>
        <p:nvPicPr>
          <p:cNvPr id="9" name="Image 1" descr="/home/claude/y4l1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952" y="2240280"/>
            <a:ext cx="219456" cy="219456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329184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11" name="Shape 6"/>
          <p:cNvSpPr/>
          <p:nvPr/>
        </p:nvSpPr>
        <p:spPr>
          <a:xfrm>
            <a:off x="416052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2" descr="/home/claude/y4l1/icon_bullsey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571" y="1717243"/>
            <a:ext cx="460858" cy="4608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338328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340156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most common tag</a:t>
            </a:r>
            <a:endParaRPr lang="en-US" sz="1500" dirty="0"/>
          </a:p>
        </p:txBody>
      </p:sp>
      <p:pic>
        <p:nvPicPr>
          <p:cNvPr id="15" name="Image 3" descr="/home/claude/y4l1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592" y="2240280"/>
            <a:ext cx="219456" cy="219456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6126480" y="1371600"/>
            <a:ext cx="2560320" cy="2103120"/>
          </a:xfrm>
          <a:prstGeom prst="roundRect">
            <a:avLst>
              <a:gd name="adj" fmla="val 5217"/>
            </a:avLst>
          </a:prstGeom>
          <a:solidFill>
            <a:srgbClr val="FCE4F2"/>
          </a:solidFill>
          <a:ln/>
        </p:spPr>
      </p:sp>
      <p:sp>
        <p:nvSpPr>
          <p:cNvPr id="17" name="Shape 10"/>
          <p:cNvSpPr/>
          <p:nvPr/>
        </p:nvSpPr>
        <p:spPr>
          <a:xfrm>
            <a:off x="6995160" y="153619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y4l1/icon_vide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211" y="1717243"/>
            <a:ext cx="460858" cy="4608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6217920" y="2423160"/>
            <a:ext cx="2377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6236208" y="2743200"/>
            <a:ext cx="234086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 3 videos with that tag</a:t>
            </a:r>
            <a:endParaRPr lang="en-US" sz="1500" dirty="0"/>
          </a:p>
        </p:txBody>
      </p:sp>
      <p:sp>
        <p:nvSpPr>
          <p:cNvPr id="21" name="Shape 13"/>
          <p:cNvSpPr/>
          <p:nvPr/>
        </p:nvSpPr>
        <p:spPr>
          <a:xfrm>
            <a:off x="457200" y="37033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2" name="Shape 14"/>
          <p:cNvSpPr/>
          <p:nvPr/>
        </p:nvSpPr>
        <p:spPr>
          <a:xfrm>
            <a:off x="566928" y="3794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3" name="Image 5" descr="/home/claude/y4l1/icon_robot_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3895344"/>
            <a:ext cx="301752" cy="301752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188720" y="37033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Computers follow the steps exactly. No changing your mind!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Detective team roles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lis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1636776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148132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Counter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1371600" y="1920240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Counts the tags in the watch history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y4l1/icon_book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8616" y="1636776"/>
            <a:ext cx="384048" cy="38404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577840" y="148132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Librarian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5577840" y="1920240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Finds matching videos in the library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457200" y="2606040"/>
            <a:ext cx="402336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594360" y="274320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y4l1/icon_cli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" y="2871216"/>
            <a:ext cx="384048" cy="384048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371600" y="271576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Recorder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1371600" y="3154680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Fills in the record sheet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4663440" y="2606040"/>
            <a:ext cx="402336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20" name="Shape 14"/>
          <p:cNvSpPr/>
          <p:nvPr/>
        </p:nvSpPr>
        <p:spPr>
          <a:xfrm>
            <a:off x="4800600" y="274320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y4l1/icon_bullhor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616" y="2871216"/>
            <a:ext cx="384048" cy="384048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577840" y="2715768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Reporter</a:t>
            </a:r>
            <a:endParaRPr lang="en-US" sz="1800" dirty="0"/>
          </a:p>
        </p:txBody>
      </p:sp>
      <p:sp>
        <p:nvSpPr>
          <p:cNvPr id="23" name="Text 16"/>
          <p:cNvSpPr txBox="1"/>
          <p:nvPr/>
        </p:nvSpPr>
        <p:spPr>
          <a:xfrm>
            <a:off x="5577840" y="3154680"/>
            <a:ext cx="299923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Shares the recommendations and the reason</a:t>
            </a:r>
            <a:endParaRPr lang="en-US" sz="1400" dirty="0"/>
          </a:p>
        </p:txBody>
      </p:sp>
      <p:sp>
        <p:nvSpPr>
          <p:cNvPr id="24" name="Shape 17"/>
          <p:cNvSpPr/>
          <p:nvPr/>
        </p:nvSpPr>
        <p:spPr>
          <a:xfrm>
            <a:off x="457200" y="37490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5" name="Shape 18"/>
          <p:cNvSpPr/>
          <p:nvPr/>
        </p:nvSpPr>
        <p:spPr>
          <a:xfrm>
            <a:off x="566928" y="38404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y4l1/icon_quo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941064"/>
            <a:ext cx="301752" cy="30175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1188720" y="37490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app used ___ to predict that ___.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Envoys: visit another group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2621280" cy="3108960"/>
          </a:xfrm>
          <a:prstGeom prst="roundRect">
            <a:avLst>
              <a:gd name="adj" fmla="val 4186"/>
            </a:avLst>
          </a:prstGeom>
          <a:solidFill>
            <a:schemeClr val="bg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594360" y="14173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ENVOY ASKS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94360" y="1737360"/>
            <a:ext cx="2346960" cy="2606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did your algorithm recommend, and why?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3261360" y="1325880"/>
            <a:ext cx="2621280" cy="3108960"/>
          </a:xfrm>
          <a:prstGeom prst="roundRect">
            <a:avLst>
              <a:gd name="adj" fmla="val 4186"/>
            </a:avLst>
          </a:prstGeom>
          <a:solidFill>
            <a:srgbClr val="EEE9F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398520" y="14173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ENVOY EXPLAINS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3398520" y="1737360"/>
            <a:ext cx="2346960" cy="2606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algorithm recommended ___ because the data showed ___.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6065520" y="1325880"/>
            <a:ext cx="2621280" cy="3108960"/>
          </a:xfrm>
          <a:prstGeom prst="roundRect">
            <a:avLst>
              <a:gd name="adj" fmla="val 4186"/>
            </a:avLst>
          </a:prstGeom>
          <a:solidFill>
            <a:srgbClr val="FCE4F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202680" y="14173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 FOR…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6202680" y="1737360"/>
            <a:ext cx="2346960" cy="2606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any algorithm recommend something NEW? Why not?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 vs algorithm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friend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0664" y="1655064"/>
            <a:ext cx="438912" cy="43891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63040" y="1481328"/>
            <a:ext cx="29077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person (friend)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331720"/>
            <a:ext cx="374904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Knows your feelings, what you need, when you want something new, your birthday…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731520" cy="7315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y4l1/icon_robo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6904" y="1655064"/>
            <a:ext cx="438912" cy="43891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669280" y="1481328"/>
            <a:ext cx="29077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algorithm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4800600" y="2331720"/>
            <a:ext cx="374904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knows your data: what you watched, liked, skipped, searched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457200" y="35204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15" name="Shape 10"/>
          <p:cNvSpPr/>
          <p:nvPr/>
        </p:nvSpPr>
        <p:spPr>
          <a:xfrm>
            <a:off x="566928" y="36118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y4l1/icon_sca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3712464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35204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person knows ___, but the app only knows ___.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Helpful or too narrow?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325880"/>
            <a:ext cx="82296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Sam's app now shows him 50 dinosaur videos in a row…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457200" y="2011680"/>
            <a:ext cx="2621280" cy="1371600"/>
          </a:xfrm>
          <a:prstGeom prst="roundRect">
            <a:avLst>
              <a:gd name="adj" fmla="val 8000"/>
            </a:avLst>
          </a:prstGeom>
          <a:solidFill>
            <a:srgbClr val="EEE9F7"/>
          </a:solidFill>
          <a:ln/>
        </p:spPr>
      </p:sp>
      <p:sp>
        <p:nvSpPr>
          <p:cNvPr id="6" name="Shape 3"/>
          <p:cNvSpPr/>
          <p:nvPr/>
        </p:nvSpPr>
        <p:spPr>
          <a:xfrm>
            <a:off x="594360" y="214884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7" name="Image 0" descr="/home/claude/y4l1/icon_thumbsup_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2267712"/>
            <a:ext cx="356616" cy="356616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325880" y="212140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Helpful</a:t>
            </a:r>
            <a:endParaRPr lang="en-US" sz="1800" dirty="0"/>
          </a:p>
        </p:txBody>
      </p:sp>
      <p:sp>
        <p:nvSpPr>
          <p:cNvPr id="9" name="Text 5"/>
          <p:cNvSpPr txBox="1"/>
          <p:nvPr/>
        </p:nvSpPr>
        <p:spPr>
          <a:xfrm>
            <a:off x="594360" y="2834640"/>
            <a:ext cx="23469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finds videos he enjoys quickly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3261360" y="2011680"/>
            <a:ext cx="2621280" cy="1371600"/>
          </a:xfrm>
          <a:prstGeom prst="roundRect">
            <a:avLst>
              <a:gd name="adj" fmla="val 8000"/>
            </a:avLst>
          </a:prstGeom>
          <a:solidFill>
            <a:srgbClr val="FBE3DC"/>
          </a:solidFill>
          <a:ln/>
        </p:spPr>
      </p:sp>
      <p:sp>
        <p:nvSpPr>
          <p:cNvPr id="11" name="Shape 7"/>
          <p:cNvSpPr/>
          <p:nvPr/>
        </p:nvSpPr>
        <p:spPr>
          <a:xfrm>
            <a:off x="3398520" y="214884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1" descr="/home/claude/y4l1/icon_thumbsdown_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392" y="2267712"/>
            <a:ext cx="356616" cy="356616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130040" y="212140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 narrow</a:t>
            </a:r>
            <a:endParaRPr lang="en-US" sz="1800" dirty="0"/>
          </a:p>
        </p:txBody>
      </p:sp>
      <p:sp>
        <p:nvSpPr>
          <p:cNvPr id="14" name="Text 9"/>
          <p:cNvSpPr txBox="1"/>
          <p:nvPr/>
        </p:nvSpPr>
        <p:spPr>
          <a:xfrm>
            <a:off x="3398520" y="2834640"/>
            <a:ext cx="23469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never sees anything new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6065520" y="2011680"/>
            <a:ext cx="2621280" cy="1371600"/>
          </a:xfrm>
          <a:prstGeom prst="roundRect">
            <a:avLst>
              <a:gd name="adj" fmla="val 8000"/>
            </a:avLst>
          </a:prstGeom>
          <a:solidFill>
            <a:srgbClr val="FCE4F2"/>
          </a:solidFill>
          <a:ln/>
        </p:spPr>
      </p:sp>
      <p:sp>
        <p:nvSpPr>
          <p:cNvPr id="16" name="Shape 11"/>
          <p:cNvSpPr/>
          <p:nvPr/>
        </p:nvSpPr>
        <p:spPr>
          <a:xfrm>
            <a:off x="6202680" y="214884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7" name="Image 2" descr="/home/claude/y4l1/icon_questi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552" y="2267712"/>
            <a:ext cx="356616" cy="356616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934200" y="212140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Both?</a:t>
            </a:r>
            <a:endParaRPr lang="en-US" sz="1800" dirty="0"/>
          </a:p>
        </p:txBody>
      </p:sp>
      <p:sp>
        <p:nvSpPr>
          <p:cNvPr id="19" name="Text 13"/>
          <p:cNvSpPr txBox="1"/>
          <p:nvPr/>
        </p:nvSpPr>
        <p:spPr>
          <a:xfrm>
            <a:off x="6202680" y="2834640"/>
            <a:ext cx="23469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depends on…</a:t>
            </a:r>
            <a:endParaRPr lang="en-US" sz="1400" dirty="0"/>
          </a:p>
        </p:txBody>
      </p:sp>
      <p:sp>
        <p:nvSpPr>
          <p:cNvPr id="20" name="Shape 14"/>
          <p:cNvSpPr/>
          <p:nvPr/>
        </p:nvSpPr>
        <p:spPr>
          <a:xfrm>
            <a:off x="457200" y="361188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1" name="Shape 15"/>
          <p:cNvSpPr/>
          <p:nvPr/>
        </p:nvSpPr>
        <p:spPr>
          <a:xfrm>
            <a:off x="566928" y="37033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2" name="Image 3" descr="/home/claude/y4l1/icon_question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3803904"/>
            <a:ext cx="301752" cy="301752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1188720" y="36118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Stretch: Who benefits if Sam keeps watching?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Advice for Sam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1627632"/>
            <a:ext cx="356616" cy="35661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25880" y="1481328"/>
            <a:ext cx="30449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for new things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1325880" y="1920240"/>
            <a:ext cx="3044952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a different topic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y4l1/icon_red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472" y="1627632"/>
            <a:ext cx="356616" cy="35661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532120" y="1481328"/>
            <a:ext cx="30449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Mix it up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5532120" y="1920240"/>
            <a:ext cx="3044952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or like different videos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457200" y="2514600"/>
            <a:ext cx="4023360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594360" y="2651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y4l1/icon_stop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2770632"/>
            <a:ext cx="356616" cy="356616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325880" y="2624328"/>
            <a:ext cx="30449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off autoplay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1325880" y="3063240"/>
            <a:ext cx="3044952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what to watch next yourself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4663440" y="2514600"/>
            <a:ext cx="4023360" cy="96012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</p:sp>
      <p:sp>
        <p:nvSpPr>
          <p:cNvPr id="20" name="Shape 14"/>
          <p:cNvSpPr/>
          <p:nvPr/>
        </p:nvSpPr>
        <p:spPr>
          <a:xfrm>
            <a:off x="4800600" y="2651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y4l1/icon_friend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9472" y="2770632"/>
            <a:ext cx="356616" cy="356616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5532120" y="2624328"/>
            <a:ext cx="30449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a trusted adult</a:t>
            </a:r>
            <a:endParaRPr lang="en-US" sz="1800" dirty="0"/>
          </a:p>
        </p:txBody>
      </p:sp>
      <p:sp>
        <p:nvSpPr>
          <p:cNvPr id="23" name="Text 16"/>
          <p:cNvSpPr txBox="1"/>
          <p:nvPr/>
        </p:nvSpPr>
        <p:spPr>
          <a:xfrm>
            <a:off x="5532120" y="3063240"/>
            <a:ext cx="3044952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help change the settings</a:t>
            </a:r>
            <a:endParaRPr lang="en-US" sz="1400" dirty="0"/>
          </a:p>
        </p:txBody>
      </p:sp>
      <p:sp>
        <p:nvSpPr>
          <p:cNvPr id="24" name="Shape 17"/>
          <p:cNvSpPr/>
          <p:nvPr/>
        </p:nvSpPr>
        <p:spPr>
          <a:xfrm>
            <a:off x="457200" y="37033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5" name="Shape 18"/>
          <p:cNvSpPr/>
          <p:nvPr/>
        </p:nvSpPr>
        <p:spPr>
          <a:xfrm>
            <a:off x="566928" y="379476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y4l1/icon_quote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895344"/>
            <a:ext cx="301752" cy="30175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1188720" y="370332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 could ___ so that ___.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closed: exit ticket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layer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1627632"/>
            <a:ext cx="356616" cy="35661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25880" y="148132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How?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194560"/>
            <a:ext cx="2346960" cy="868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Apps choose recommendations using ___ about what we ___.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3261360" y="1371600"/>
            <a:ext cx="262128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339852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y4l1/icon_thumbsu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392" y="1627632"/>
            <a:ext cx="356616" cy="35661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130040" y="148132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Helpful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3398520" y="2194560"/>
            <a:ext cx="2346960" cy="868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way recommendations help.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6065520" y="1371600"/>
            <a:ext cx="262128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620268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y4l1/icon_drag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552" y="1627632"/>
            <a:ext cx="356616" cy="356616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934200" y="148132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Advice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202680" y="2194560"/>
            <a:ext cx="2346960" cy="8686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 could ___ so that ___.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457200" y="3383280"/>
            <a:ext cx="8229600" cy="685800"/>
          </a:xfrm>
          <a:prstGeom prst="roundRect">
            <a:avLst>
              <a:gd name="adj" fmla="val 16000"/>
            </a:avLst>
          </a:prstGeom>
          <a:solidFill>
            <a:srgbClr val="FCE4F2"/>
          </a:solidFill>
          <a:ln/>
        </p:spPr>
      </p:sp>
      <p:sp>
        <p:nvSpPr>
          <p:cNvPr id="20" name="Shape 14"/>
          <p:cNvSpPr/>
          <p:nvPr/>
        </p:nvSpPr>
        <p:spPr>
          <a:xfrm>
            <a:off x="566928" y="34747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y4l1/icon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512" y="3575304"/>
            <a:ext cx="301752" cy="301752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188720" y="33832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check: did I use "because the evidence shows" today?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time: Case File 4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y4l1/icon_cha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949" y="1784909"/>
            <a:ext cx="819302" cy="81930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468880" y="1463040"/>
            <a:ext cx="6217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the Chatbot Care?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468880" y="2240280"/>
            <a:ext cx="62179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Chatty says: "I'm your best friend!" Is that true?</a:t>
            </a:r>
            <a:endParaRPr lang="en-US" sz="1900" dirty="0"/>
          </a:p>
        </p:txBody>
      </p:sp>
      <p:sp>
        <p:nvSpPr>
          <p:cNvPr id="8" name="Text 4"/>
          <p:cNvSpPr txBox="1"/>
          <p:nvPr/>
        </p:nvSpPr>
        <p:spPr>
          <a:xfrm>
            <a:off x="2468880" y="4069080"/>
            <a:ext cx="6217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www.thegentechacademy.co.uk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 Detectives">
  <a:themeElements>
    <a:clrScheme name="AI Detectives">
      <a:dk1>
        <a:srgbClr val="222026"/>
      </a:dk1>
      <a:lt1>
        <a:srgbClr val="FFFFFF"/>
      </a:lt1>
      <a:dk2>
        <a:srgbClr val="1C1A22"/>
      </a:dk2>
      <a:lt2>
        <a:srgbClr val="F2F1F5"/>
      </a:lt2>
      <a:accent1>
        <a:srgbClr val="E0219B"/>
      </a:accent1>
      <a:accent2>
        <a:srgbClr val="6B4FA0"/>
      </a:accent2>
      <a:accent3>
        <a:srgbClr val="E76F51"/>
      </a:accent3>
      <a:accent4>
        <a:srgbClr val="9C1C74"/>
      </a:accent4>
      <a:accent5>
        <a:srgbClr val="8AB17D"/>
      </a:accent5>
      <a:accent6>
        <a:srgbClr val="9B5DE5"/>
      </a:accent6>
      <a:hlink>
        <a:srgbClr val="2A6FDB"/>
      </a:hlink>
      <a:folHlink>
        <a:srgbClr val="7A4FB5"/>
      </a:folHlink>
    </a:clrScheme>
    <a:fontScheme name="AI Detective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Y4 L3 – Case File 3: The Recommendation Mystery</dc:title>
  <dc:subject>PptxGenJS Presentation</dc:subject>
  <dc:creator>The GenTech Academy</dc:creator>
  <cp:lastModifiedBy>The GenTech Academy</cp:lastModifiedBy>
  <cp:revision>1</cp:revision>
  <dcterms:created xsi:type="dcterms:W3CDTF">2026-10-05T11:30:40Z</dcterms:created>
  <dcterms:modified xsi:type="dcterms:W3CDTF">2026-10-05T11:30:40Z</dcterms:modified>
</cp:coreProperties>
</file>