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9de30a12-0b09-a610-f9b6-34fb7a3137d7}">
          <p14:sldIdLst>
            <p14:sldId id="256"/>
            <p14:sldId id="257"/>
            <p14:sldId id="258"/>
          </p14:sldIdLst>
        </p14:section>
        <p14:section name="Learn" id="{89d06edd-cb83-bbac-6aab-6c16454ca04d}">
          <p14:sldIdLst>
            <p14:sldId id="259"/>
            <p14:sldId id="260"/>
            <p14:sldId id="261"/>
          </p14:sldIdLst>
        </p14:section>
        <p14:section name="Round 1" id="{d9347929-cb6a-1cb5-352c-e83ee2316e31}">
          <p14:sldIdLst>
            <p14:sldId id="262"/>
            <p14:sldId id="263"/>
          </p14:sldIdLst>
        </p14:section>
        <p14:section name="Round 2" id="{d695061f-5dd2-b3ad-ff3e-22e9b992ea7f}">
          <p14:sldIdLst>
            <p14:sldId id="264"/>
            <p14:sldId id="265"/>
          </p14:sldIdLst>
        </p14:section>
        <p14:section name="Compare" id="{ad6b196d-067c-d429-af07-1ca41b4ad0b3}">
          <p14:sldIdLst>
            <p14:sldId id="266"/>
            <p14:sldId id="267"/>
          </p14:sldIdLst>
        </p14:section>
        <p14:section name="Case closed" id="{6bc6ac3c-c027-54d2-091c-617cc6bebde9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cut the item cards, set up three bins at the front, and have the robot lanyard ready.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"Detectives, Case File 2 is in. The council's new recycling robot is making mistakes. It's putting crisp packets in the metal bin! Your job: find out how it works, and how to fix it."
Talk partners (30 seconds): why might a robot make that mistake? Use the frame: "I predict ___ because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Recap: "Why was Calc-U-Later the impostor?" Take 2 answers.
Model answer: "It followed exact rules that people wrote and never learned from examples."
Today we find out what those two ways of working really mean.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objective and success criteria. Highlight the oracy criterion: today we practise COMPARING using "but" and "whereas".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Gestures: RULE = draw a straight line in the air; LEARN FROM EXAMPLES = flick through imaginary cards; PREDICT = finger to temple, then point.
TRAINING = showing a learning system lots of examples.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MODEL: "IF it is a can THEN put it in the metal bin." That's clear.
Now a bad rule: "IF it is round THEN metal bin." What goes wrong? A round plastic tub ends up in metal!
Model the talk: "This rule is too vague because lots of things are round."
Mini-whiteboards: write one IF… THEN… rule for paper. Share two good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write 3–5 rule cards (Appendix B) using the training items. The Evidence Officer writes; everyone contributes.
Robot rules: the robot may ONLY do what a card says. If no rule fits, it says "ERROR! I have no rule for this."
Pick one group's rules for the demo robot. Test items first; they should work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Feed in the surprise items one at a time. Before each: "Predict what the robot will do."
The crisp packet is shiny but not metal; the pizza box is cardboard but greasy; the carton is mixed materials.
ASK: "Why did our robot get stuck? Did the robot do anything wrong, or did WE?"
Key idea: rules only work for the things people thought of.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"New robot! This one gets NO rules. Instead, we'll TRAIN it with examples."
Lay out the 12 labelled training cards in three piles. The robot studies them for 1 minute.
For each new item, the robot must find the most similar example and say: "This looks most like the ___, so I predict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repeat at their tables. Roles rotate: Robot, Trainer (lays out examples), Tester (shows new items), Recorder.
Then surprise items: the pizza box may look like the cereal box (paper?); the crisp packet may match the foil tray (metal?).
AfL: listen for pupils noticing the learning robot can still be wrong if it hasn't seen anything similar.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frame aloud, then pairs complete the comparison chart (Appendix C) and practise their sentence.
Choose 3 pairs to share. Push for a reason after "whereas".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one. Pupils show: hands UP = rules people wrote; hands OUT = learned from examples.
Answers: traffic light (rules), voice assistant (learning), calculator (rules), photo app (learning), spam filter (learning), toaster timer (rules).
Stretch question: "Could a traffic light ever use learning?" (Yes, some smart traffic systems learn from traffic data.)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3–4 justified answers. Push for "because".
Model answer: "I think it needs more examples, because you can't write a rule for every new thing, but the examples need to include things like crisp packets."
This plants the seed for Year 5 (good training data).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 (Appendix F): rules or learning? (3 examples) plus one comparison sentence.
Oracy self-check: thumbs if you used "but" or "whereas"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the exit tickets. Thank the detectives.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y4l1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CASE FILE 2</a:t>
            </a:r>
            <a:endParaRPr lang="en-US" sz="1000" dirty="0"/>
          </a:p>
        </p:txBody>
      </p:sp>
      <p:pic>
        <p:nvPicPr>
          <p:cNvPr id="3" name="Image 0" descr="/home/claude/y4l1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CASE FILE 2</a:t>
            </a:r>
            <a:endParaRPr lang="en-US" sz="1000" dirty="0"/>
          </a:p>
        </p:txBody>
      </p:sp>
      <p:pic>
        <p:nvPicPr>
          <p:cNvPr id="3" name="Image 0" descr="/home/claude/y4l1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2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2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y4l1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4 · AI DETECTIVES · LESSON 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2: Rules or Learning?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all AI systems work the same way?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Robot malfunction!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645920" cy="1645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5" name="Image 0" descr="/home/claude/y4l1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" y="1792224"/>
            <a:ext cx="987552" cy="98755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651760" y="1463040"/>
            <a:ext cx="603504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council's new recycling robot keeps putting </a:t>
            </a:r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crisp packets</a:t>
            </a:r>
            <a:pPr indent="0" marL="0">
              <a:buNone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</a:t>
            </a:r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</a:t>
            </a:r>
            <a:pPr indent="0" marL="0">
              <a:buNone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bin!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651760" y="2651760"/>
            <a:ext cx="60350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might a robot make that mistake?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2651760" y="3383280"/>
            <a:ext cx="603504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2834640" y="3383280"/>
            <a:ext cx="57607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predict ___ because ___.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 Case File 1?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cal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65506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48132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Calc-U-Later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331720"/>
            <a:ext cx="37490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Followed exact rules that people wrote. Never learned. Same answer every time.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92024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camer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904" y="165506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669280" y="148132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Snap Sorter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331720"/>
            <a:ext cx="37490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Learned patterns from thousands of labelled photos. Predicts. Sometimes wrong.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what's the difference between following rules and learning from examples?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y4l1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understand that some systems follow rules that people write, while others learn patterns from examples.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y4l1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write clear IF… THEN… rules for a robot.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y4l1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why the rules broke when something new appeared.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y4l1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how a learning robot uses examples to sort new things.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y4l1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compare the two robots using "but" or "whereas" and give a reason.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Detective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exact instruction that a computer must follow, e.g. IF it is metal THEN put it in the metal bin.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IF… THEN…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rule that says what to do when something is true.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item with the right answer attached, used to teach a learning system.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(machine)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computer finds patterns in lots of examples so it can make predictions.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26136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39852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339852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Showing a learning system lots of examples.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06552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20268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</a:t>
            </a:r>
            <a:endParaRPr lang="en-US" sz="1900" dirty="0"/>
          </a:p>
        </p:txBody>
      </p:sp>
      <p:sp>
        <p:nvSpPr>
          <p:cNvPr id="21" name="Text 18"/>
          <p:cNvSpPr txBox="1"/>
          <p:nvPr/>
        </p:nvSpPr>
        <p:spPr>
          <a:xfrm>
            <a:off x="620268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make a careful guess about what is most likely, based on patterns.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a good rule?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2011680"/>
          </a:xfrm>
          <a:prstGeom prst="roundRect">
            <a:avLst>
              <a:gd name="adj" fmla="val 5455"/>
            </a:avLst>
          </a:prstGeom>
          <a:solidFill>
            <a:srgbClr val="EEE9F7"/>
          </a:solidFill>
          <a:ln/>
        </p:spPr>
      </p:sp>
      <p:sp>
        <p:nvSpPr>
          <p:cNvPr id="5" name="Shape 2"/>
          <p:cNvSpPr/>
          <p:nvPr/>
        </p:nvSpPr>
        <p:spPr>
          <a:xfrm>
            <a:off x="640080" y="155448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" y="168249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17320" y="1600200"/>
            <a:ext cx="29260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rule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2331720"/>
            <a:ext cx="36576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is a can THEN put it in the METAL bin.</a:t>
            </a:r>
            <a:endParaRPr lang="en-US" sz="19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2011680"/>
          </a:xfrm>
          <a:prstGeom prst="roundRect">
            <a:avLst>
              <a:gd name="adj" fmla="val 5455"/>
            </a:avLst>
          </a:prstGeom>
          <a:solidFill>
            <a:srgbClr val="FBE3DC"/>
          </a:solidFill>
          <a:ln/>
        </p:spPr>
      </p:sp>
      <p:sp>
        <p:nvSpPr>
          <p:cNvPr id="10" name="Shape 6"/>
          <p:cNvSpPr/>
          <p:nvPr/>
        </p:nvSpPr>
        <p:spPr>
          <a:xfrm>
            <a:off x="4846320" y="155448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warn_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336" y="168249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623560" y="1600200"/>
            <a:ext cx="29260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Vague rule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46320" y="2331720"/>
            <a:ext cx="365760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is round THEN put it in the METAL bin.</a:t>
            </a:r>
            <a:endParaRPr lang="en-US" sz="1900" dirty="0"/>
          </a:p>
        </p:txBody>
      </p:sp>
      <p:sp>
        <p:nvSpPr>
          <p:cNvPr id="14" name="Shape 9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penci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turn: write one IF… THEN… rule for PAPER on your whiteboard.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 1: build a Rule Robot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cli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71724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your IF… THEN… rule cards</a:t>
            </a:r>
            <a:endParaRPr lang="en-US" sz="1500" dirty="0"/>
          </a:p>
        </p:txBody>
      </p:sp>
      <p:pic>
        <p:nvPicPr>
          <p:cNvPr id="9" name="Image 1" descr="/home/claude/y4l1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24028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y4l1/icon_robo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71724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robot follows ONLY the cards</a:t>
            </a:r>
            <a:endParaRPr lang="en-US" sz="1500" dirty="0"/>
          </a:p>
        </p:txBody>
      </p:sp>
      <p:pic>
        <p:nvPicPr>
          <p:cNvPr id="15" name="Image 3" descr="/home/claude/y4l1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24028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y4l1/icon_box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71724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with new items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y4l1/icon_warn_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 law: if no rule fits, say "ERROR! I have no rule for this."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Surprise items!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737360"/>
          </a:xfrm>
          <a:prstGeom prst="roundRect">
            <a:avLst>
              <a:gd name="adj" fmla="val 6316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tras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45920"/>
            <a:ext cx="411480" cy="4114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17320" y="1481328"/>
            <a:ext cx="15514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 packet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86000"/>
            <a:ext cx="234696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Shiny… but is it metal?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737360"/>
          </a:xfrm>
          <a:prstGeom prst="roundRect">
            <a:avLst>
              <a:gd name="adj" fmla="val 6316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pizz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680" y="1645920"/>
            <a:ext cx="411480" cy="41148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221480" y="1481328"/>
            <a:ext cx="15514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Greasy pizza box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286000"/>
            <a:ext cx="234696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Cardboard… but greasy!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737360"/>
          </a:xfrm>
          <a:prstGeom prst="roundRect">
            <a:avLst>
              <a:gd name="adj" fmla="val 6316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box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840" y="1645920"/>
            <a:ext cx="411480" cy="41148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025640" y="1481328"/>
            <a:ext cx="15514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Foil-lined juice carton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286000"/>
            <a:ext cx="234696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Paper, plastic AND foil!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57200" y="34290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5204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lightbul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62102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4290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predict the robot will ___ because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Round 2: the Learning Robot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lay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71724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12 labelled examples</a:t>
            </a:r>
            <a:endParaRPr lang="en-US" sz="1500" dirty="0"/>
          </a:p>
        </p:txBody>
      </p:sp>
      <p:pic>
        <p:nvPicPr>
          <p:cNvPr id="9" name="Image 1" descr="/home/claude/y4l1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24028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EEE9F7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y4l1/icon_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71724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most similar example</a:t>
            </a:r>
            <a:endParaRPr lang="en-US" sz="1500" dirty="0"/>
          </a:p>
        </p:txBody>
      </p:sp>
      <p:pic>
        <p:nvPicPr>
          <p:cNvPr id="15" name="Image 3" descr="/home/claude/y4l1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24028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y4l1/icon_lightbulb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71724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its label</a:t>
            </a:r>
            <a:endParaRPr lang="en-US" sz="1500" dirty="0"/>
          </a:p>
        </p:txBody>
      </p:sp>
      <p:sp>
        <p:nvSpPr>
          <p:cNvPr id="21" name="Text 13"/>
          <p:cNvSpPr txBox="1"/>
          <p:nvPr/>
        </p:nvSpPr>
        <p:spPr>
          <a:xfrm>
            <a:off x="457200" y="370332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Robot says: "This looks most like the ___, so I predict ___."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your own learning robot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Robot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1371600" y="1920240"/>
            <a:ext cx="2999232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Matches and predicts aloud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lay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61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7784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Trainer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5577840" y="1920240"/>
            <a:ext cx="2999232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Lays out the labelled examples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57200" y="2514600"/>
            <a:ext cx="402336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594360" y="2651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box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" y="2779776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371600" y="2624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Tester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1371600" y="3063240"/>
            <a:ext cx="2999232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one new item at a time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663440" y="2514600"/>
            <a:ext cx="402336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4800600" y="2651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cli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616" y="2779776"/>
            <a:ext cx="384048" cy="38404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77840" y="2624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Recorder</a:t>
            </a:r>
            <a:endParaRPr lang="en-US" sz="1800" dirty="0"/>
          </a:p>
        </p:txBody>
      </p:sp>
      <p:sp>
        <p:nvSpPr>
          <p:cNvPr id="23" name="Text 16"/>
          <p:cNvSpPr txBox="1"/>
          <p:nvPr/>
        </p:nvSpPr>
        <p:spPr>
          <a:xfrm>
            <a:off x="5577840" y="3063240"/>
            <a:ext cx="2999232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Ticks right ✓ or wrong ✗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y4l1/icon_questi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the learning robot get the surprise items right? Why or why not?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the robots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y4l1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rule-following robot got stuck on the crisp packet, whereas the learning robot made a guess using examples that looked similar."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 robot ___ but the learning robot ___.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rules · examples · stuck · new · guess · pattern · wrong · sorted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rule-following robot ___, whereas the learning robot ___.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work best when ___, but learning from examples is better when ___ because ___.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or learning?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traff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light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3261360" y="1371600"/>
            <a:ext cx="262128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9" name="Shape 5"/>
          <p:cNvSpPr/>
          <p:nvPr/>
        </p:nvSpPr>
        <p:spPr>
          <a:xfrm>
            <a:off x="339852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y4l1/icon_speak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92" y="1627632"/>
            <a:ext cx="356616" cy="356616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13004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assistant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6065520" y="1371600"/>
            <a:ext cx="262128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13" name="Shape 8"/>
          <p:cNvSpPr/>
          <p:nvPr/>
        </p:nvSpPr>
        <p:spPr>
          <a:xfrm>
            <a:off x="620268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y4l1/icon_cal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552" y="1627632"/>
            <a:ext cx="356616" cy="356616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93420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Calculator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457200" y="2423160"/>
            <a:ext cx="262128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17" name="Shape 11"/>
          <p:cNvSpPr/>
          <p:nvPr/>
        </p:nvSpPr>
        <p:spPr>
          <a:xfrm>
            <a:off x="594360" y="256032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y4l1/icon_camer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2679192"/>
            <a:ext cx="356616" cy="356616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325880" y="253288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 app</a:t>
            </a:r>
            <a:endParaRPr lang="en-US" sz="1800" dirty="0"/>
          </a:p>
        </p:txBody>
      </p:sp>
      <p:sp>
        <p:nvSpPr>
          <p:cNvPr id="20" name="Shape 13"/>
          <p:cNvSpPr/>
          <p:nvPr/>
        </p:nvSpPr>
        <p:spPr>
          <a:xfrm>
            <a:off x="3261360" y="2423160"/>
            <a:ext cx="262128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21" name="Shape 14"/>
          <p:cNvSpPr/>
          <p:nvPr/>
        </p:nvSpPr>
        <p:spPr>
          <a:xfrm>
            <a:off x="3398520" y="256032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4" descr="/home/claude/y4l1/icon_mai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7392" y="2679192"/>
            <a:ext cx="356616" cy="356616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4130040" y="253288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Spam filter</a:t>
            </a:r>
            <a:endParaRPr lang="en-US" sz="1800" dirty="0"/>
          </a:p>
        </p:txBody>
      </p:sp>
      <p:sp>
        <p:nvSpPr>
          <p:cNvPr id="24" name="Shape 16"/>
          <p:cNvSpPr/>
          <p:nvPr/>
        </p:nvSpPr>
        <p:spPr>
          <a:xfrm>
            <a:off x="6065520" y="2423160"/>
            <a:ext cx="262128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25" name="Shape 17"/>
          <p:cNvSpPr/>
          <p:nvPr/>
        </p:nvSpPr>
        <p:spPr>
          <a:xfrm>
            <a:off x="6202680" y="256032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5" descr="/home/claude/y4l1/icon_clo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1552" y="2679192"/>
            <a:ext cx="356616" cy="356616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6934200" y="253288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Toaster timer</a:t>
            </a:r>
            <a:endParaRPr lang="en-US" sz="1800" dirty="0"/>
          </a:p>
        </p:txBody>
      </p:sp>
      <p:sp>
        <p:nvSpPr>
          <p:cNvPr id="28" name="Shape 19"/>
          <p:cNvSpPr/>
          <p:nvPr/>
        </p:nvSpPr>
        <p:spPr>
          <a:xfrm>
            <a:off x="457200" y="3611880"/>
            <a:ext cx="4023360" cy="777240"/>
          </a:xfrm>
          <a:prstGeom prst="roundRect">
            <a:avLst>
              <a:gd name="adj" fmla="val 14118"/>
            </a:avLst>
          </a:prstGeom>
          <a:solidFill>
            <a:srgbClr val="FCE4F2"/>
          </a:solidFill>
          <a:ln/>
        </p:spPr>
      </p:sp>
      <p:sp>
        <p:nvSpPr>
          <p:cNvPr id="29" name="Shape 20"/>
          <p:cNvSpPr/>
          <p:nvPr/>
        </p:nvSpPr>
        <p:spPr>
          <a:xfrm>
            <a:off x="594360" y="374904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0" name="Image 6" descr="/home/claude/y4l1/icon_han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088" y="3858768"/>
            <a:ext cx="329184" cy="329184"/>
          </a:xfrm>
          <a:prstGeom prst="rect">
            <a:avLst/>
          </a:prstGeom>
        </p:spPr>
      </p:pic>
      <p:sp>
        <p:nvSpPr>
          <p:cNvPr id="31" name="Text 21"/>
          <p:cNvSpPr txBox="1"/>
          <p:nvPr/>
        </p:nvSpPr>
        <p:spPr>
          <a:xfrm>
            <a:off x="1280160" y="372160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 UP = rules</a:t>
            </a:r>
            <a:endParaRPr lang="en-US" sz="1800" dirty="0"/>
          </a:p>
        </p:txBody>
      </p:sp>
      <p:sp>
        <p:nvSpPr>
          <p:cNvPr id="32" name="Shape 22"/>
          <p:cNvSpPr/>
          <p:nvPr/>
        </p:nvSpPr>
        <p:spPr>
          <a:xfrm>
            <a:off x="4663440" y="3611880"/>
            <a:ext cx="4023360" cy="777240"/>
          </a:xfrm>
          <a:prstGeom prst="roundRect">
            <a:avLst>
              <a:gd name="adj" fmla="val 14118"/>
            </a:avLst>
          </a:prstGeom>
          <a:solidFill>
            <a:srgbClr val="EEE9F7"/>
          </a:solidFill>
          <a:ln/>
        </p:spPr>
      </p:sp>
      <p:sp>
        <p:nvSpPr>
          <p:cNvPr id="33" name="Shape 23"/>
          <p:cNvSpPr/>
          <p:nvPr/>
        </p:nvSpPr>
        <p:spPr>
          <a:xfrm>
            <a:off x="4800600" y="374904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4" name="Image 7" descr="/home/claude/y4l1/icon_users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0328" y="3858768"/>
            <a:ext cx="329184" cy="329184"/>
          </a:xfrm>
          <a:prstGeom prst="rect">
            <a:avLst/>
          </a:prstGeom>
        </p:spPr>
      </p:pic>
      <p:sp>
        <p:nvSpPr>
          <p:cNvPr id="35" name="Text 24"/>
          <p:cNvSpPr txBox="1"/>
          <p:nvPr/>
        </p:nvSpPr>
        <p:spPr>
          <a:xfrm>
            <a:off x="5486400" y="3721608"/>
            <a:ext cx="30906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Hands OUT = learning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council needs your advice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371600"/>
            <a:ext cx="82296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we give the robot more RULES or more EXAMPLES?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57200" y="2286000"/>
            <a:ext cx="402336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594360" y="24231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7" name="Image 0" descr="/home/claude/y4l1/icon_cli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560320"/>
            <a:ext cx="411480" cy="4114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17320" y="2395728"/>
            <a:ext cx="29535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rules</a:t>
            </a:r>
            <a:endParaRPr lang="en-US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1417320" y="2834640"/>
            <a:ext cx="2953512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IF… THEN… for every new item?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4663440" y="2286000"/>
            <a:ext cx="402336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4800600" y="24231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1" descr="/home/claude/y4l1/icon_lay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2560320"/>
            <a:ext cx="411480" cy="4114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623560" y="2395728"/>
            <a:ext cx="29535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examples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5623560" y="2834640"/>
            <a:ext cx="2953512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it crisp packets, pizza boxes…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6" name="Shape 11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7" name="Image 2" descr="/home/claude/y4l1/icon_sca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the council needs more ___ because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closed: exit ticket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traff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Traffic light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1371600" y="1920240"/>
            <a:ext cx="1597152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or learning?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speak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53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7576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assistant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175760" y="1920240"/>
            <a:ext cx="1597152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or learning?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camer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96" y="1636776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7992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Photo-sorting app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979920" y="1920240"/>
            <a:ext cx="1597152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or learning?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57200" y="29260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0175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penci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11810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29260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 robot ___, whereas the learning robot ___.</a:t>
            </a:r>
            <a:endParaRPr lang="en-US" sz="1900" dirty="0"/>
          </a:p>
        </p:txBody>
      </p:sp>
      <p:sp>
        <p:nvSpPr>
          <p:cNvPr id="23" name="Shape 16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24" name="Shape 17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5" name="Image 4" descr="/home/claude/y4l1/icon_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check: did I use "but" or "whereas" today?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time: Case File 3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y4l1/icon_vide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Recommendation Mystery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the app keep suggesting the same videos?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 Detectives">
  <a:themeElements>
    <a:clrScheme name="AI Detectives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AI Detective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Y4 L2 – Case File 2: Rules or Learning?</dc:title>
  <dc:subject>PptxGenJS Presentation</dc:subject>
  <dc:creator>The GenTech Academy</dc:creator>
  <cp:lastModifiedBy>The GenTech Academy</cp:lastModifiedBy>
  <cp:revision>1</cp:revision>
  <dcterms:created xsi:type="dcterms:W3CDTF">2026-10-05T11:30:39Z</dcterms:created>
  <dcterms:modified xsi:type="dcterms:W3CDTF">2026-10-05T11:30:39Z</dcterms:modified>
</cp:coreProperties>
</file>