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66d42850-ad2c-1f98-c931-9fbabbb694e2}">
          <p14:sldIdLst>
            <p14:sldId id="256"/>
            <p14:sldId id="257"/>
            <p14:sldId id="258"/>
          </p14:sldIdLst>
        </p14:section>
        <p14:section name="Learn" id="{54bd514e-37d5-9368-cec6-5d7f73fa0983}">
          <p14:sldIdLst>
            <p14:sldId id="259"/>
            <p14:sldId id="260"/>
            <p14:sldId id="261"/>
            <p14:sldId id="262"/>
            <p14:sldId id="263"/>
            <p14:sldId id="264"/>
          </p14:sldIdLst>
        </p14:section>
        <p14:section name="Investigate" id="{86341faa-6358-7ad5-a2af-72736fd903d3}">
          <p14:sldIdLst>
            <p14:sldId id="265"/>
            <p14:sldId id="266"/>
            <p14:sldId id="267"/>
          </p14:sldIdLst>
        </p14:section>
        <p14:section name="The line-up" id="{ffe32709-3a57-24c3-1e7e-c8bf84e9e644}">
          <p14:sldIdLst>
            <p14:sldId id="268"/>
            <p14:sldId id="269"/>
          </p14:sldIdLst>
        </p14:section>
        <p14:section name="Case closed" id="{78dc2adc-1104-1741-ce4f-2b1c49dd8cb2}">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print suspect cards, case sheets, role cards and talk frame cards (see lesson plan appendices). Arrange groups of 4.
Dim the lights. You are the Chief Inspector. Build suspense.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"Detectives, a case file has just landed on my desk. Six suspects all claim to be AI, but one of them is an impostor. Today we'll find out what each system is really designed to do, and unmask the impostor."
Point to the six suspect icons. Don't name them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EA1 revisit (from Year 3). For each item: thumbs up = AI, thumbs down = not AI, sideways = not sure. Talk partners have 30 seconds to agree.
Answers: smart speaker = AI (trained on recordings of speech). Light switch = not AI (on/off, no learning). Photo app that sorts pet photos = AI (image recognition).
Ask two pupils: "How do you know?" Note anyone who thinks all electronic devices are AI, but don't correct them yet. The investigation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the success criteria together. Point out the oracy criterion: today, how we TALK matters as much as what we find.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detectives work as a team. Here's our code. Which one do you think is the hardest to do, and why?"
Take 2–3 answers. The class agrees one extra rule; write it on the poster (Appendix C) and pupils add initials or thumbprints. This code applies all unit.
45-minute version: read it through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gestures: INPUT = push hands in; OUTPUT = open hands outwards; PREDICT = finger to temple, then point forward.
Key line: "AI systems learn patterns from lots of examples, then PREDICT. They don't know or think."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"People designed a toaster to do one job. Input: bread. Job: heat it. Output: toast. Is it AI? No. It just follows the same steps every time. It never learns."
Pairs: use the frame on the toaster for 1 minute: "This system's job is… It takes in… and gives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"Input: a photo. Job: spot patterns it learned from thousands of labelled photos, and predict what's in this one. Output: the label 'cat'. Notice I said PREDICTS, not KNOWS. AI doesn't see or understand. It matches patterns and makes a careful guess, and sometimes the guess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IT: "I'll show you how to use our detective frame." Say aloud: "This system's job is to decide whether an email is junk. It takes in a new email and gives out 'inbox' or 'junk'."
Then model the stretch frame: "This system is designed to protect your inbox for email users. It uses patterns from junk emails to predict which new emails are junk. One thing that could go wrong is a real email ending up in junk."
The class echoes the core frame chorally. Pupils pick the frame that suits them; the talk cards are on the 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role cards (Appendix D). Roles rotate clockwise after every two suspect cards, so everyone has a turn at each job.
Checkers: your question is "What's our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each suspect by name only. Don't give away any answers. "One of these is pretending. Your evidence will tell you which."
45-minute version: Set A = Echo-Bot, Inbox Guard, Calc-U-Later. Set B = Route Finder, Snap Sorter, Calc-U-Later. Chatty is met properly in Lesson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minutes: all six cards, about 3 minutes each (about 18 minutes in total). Ring the bell to move on.
Circulate with these questions: "What goes in? What comes out?" · "How did it learn to do that?" · "Does it ever guess?" · "Is anything different about this one?" · Stretch: "Who is it designed for? What could go wrong?"
Freeze halfway and share one example of great evidence-based talk.
Listen for groups who think Chatty is the impostor "because it talks like a person", and pick this up in the line-up.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Stick the six suspect cards on the board. Each Reporter reports one suspect using the frame, covering all six between them.
Then: "Who is the impostor?" Pupils stand beside the suspect they choose. Use Agree–Build–Challenge. Model a polite challenge: "I'm not sure about that, because the calculator never learned from examples."
Oracy success criterion: Reporters speak clearly while their team listens.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"Calc-U-Later is brilliant at its job, but it follows exact rules that people wrote. It never learns from examples and never predicts, so it's not AI. All the other suspects learned patterns from lots of examples."
"Next lesson we'll investigate this difference properly: rules or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HINGE QUESTION: pupils show 1–4 fingers. Answer: 2 (the calculator).
If many choose 1, 3 or 4, revisit the "learns from examples" idea with the Snap Sorter slide before the exit ticket.
EXIT TICKET (Appendix F): choose one suspect and complete the frame, plus "Where might you meet this at home?"
Oracy self-check: thumbs for "I used a talk frame" and "I listened to my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them with the question. Thank the detectives, and collect the case sheets and exit tickets for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y4l1/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CASE FILE 1</a:t>
            </a:r>
            <a:endParaRPr lang="en-US" sz="1000" dirty="0"/>
          </a:p>
        </p:txBody>
      </p:sp>
      <p:pic>
        <p:nvPicPr>
          <p:cNvPr id="3" name="Image 0" descr="/home/claude/y4l1/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CASE FILE 1</a:t>
            </a:r>
            <a:endParaRPr lang="en-US" sz="1000" dirty="0"/>
          </a:p>
        </p:txBody>
      </p:sp>
      <p:pic>
        <p:nvPicPr>
          <p:cNvPr id="3" name="Image 0" descr="/home/claude/y4l1/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4.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3.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2.png"/><Relationship Id="rId5" Type="http://schemas.openxmlformats.org/officeDocument/2006/relationships/image" Target="../media/image-7-1.png"/><Relationship Id="rId6" Type="http://schemas.openxmlformats.org/officeDocument/2006/relationships/slideLayout" Target="../slideLayouts/slideLayout3.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2.png"/><Relationship Id="rId5" Type="http://schemas.openxmlformats.org/officeDocument/2006/relationships/image" Target="../media/image-8-5.png"/><Relationship Id="rId6" Type="http://schemas.openxmlformats.org/officeDocument/2006/relationships/slideLayout" Target="../slideLayouts/slideLayout3.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3.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2.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2.png"/><Relationship Id="rId4" Type="http://schemas.openxmlformats.org/officeDocument/2006/relationships/image" Target="../media/image-14-2.png"/><Relationship Id="rId5" Type="http://schemas.openxmlformats.org/officeDocument/2006/relationships/image" Target="../media/image-14-2.png"/><Relationship Id="rId6" Type="http://schemas.openxmlformats.org/officeDocument/2006/relationships/slideLayout" Target="../slideLayouts/slideLayout4.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3.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icon_search.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7160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4 · AI DETECTIVES · LESSON 1</a:t>
            </a:r>
            <a:endParaRPr lang="en-US" sz="1400" dirty="0"/>
          </a:p>
        </p:txBody>
      </p:sp>
      <p:sp>
        <p:nvSpPr>
          <p:cNvPr id="6" name="Text 2"/>
          <p:cNvSpPr txBox="1"/>
          <p:nvPr/>
        </p:nvSpPr>
        <p:spPr>
          <a:xfrm>
            <a:off x="2377440" y="1737360"/>
            <a:ext cx="6400800" cy="1005840"/>
          </a:xfrm>
          <a:prstGeom prst="rect">
            <a:avLst/>
          </a:prstGeom>
          <a:noFill/>
          <a:ln/>
        </p:spPr>
        <p:txBody>
          <a:bodyPr wrap="square" lIns="635" tIns="635" rIns="635" bIns="635" rtlCol="0" anchor="t"/>
          <a:lstStyle/>
          <a:p>
            <a:pPr indent="0" marL="0">
              <a:buNone/>
            </a:pPr>
            <a:r>
              <a:rPr lang="en-US" sz="3800" b="1" dirty="0">
                <a:solidFill>
                  <a:schemeClr val="bg1"/>
                </a:solidFill>
                <a:latin typeface="Arial" pitchFamily="34" charset="0"/>
                <a:ea typeface="Arial" pitchFamily="34" charset="-122"/>
                <a:cs typeface="Arial" pitchFamily="34" charset="-120"/>
              </a:rPr>
              <a:t>Case File 1: The AI Line-Up</a:t>
            </a:r>
            <a:endParaRPr lang="en-US" sz="3800" dirty="0"/>
          </a:p>
        </p:txBody>
      </p:sp>
      <p:sp>
        <p:nvSpPr>
          <p:cNvPr id="7" name="Text 3"/>
          <p:cNvSpPr txBox="1"/>
          <p:nvPr/>
        </p:nvSpPr>
        <p:spPr>
          <a:xfrm>
            <a:off x="2377440" y="2743200"/>
            <a:ext cx="6400800" cy="45720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What is each AI system designed to do?</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bg1"/>
                </a:solidFill>
                <a:latin typeface="Arial" pitchFamily="34" charset="0"/>
                <a:ea typeface="Arial" pitchFamily="34" charset="-122"/>
                <a:cs typeface="Arial" pitchFamily="34" charset="-120"/>
              </a:rPr>
              <a:t>An urgent case has arrived…</a:t>
            </a:r>
            <a:endParaRPr lang="en-US" sz="3000" dirty="0"/>
          </a:p>
        </p:txBody>
      </p:sp>
      <p:sp>
        <p:nvSpPr>
          <p:cNvPr id="4" name="Shape 1"/>
          <p:cNvSpPr/>
          <p:nvPr/>
        </p:nvSpPr>
        <p:spPr>
          <a:xfrm rot="-480000">
            <a:off x="6309360" y="502920"/>
            <a:ext cx="2194560" cy="548640"/>
          </a:xfrm>
          <a:prstGeom prst="roundRect">
            <a:avLst>
              <a:gd name="adj" fmla="val 10000"/>
            </a:avLst>
          </a:prstGeom>
          <a:ln w="38100">
            <a:solidFill>
              <a:schemeClr val="accent3"/>
            </a:solidFill>
            <a:prstDash val="solid"/>
          </a:ln>
        </p:spPr>
      </p:sp>
      <p:sp>
        <p:nvSpPr>
          <p:cNvPr id="5" name="Text 2"/>
          <p:cNvSpPr txBox="1"/>
          <p:nvPr/>
        </p:nvSpPr>
        <p:spPr>
          <a:xfrm rot="-480000">
            <a:off x="6309360" y="502920"/>
            <a:ext cx="2194560" cy="548640"/>
          </a:xfrm>
          <a:prstGeom prst="rect">
            <a:avLst/>
          </a:prstGeom>
          <a:noFill/>
          <a:ln/>
        </p:spPr>
        <p:txBody>
          <a:bodyPr wrap="square" lIns="635" tIns="635" rIns="635" bIns="635" rtlCol="0" anchor="ctr"/>
          <a:lstStyle/>
          <a:p>
            <a:pPr algn="ctr" indent="0" marL="0">
              <a:buNone/>
            </a:pPr>
            <a:r>
              <a:rPr lang="en-US" sz="2000" b="1" dirty="0">
                <a:solidFill>
                  <a:schemeClr val="accent3"/>
                </a:solidFill>
                <a:latin typeface="Arial" pitchFamily="34" charset="0"/>
                <a:ea typeface="Arial" pitchFamily="34" charset="-122"/>
                <a:cs typeface="Arial" pitchFamily="34" charset="-120"/>
              </a:rPr>
              <a:t>TOP SECRET</a:t>
            </a:r>
            <a:endParaRPr lang="en-US" sz="2000" dirty="0"/>
          </a:p>
        </p:txBody>
      </p:sp>
      <p:sp>
        <p:nvSpPr>
          <p:cNvPr id="6" name="Text 3"/>
          <p:cNvSpPr txBox="1"/>
          <p:nvPr/>
        </p:nvSpPr>
        <p:spPr>
          <a:xfrm>
            <a:off x="457200" y="1417320"/>
            <a:ext cx="8229600" cy="1005840"/>
          </a:xfrm>
          <a:prstGeom prst="rect">
            <a:avLst/>
          </a:prstGeom>
          <a:noFill/>
          <a:ln/>
        </p:spPr>
        <p:txBody>
          <a:bodyPr wrap="square" lIns="635" tIns="635" rIns="635" bIns="635" rtlCol="0" anchor="t"/>
          <a:lstStyle/>
          <a:p>
            <a:pPr indent="0" marL="0">
              <a:spcAft>
                <a:spcPts val="600"/>
              </a:spcAft>
              <a:buNone/>
            </a:pPr>
            <a:r>
              <a:rPr lang="en-US" sz="2600" dirty="0">
                <a:solidFill>
                  <a:schemeClr val="bg1"/>
                </a:solidFill>
                <a:latin typeface="Calibri" pitchFamily="34" charset="0"/>
                <a:ea typeface="Calibri" pitchFamily="34" charset="-122"/>
                <a:cs typeface="Calibri" pitchFamily="34" charset="-120"/>
              </a:rPr>
              <a:t>Six suspects all claim to be </a:t>
            </a:r>
            <a:pPr indent="0" marL="0">
              <a:spcAft>
                <a:spcPts val="600"/>
              </a:spcAft>
              <a:buNone/>
            </a:pPr>
            <a:r>
              <a:rPr lang="en-US" sz="2600" b="1" dirty="0">
                <a:solidFill>
                  <a:schemeClr val="accent1"/>
                </a:solidFill>
                <a:latin typeface="Calibri" pitchFamily="34" charset="0"/>
                <a:ea typeface="Calibri" pitchFamily="34" charset="-122"/>
                <a:cs typeface="Calibri" pitchFamily="34" charset="-120"/>
              </a:rPr>
              <a:t>AI</a:t>
            </a:r>
            <a:pPr indent="0" marL="0">
              <a:spcAft>
                <a:spcPts val="600"/>
              </a:spcAft>
              <a:buNone/>
            </a:pPr>
            <a:r>
              <a:rPr lang="en-US" sz="2600" dirty="0">
                <a:solidFill>
                  <a:schemeClr val="bg1"/>
                </a:solidFill>
                <a:latin typeface="Calibri" pitchFamily="34" charset="0"/>
                <a:ea typeface="Calibri" pitchFamily="34" charset="-122"/>
                <a:cs typeface="Calibri" pitchFamily="34" charset="-120"/>
              </a:rPr>
              <a:t>.</a:t>
            </a:r>
            <a:endParaRPr lang="en-US" sz="2600" dirty="0"/>
          </a:p>
          <a:p>
            <a:pPr indent="0" marL="0">
              <a:spcAft>
                <a:spcPts val="600"/>
              </a:spcAft>
              <a:buNone/>
            </a:pPr>
            <a:r>
              <a:rPr lang="en-US" sz="2600" dirty="0">
                <a:solidFill>
                  <a:schemeClr val="bg1"/>
                </a:solidFill>
                <a:latin typeface="Calibri" pitchFamily="34" charset="0"/>
                <a:ea typeface="Calibri" pitchFamily="34" charset="-122"/>
                <a:cs typeface="Calibri" pitchFamily="34" charset="-120"/>
              </a:rPr>
              <a:t>One of them is an </a:t>
            </a:r>
            <a:pPr indent="0" marL="0">
              <a:spcAft>
                <a:spcPts val="600"/>
              </a:spcAft>
              <a:buNone/>
            </a:pPr>
            <a:r>
              <a:rPr lang="en-US" sz="2600" b="1" dirty="0">
                <a:solidFill>
                  <a:schemeClr val="accent3"/>
                </a:solidFill>
                <a:latin typeface="Calibri" pitchFamily="34" charset="0"/>
                <a:ea typeface="Calibri" pitchFamily="34" charset="-122"/>
                <a:cs typeface="Calibri" pitchFamily="34" charset="-120"/>
              </a:rPr>
              <a:t>IMPOSTOR</a:t>
            </a:r>
            <a:pPr indent="0" marL="0">
              <a:spcAft>
                <a:spcPts val="600"/>
              </a:spcAft>
              <a:buNone/>
            </a:pPr>
            <a:r>
              <a:rPr lang="en-US" sz="2600" dirty="0">
                <a:solidFill>
                  <a:schemeClr val="bg1"/>
                </a:solidFill>
                <a:latin typeface="Calibri" pitchFamily="34" charset="0"/>
                <a:ea typeface="Calibri" pitchFamily="34" charset="-122"/>
                <a:cs typeface="Calibri" pitchFamily="34" charset="-120"/>
              </a:rPr>
              <a:t>!</a:t>
            </a:r>
            <a:endParaRPr lang="en-US" sz="2600" dirty="0"/>
          </a:p>
        </p:txBody>
      </p:sp>
      <p:sp>
        <p:nvSpPr>
          <p:cNvPr id="7" name="Shape 4"/>
          <p:cNvSpPr/>
          <p:nvPr/>
        </p:nvSpPr>
        <p:spPr>
          <a:xfrm>
            <a:off x="685800" y="2606040"/>
            <a:ext cx="914400" cy="914400"/>
          </a:xfrm>
          <a:prstGeom prst="ellipse">
            <a:avLst/>
          </a:prstGeom>
          <a:solidFill>
            <a:schemeClr val="bg1"/>
          </a:solidFill>
          <a:ln/>
        </p:spPr>
      </p:sp>
      <p:pic>
        <p:nvPicPr>
          <p:cNvPr id="8" name="Image 0" descr="icon_speaker.png">    </p:cNvPr>
          <p:cNvPicPr>
            <a:picLocks noChangeAspect="1"/>
          </p:cNvPicPr>
          <p:nvPr/>
        </p:nvPicPr>
        <p:blipFill>
          <a:blip r:embed="rId1"/>
          <a:stretch>
            <a:fillRect/>
          </a:stretch>
        </p:blipFill>
        <p:spPr>
          <a:xfrm>
            <a:off x="905256" y="2825496"/>
            <a:ext cx="475488" cy="475488"/>
          </a:xfrm>
          <a:prstGeom prst="rect">
            <a:avLst/>
          </a:prstGeom>
        </p:spPr>
      </p:pic>
      <p:sp>
        <p:nvSpPr>
          <p:cNvPr id="9" name="Text 5"/>
          <p:cNvSpPr txBox="1"/>
          <p:nvPr/>
        </p:nvSpPr>
        <p:spPr>
          <a:xfrm>
            <a:off x="1399032" y="2377440"/>
            <a:ext cx="365760" cy="365760"/>
          </a:xfrm>
          <a:prstGeom prst="rect">
            <a:avLst/>
          </a:prstGeom>
          <a:noFill/>
          <a:ln/>
        </p:spPr>
        <p:txBody>
          <a:bodyPr wrap="square" lIns="635" tIns="635" rIns="635" bIns="635" rtlCol="0" anchor="t"/>
          <a:lstStyle/>
          <a:p>
            <a:pPr indent="0" marL="0">
              <a:buNone/>
            </a:pPr>
            <a:r>
              <a:rPr lang="en-US" sz="2000" b="1" dirty="0">
                <a:solidFill>
                  <a:schemeClr val="accent1"/>
                </a:solidFill>
                <a:latin typeface="Calibri" pitchFamily="34" charset="0"/>
                <a:ea typeface="Calibri" pitchFamily="34" charset="-122"/>
                <a:cs typeface="Calibri" pitchFamily="34" charset="-120"/>
              </a:rPr>
              <a:t>?</a:t>
            </a:r>
            <a:endParaRPr lang="en-US" sz="2000" dirty="0"/>
          </a:p>
        </p:txBody>
      </p:sp>
      <p:sp>
        <p:nvSpPr>
          <p:cNvPr id="10" name="Shape 6"/>
          <p:cNvSpPr/>
          <p:nvPr/>
        </p:nvSpPr>
        <p:spPr>
          <a:xfrm>
            <a:off x="2029968" y="2606040"/>
            <a:ext cx="914400" cy="914400"/>
          </a:xfrm>
          <a:prstGeom prst="ellipse">
            <a:avLst/>
          </a:prstGeom>
          <a:solidFill>
            <a:schemeClr val="bg1"/>
          </a:solidFill>
          <a:ln/>
        </p:spPr>
      </p:sp>
      <p:pic>
        <p:nvPicPr>
          <p:cNvPr id="11" name="Image 1" descr="icon_map.png">    </p:cNvPr>
          <p:cNvPicPr>
            <a:picLocks noChangeAspect="1"/>
          </p:cNvPicPr>
          <p:nvPr/>
        </p:nvPicPr>
        <p:blipFill>
          <a:blip r:embed="rId2"/>
          <a:stretch>
            <a:fillRect/>
          </a:stretch>
        </p:blipFill>
        <p:spPr>
          <a:xfrm>
            <a:off x="2249424" y="2825496"/>
            <a:ext cx="475488" cy="475488"/>
          </a:xfrm>
          <a:prstGeom prst="rect">
            <a:avLst/>
          </a:prstGeom>
        </p:spPr>
      </p:pic>
      <p:sp>
        <p:nvSpPr>
          <p:cNvPr id="12" name="Text 7"/>
          <p:cNvSpPr txBox="1"/>
          <p:nvPr/>
        </p:nvSpPr>
        <p:spPr>
          <a:xfrm>
            <a:off x="2743200" y="2377440"/>
            <a:ext cx="365760" cy="365760"/>
          </a:xfrm>
          <a:prstGeom prst="rect">
            <a:avLst/>
          </a:prstGeom>
          <a:noFill/>
          <a:ln/>
        </p:spPr>
        <p:txBody>
          <a:bodyPr wrap="square" lIns="635" tIns="635" rIns="635" bIns="635" rtlCol="0" anchor="t"/>
          <a:lstStyle/>
          <a:p>
            <a:pPr indent="0" marL="0">
              <a:buNone/>
            </a:pPr>
            <a:r>
              <a:rPr lang="en-US" sz="2000" b="1" dirty="0">
                <a:solidFill>
                  <a:schemeClr val="accent1"/>
                </a:solidFill>
                <a:latin typeface="Calibri" pitchFamily="34" charset="0"/>
                <a:ea typeface="Calibri" pitchFamily="34" charset="-122"/>
                <a:cs typeface="Calibri" pitchFamily="34" charset="-120"/>
              </a:rPr>
              <a:t>?</a:t>
            </a:r>
            <a:endParaRPr lang="en-US" sz="2000" dirty="0"/>
          </a:p>
        </p:txBody>
      </p:sp>
      <p:sp>
        <p:nvSpPr>
          <p:cNvPr id="13" name="Shape 8"/>
          <p:cNvSpPr/>
          <p:nvPr/>
        </p:nvSpPr>
        <p:spPr>
          <a:xfrm>
            <a:off x="3374136" y="2606040"/>
            <a:ext cx="914400" cy="914400"/>
          </a:xfrm>
          <a:prstGeom prst="ellipse">
            <a:avLst/>
          </a:prstGeom>
          <a:solidFill>
            <a:schemeClr val="bg1"/>
          </a:solidFill>
          <a:ln/>
        </p:spPr>
      </p:sp>
      <p:pic>
        <p:nvPicPr>
          <p:cNvPr id="14" name="Image 2" descr="icon_mail.png">    </p:cNvPr>
          <p:cNvPicPr>
            <a:picLocks noChangeAspect="1"/>
          </p:cNvPicPr>
          <p:nvPr/>
        </p:nvPicPr>
        <p:blipFill>
          <a:blip r:embed="rId3"/>
          <a:stretch>
            <a:fillRect/>
          </a:stretch>
        </p:blipFill>
        <p:spPr>
          <a:xfrm>
            <a:off x="3593592" y="2825496"/>
            <a:ext cx="475488" cy="475488"/>
          </a:xfrm>
          <a:prstGeom prst="rect">
            <a:avLst/>
          </a:prstGeom>
        </p:spPr>
      </p:pic>
      <p:sp>
        <p:nvSpPr>
          <p:cNvPr id="15" name="Text 9"/>
          <p:cNvSpPr txBox="1"/>
          <p:nvPr/>
        </p:nvSpPr>
        <p:spPr>
          <a:xfrm>
            <a:off x="4087368" y="2377440"/>
            <a:ext cx="365760" cy="365760"/>
          </a:xfrm>
          <a:prstGeom prst="rect">
            <a:avLst/>
          </a:prstGeom>
          <a:noFill/>
          <a:ln/>
        </p:spPr>
        <p:txBody>
          <a:bodyPr wrap="square" lIns="635" tIns="635" rIns="635" bIns="635" rtlCol="0" anchor="t"/>
          <a:lstStyle/>
          <a:p>
            <a:pPr indent="0" marL="0">
              <a:buNone/>
            </a:pPr>
            <a:r>
              <a:rPr lang="en-US" sz="2000" b="1" dirty="0">
                <a:solidFill>
                  <a:schemeClr val="accent1"/>
                </a:solidFill>
                <a:latin typeface="Calibri" pitchFamily="34" charset="0"/>
                <a:ea typeface="Calibri" pitchFamily="34" charset="-122"/>
                <a:cs typeface="Calibri" pitchFamily="34" charset="-120"/>
              </a:rPr>
              <a:t>?</a:t>
            </a:r>
            <a:endParaRPr lang="en-US" sz="2000" dirty="0"/>
          </a:p>
        </p:txBody>
      </p:sp>
      <p:sp>
        <p:nvSpPr>
          <p:cNvPr id="16" name="Shape 10"/>
          <p:cNvSpPr/>
          <p:nvPr/>
        </p:nvSpPr>
        <p:spPr>
          <a:xfrm>
            <a:off x="4718304" y="2606040"/>
            <a:ext cx="914400" cy="914400"/>
          </a:xfrm>
          <a:prstGeom prst="ellipse">
            <a:avLst/>
          </a:prstGeom>
          <a:solidFill>
            <a:schemeClr val="bg1"/>
          </a:solidFill>
          <a:ln/>
        </p:spPr>
      </p:sp>
      <p:pic>
        <p:nvPicPr>
          <p:cNvPr id="17" name="Image 3" descr="icon_camera.png">    </p:cNvPr>
          <p:cNvPicPr>
            <a:picLocks noChangeAspect="1"/>
          </p:cNvPicPr>
          <p:nvPr/>
        </p:nvPicPr>
        <p:blipFill>
          <a:blip r:embed="rId4"/>
          <a:stretch>
            <a:fillRect/>
          </a:stretch>
        </p:blipFill>
        <p:spPr>
          <a:xfrm>
            <a:off x="4937760" y="2825496"/>
            <a:ext cx="475488" cy="475488"/>
          </a:xfrm>
          <a:prstGeom prst="rect">
            <a:avLst/>
          </a:prstGeom>
        </p:spPr>
      </p:pic>
      <p:sp>
        <p:nvSpPr>
          <p:cNvPr id="18" name="Text 11"/>
          <p:cNvSpPr txBox="1"/>
          <p:nvPr/>
        </p:nvSpPr>
        <p:spPr>
          <a:xfrm>
            <a:off x="5431536" y="2377440"/>
            <a:ext cx="365760" cy="365760"/>
          </a:xfrm>
          <a:prstGeom prst="rect">
            <a:avLst/>
          </a:prstGeom>
          <a:noFill/>
          <a:ln/>
        </p:spPr>
        <p:txBody>
          <a:bodyPr wrap="square" lIns="635" tIns="635" rIns="635" bIns="635" rtlCol="0" anchor="t"/>
          <a:lstStyle/>
          <a:p>
            <a:pPr indent="0" marL="0">
              <a:buNone/>
            </a:pPr>
            <a:r>
              <a:rPr lang="en-US" sz="2000" b="1" dirty="0">
                <a:solidFill>
                  <a:schemeClr val="accent1"/>
                </a:solidFill>
                <a:latin typeface="Calibri" pitchFamily="34" charset="0"/>
                <a:ea typeface="Calibri" pitchFamily="34" charset="-122"/>
                <a:cs typeface="Calibri" pitchFamily="34" charset="-120"/>
              </a:rPr>
              <a:t>?</a:t>
            </a:r>
            <a:endParaRPr lang="en-US" sz="2000" dirty="0"/>
          </a:p>
        </p:txBody>
      </p:sp>
      <p:sp>
        <p:nvSpPr>
          <p:cNvPr id="19" name="Shape 12"/>
          <p:cNvSpPr/>
          <p:nvPr/>
        </p:nvSpPr>
        <p:spPr>
          <a:xfrm>
            <a:off x="6062472" y="2606040"/>
            <a:ext cx="914400" cy="914400"/>
          </a:xfrm>
          <a:prstGeom prst="ellipse">
            <a:avLst/>
          </a:prstGeom>
          <a:solidFill>
            <a:schemeClr val="bg1"/>
          </a:solidFill>
          <a:ln/>
        </p:spPr>
      </p:sp>
      <p:pic>
        <p:nvPicPr>
          <p:cNvPr id="20" name="Image 4" descr="icon_chat.png">    </p:cNvPr>
          <p:cNvPicPr>
            <a:picLocks noChangeAspect="1"/>
          </p:cNvPicPr>
          <p:nvPr/>
        </p:nvPicPr>
        <p:blipFill>
          <a:blip r:embed="rId5"/>
          <a:stretch>
            <a:fillRect/>
          </a:stretch>
        </p:blipFill>
        <p:spPr>
          <a:xfrm>
            <a:off x="6281928" y="2825496"/>
            <a:ext cx="475488" cy="475488"/>
          </a:xfrm>
          <a:prstGeom prst="rect">
            <a:avLst/>
          </a:prstGeom>
        </p:spPr>
      </p:pic>
      <p:sp>
        <p:nvSpPr>
          <p:cNvPr id="21" name="Text 13"/>
          <p:cNvSpPr txBox="1"/>
          <p:nvPr/>
        </p:nvSpPr>
        <p:spPr>
          <a:xfrm>
            <a:off x="6775704" y="2377440"/>
            <a:ext cx="365760" cy="365760"/>
          </a:xfrm>
          <a:prstGeom prst="rect">
            <a:avLst/>
          </a:prstGeom>
          <a:noFill/>
          <a:ln/>
        </p:spPr>
        <p:txBody>
          <a:bodyPr wrap="square" lIns="635" tIns="635" rIns="635" bIns="635" rtlCol="0" anchor="t"/>
          <a:lstStyle/>
          <a:p>
            <a:pPr indent="0" marL="0">
              <a:buNone/>
            </a:pPr>
            <a:r>
              <a:rPr lang="en-US" sz="2000" b="1" dirty="0">
                <a:solidFill>
                  <a:schemeClr val="accent1"/>
                </a:solidFill>
                <a:latin typeface="Calibri" pitchFamily="34" charset="0"/>
                <a:ea typeface="Calibri" pitchFamily="34" charset="-122"/>
                <a:cs typeface="Calibri" pitchFamily="34" charset="-120"/>
              </a:rPr>
              <a:t>?</a:t>
            </a:r>
            <a:endParaRPr lang="en-US" sz="2000" dirty="0"/>
          </a:p>
        </p:txBody>
      </p:sp>
      <p:sp>
        <p:nvSpPr>
          <p:cNvPr id="22" name="Shape 14"/>
          <p:cNvSpPr/>
          <p:nvPr/>
        </p:nvSpPr>
        <p:spPr>
          <a:xfrm>
            <a:off x="7406640" y="2606040"/>
            <a:ext cx="914400" cy="914400"/>
          </a:xfrm>
          <a:prstGeom prst="ellipse">
            <a:avLst/>
          </a:prstGeom>
          <a:solidFill>
            <a:schemeClr val="bg1"/>
          </a:solidFill>
          <a:ln/>
        </p:spPr>
      </p:sp>
      <p:pic>
        <p:nvPicPr>
          <p:cNvPr id="23" name="Image 5" descr="icon_calc.png">    </p:cNvPr>
          <p:cNvPicPr>
            <a:picLocks noChangeAspect="1"/>
          </p:cNvPicPr>
          <p:nvPr/>
        </p:nvPicPr>
        <p:blipFill>
          <a:blip r:embed="rId6"/>
          <a:stretch>
            <a:fillRect/>
          </a:stretch>
        </p:blipFill>
        <p:spPr>
          <a:xfrm>
            <a:off x="7626096" y="2825496"/>
            <a:ext cx="475488" cy="475488"/>
          </a:xfrm>
          <a:prstGeom prst="rect">
            <a:avLst/>
          </a:prstGeom>
        </p:spPr>
      </p:pic>
      <p:sp>
        <p:nvSpPr>
          <p:cNvPr id="24" name="Text 15"/>
          <p:cNvSpPr txBox="1"/>
          <p:nvPr/>
        </p:nvSpPr>
        <p:spPr>
          <a:xfrm>
            <a:off x="8119872" y="2377440"/>
            <a:ext cx="365760" cy="365760"/>
          </a:xfrm>
          <a:prstGeom prst="rect">
            <a:avLst/>
          </a:prstGeom>
          <a:noFill/>
          <a:ln/>
        </p:spPr>
        <p:txBody>
          <a:bodyPr wrap="square" lIns="635" tIns="635" rIns="635" bIns="635" rtlCol="0" anchor="t"/>
          <a:lstStyle/>
          <a:p>
            <a:pPr indent="0" marL="0">
              <a:buNone/>
            </a:pPr>
            <a:r>
              <a:rPr lang="en-US" sz="2000" b="1" dirty="0">
                <a:solidFill>
                  <a:schemeClr val="accent1"/>
                </a:solidFill>
                <a:latin typeface="Calibri" pitchFamily="34" charset="0"/>
                <a:ea typeface="Calibri" pitchFamily="34" charset="-122"/>
                <a:cs typeface="Calibri" pitchFamily="34" charset="-120"/>
              </a:rPr>
              <a:t>?</a:t>
            </a:r>
            <a:endParaRPr lang="en-US" sz="2000" dirty="0"/>
          </a:p>
        </p:txBody>
      </p:sp>
      <p:sp>
        <p:nvSpPr>
          <p:cNvPr id="25" name="Text 16"/>
          <p:cNvSpPr txBox="1"/>
          <p:nvPr/>
        </p:nvSpPr>
        <p:spPr>
          <a:xfrm>
            <a:off x="457200" y="3840480"/>
            <a:ext cx="8229600" cy="548640"/>
          </a:xfrm>
          <a:prstGeom prst="rect">
            <a:avLst/>
          </a:prstGeom>
          <a:noFill/>
          <a:ln/>
        </p:spPr>
        <p:txBody>
          <a:bodyPr wrap="square" lIns="635" tIns="635" rIns="635" bIns="635" rtlCol="0" anchor="t"/>
          <a:lstStyle/>
          <a:p>
            <a:pPr indent="0" marL="0">
              <a:buNone/>
            </a:pPr>
            <a:r>
              <a:rPr lang="en-US" sz="1800" i="1" dirty="0">
                <a:solidFill>
                  <a:schemeClr val="bg2"/>
                </a:solidFill>
                <a:latin typeface="Calibri" pitchFamily="34" charset="0"/>
                <a:ea typeface="Calibri" pitchFamily="34" charset="-122"/>
                <a:cs typeface="Calibri" pitchFamily="34" charset="-120"/>
              </a:rPr>
              <a:t>Your mission: find out what each system is designed to do, and unmask the impostor.</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Warm-up: AI or not?</a:t>
            </a:r>
            <a:endParaRPr lang="en-US" sz="3000" dirty="0"/>
          </a:p>
        </p:txBody>
      </p:sp>
      <p:sp>
        <p:nvSpPr>
          <p:cNvPr id="4" name="Shape 1"/>
          <p:cNvSpPr/>
          <p:nvPr/>
        </p:nvSpPr>
        <p:spPr>
          <a:xfrm>
            <a:off x="457200" y="1417320"/>
            <a:ext cx="2606040" cy="2240280"/>
          </a:xfrm>
          <a:prstGeom prst="roundRect">
            <a:avLst>
              <a:gd name="adj" fmla="val 4898"/>
            </a:avLst>
          </a:prstGeom>
          <a:solidFill>
            <a:schemeClr val="bg2"/>
          </a:solidFill>
          <a:ln/>
          <a:effectLst>
            <a:outerShdw sx="100000" sy="100000" kx="0" ky="0" algn="bl" rotWithShape="0" blurRad="76200" dist="25400" dir="5400000">
              <a:srgbClr val="222026">
                <a:alpha val="18000"/>
              </a:srgbClr>
            </a:outerShdw>
          </a:effectLst>
        </p:spPr>
      </p:sp>
      <p:sp>
        <p:nvSpPr>
          <p:cNvPr id="5" name="Shape 2"/>
          <p:cNvSpPr/>
          <p:nvPr/>
        </p:nvSpPr>
        <p:spPr>
          <a:xfrm>
            <a:off x="1344168" y="1600200"/>
            <a:ext cx="822960" cy="822960"/>
          </a:xfrm>
          <a:prstGeom prst="ellipse">
            <a:avLst/>
          </a:prstGeom>
          <a:solidFill>
            <a:schemeClr val="bg1"/>
          </a:solidFill>
          <a:ln/>
        </p:spPr>
      </p:sp>
      <p:pic>
        <p:nvPicPr>
          <p:cNvPr id="6" name="Image 0" descr="icon_speaker.png">    </p:cNvPr>
          <p:cNvPicPr>
            <a:picLocks noChangeAspect="1"/>
          </p:cNvPicPr>
          <p:nvPr/>
        </p:nvPicPr>
        <p:blipFill>
          <a:blip r:embed="rId1"/>
          <a:stretch>
            <a:fillRect/>
          </a:stretch>
        </p:blipFill>
        <p:spPr>
          <a:xfrm>
            <a:off x="1525219" y="1781251"/>
            <a:ext cx="460858" cy="460858"/>
          </a:xfrm>
          <a:prstGeom prst="rect">
            <a:avLst/>
          </a:prstGeom>
        </p:spPr>
      </p:pic>
      <p:sp>
        <p:nvSpPr>
          <p:cNvPr id="7" name="Text 3"/>
          <p:cNvSpPr txBox="1"/>
          <p:nvPr/>
        </p:nvSpPr>
        <p:spPr>
          <a:xfrm>
            <a:off x="594360" y="2560320"/>
            <a:ext cx="2331720" cy="91440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Calibri" pitchFamily="34" charset="0"/>
                <a:ea typeface="Calibri" pitchFamily="34" charset="-122"/>
                <a:cs typeface="Calibri" pitchFamily="34" charset="-120"/>
              </a:rPr>
              <a:t>A smart speaker that answers questions</a:t>
            </a:r>
            <a:endParaRPr lang="en-US" sz="1700" dirty="0"/>
          </a:p>
        </p:txBody>
      </p:sp>
      <p:sp>
        <p:nvSpPr>
          <p:cNvPr id="8" name="Shape 4"/>
          <p:cNvSpPr/>
          <p:nvPr/>
        </p:nvSpPr>
        <p:spPr>
          <a:xfrm>
            <a:off x="3246120" y="1417320"/>
            <a:ext cx="2606040" cy="2240280"/>
          </a:xfrm>
          <a:prstGeom prst="roundRect">
            <a:avLst>
              <a:gd name="adj" fmla="val 4898"/>
            </a:avLst>
          </a:prstGeom>
          <a:solidFill>
            <a:schemeClr val="bg2"/>
          </a:solidFill>
          <a:ln/>
          <a:effectLst>
            <a:outerShdw sx="100000" sy="100000" kx="0" ky="0" algn="bl" rotWithShape="0" blurRad="76200" dist="25400" dir="5400000">
              <a:srgbClr val="222026">
                <a:alpha val="18000"/>
              </a:srgbClr>
            </a:outerShdw>
          </a:effectLst>
        </p:spPr>
      </p:sp>
      <p:sp>
        <p:nvSpPr>
          <p:cNvPr id="9" name="Shape 5"/>
          <p:cNvSpPr/>
          <p:nvPr/>
        </p:nvSpPr>
        <p:spPr>
          <a:xfrm>
            <a:off x="4133088" y="1600200"/>
            <a:ext cx="822960" cy="822960"/>
          </a:xfrm>
          <a:prstGeom prst="ellipse">
            <a:avLst/>
          </a:prstGeom>
          <a:solidFill>
            <a:schemeClr val="bg1"/>
          </a:solidFill>
          <a:ln/>
        </p:spPr>
      </p:sp>
      <p:pic>
        <p:nvPicPr>
          <p:cNvPr id="10" name="Image 1" descr="icon_toggle.png">    </p:cNvPr>
          <p:cNvPicPr>
            <a:picLocks noChangeAspect="1"/>
          </p:cNvPicPr>
          <p:nvPr/>
        </p:nvPicPr>
        <p:blipFill>
          <a:blip r:embed="rId2"/>
          <a:stretch>
            <a:fillRect/>
          </a:stretch>
        </p:blipFill>
        <p:spPr>
          <a:xfrm>
            <a:off x="4314139" y="1781251"/>
            <a:ext cx="460858" cy="460858"/>
          </a:xfrm>
          <a:prstGeom prst="rect">
            <a:avLst/>
          </a:prstGeom>
        </p:spPr>
      </p:pic>
      <p:sp>
        <p:nvSpPr>
          <p:cNvPr id="11" name="Text 6"/>
          <p:cNvSpPr txBox="1"/>
          <p:nvPr/>
        </p:nvSpPr>
        <p:spPr>
          <a:xfrm>
            <a:off x="3383280" y="2560320"/>
            <a:ext cx="2331720" cy="91440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Calibri" pitchFamily="34" charset="0"/>
                <a:ea typeface="Calibri" pitchFamily="34" charset="-122"/>
                <a:cs typeface="Calibri" pitchFamily="34" charset="-120"/>
              </a:rPr>
              <a:t>A light switch</a:t>
            </a:r>
            <a:endParaRPr lang="en-US" sz="1700" dirty="0"/>
          </a:p>
        </p:txBody>
      </p:sp>
      <p:sp>
        <p:nvSpPr>
          <p:cNvPr id="12" name="Shape 7"/>
          <p:cNvSpPr/>
          <p:nvPr/>
        </p:nvSpPr>
        <p:spPr>
          <a:xfrm>
            <a:off x="6035040" y="1417320"/>
            <a:ext cx="2606040" cy="2240280"/>
          </a:xfrm>
          <a:prstGeom prst="roundRect">
            <a:avLst>
              <a:gd name="adj" fmla="val 4898"/>
            </a:avLst>
          </a:prstGeom>
          <a:solidFill>
            <a:schemeClr val="bg2"/>
          </a:solidFill>
          <a:ln/>
          <a:effectLst>
            <a:outerShdw sx="100000" sy="100000" kx="0" ky="0" algn="bl" rotWithShape="0" blurRad="76200" dist="25400" dir="5400000">
              <a:srgbClr val="222026">
                <a:alpha val="18000"/>
              </a:srgbClr>
            </a:outerShdw>
          </a:effectLst>
        </p:spPr>
      </p:sp>
      <p:sp>
        <p:nvSpPr>
          <p:cNvPr id="13" name="Shape 8"/>
          <p:cNvSpPr/>
          <p:nvPr/>
        </p:nvSpPr>
        <p:spPr>
          <a:xfrm>
            <a:off x="6922008" y="1600200"/>
            <a:ext cx="822960" cy="822960"/>
          </a:xfrm>
          <a:prstGeom prst="ellipse">
            <a:avLst/>
          </a:prstGeom>
          <a:solidFill>
            <a:schemeClr val="bg1"/>
          </a:solidFill>
          <a:ln/>
        </p:spPr>
      </p:sp>
      <p:pic>
        <p:nvPicPr>
          <p:cNvPr id="14" name="Image 2" descr="icon_camera.png">    </p:cNvPr>
          <p:cNvPicPr>
            <a:picLocks noChangeAspect="1"/>
          </p:cNvPicPr>
          <p:nvPr/>
        </p:nvPicPr>
        <p:blipFill>
          <a:blip r:embed="rId3"/>
          <a:stretch>
            <a:fillRect/>
          </a:stretch>
        </p:blipFill>
        <p:spPr>
          <a:xfrm>
            <a:off x="7103059" y="1781251"/>
            <a:ext cx="460858" cy="460858"/>
          </a:xfrm>
          <a:prstGeom prst="rect">
            <a:avLst/>
          </a:prstGeom>
        </p:spPr>
      </p:pic>
      <p:sp>
        <p:nvSpPr>
          <p:cNvPr id="15" name="Text 9"/>
          <p:cNvSpPr txBox="1"/>
          <p:nvPr/>
        </p:nvSpPr>
        <p:spPr>
          <a:xfrm>
            <a:off x="6172200" y="2560320"/>
            <a:ext cx="2331720" cy="91440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Calibri" pitchFamily="34" charset="0"/>
                <a:ea typeface="Calibri" pitchFamily="34" charset="-122"/>
                <a:cs typeface="Calibri" pitchFamily="34" charset="-120"/>
              </a:rPr>
              <a:t>A photo app that sorts pictures of pets</a:t>
            </a:r>
            <a:endParaRPr lang="en-US" sz="1700" dirty="0"/>
          </a:p>
        </p:txBody>
      </p:sp>
      <p:pic>
        <p:nvPicPr>
          <p:cNvPr id="16" name="Image 3" descr="icon_thumbsup_t.png">    </p:cNvPr>
          <p:cNvPicPr>
            <a:picLocks noChangeAspect="1"/>
          </p:cNvPicPr>
          <p:nvPr/>
        </p:nvPicPr>
        <p:blipFill>
          <a:blip r:embed="rId4"/>
          <a:stretch>
            <a:fillRect/>
          </a:stretch>
        </p:blipFill>
        <p:spPr>
          <a:xfrm>
            <a:off x="1463040" y="3977640"/>
            <a:ext cx="457200" cy="457200"/>
          </a:xfrm>
          <a:prstGeom prst="rect">
            <a:avLst/>
          </a:prstGeom>
        </p:spPr>
      </p:pic>
      <p:sp>
        <p:nvSpPr>
          <p:cNvPr id="17" name="Text 10"/>
          <p:cNvSpPr txBox="1"/>
          <p:nvPr/>
        </p:nvSpPr>
        <p:spPr>
          <a:xfrm>
            <a:off x="2011680" y="4005072"/>
            <a:ext cx="1463040" cy="4114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AI</a:t>
            </a:r>
            <a:endParaRPr lang="en-US" sz="1800" dirty="0"/>
          </a:p>
        </p:txBody>
      </p:sp>
      <p:pic>
        <p:nvPicPr>
          <p:cNvPr id="18" name="Image 4" descr="icon_thumbsdown_c.png">    </p:cNvPr>
          <p:cNvPicPr>
            <a:picLocks noChangeAspect="1"/>
          </p:cNvPicPr>
          <p:nvPr/>
        </p:nvPicPr>
        <p:blipFill>
          <a:blip r:embed="rId5"/>
          <a:stretch>
            <a:fillRect/>
          </a:stretch>
        </p:blipFill>
        <p:spPr>
          <a:xfrm>
            <a:off x="3749040" y="3977640"/>
            <a:ext cx="457200" cy="457200"/>
          </a:xfrm>
          <a:prstGeom prst="rect">
            <a:avLst/>
          </a:prstGeom>
        </p:spPr>
      </p:pic>
      <p:sp>
        <p:nvSpPr>
          <p:cNvPr id="19" name="Text 11"/>
          <p:cNvSpPr txBox="1"/>
          <p:nvPr/>
        </p:nvSpPr>
        <p:spPr>
          <a:xfrm>
            <a:off x="4297680" y="4005072"/>
            <a:ext cx="1463040" cy="4114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Not AI</a:t>
            </a:r>
            <a:endParaRPr lang="en-US" sz="1800" dirty="0"/>
          </a:p>
        </p:txBody>
      </p:sp>
      <p:pic>
        <p:nvPicPr>
          <p:cNvPr id="20" name="Image 5" descr="icon_question.png">    </p:cNvPr>
          <p:cNvPicPr>
            <a:picLocks noChangeAspect="1"/>
          </p:cNvPicPr>
          <p:nvPr/>
        </p:nvPicPr>
        <p:blipFill>
          <a:blip r:embed="rId6"/>
          <a:stretch>
            <a:fillRect/>
          </a:stretch>
        </p:blipFill>
        <p:spPr>
          <a:xfrm>
            <a:off x="6035040" y="3977640"/>
            <a:ext cx="457200" cy="457200"/>
          </a:xfrm>
          <a:prstGeom prst="rect">
            <a:avLst/>
          </a:prstGeom>
        </p:spPr>
      </p:pic>
      <p:sp>
        <p:nvSpPr>
          <p:cNvPr id="21" name="Text 12"/>
          <p:cNvSpPr txBox="1"/>
          <p:nvPr/>
        </p:nvSpPr>
        <p:spPr>
          <a:xfrm>
            <a:off x="6583680" y="4005072"/>
            <a:ext cx="1463040" cy="4114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Not sure</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icon_search.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417320"/>
            <a:ext cx="7223760" cy="640080"/>
          </a:xfrm>
          <a:prstGeom prst="rect">
            <a:avLst/>
          </a:prstGeom>
          <a:noFill/>
          <a:ln/>
        </p:spPr>
        <p:txBody>
          <a:bodyPr wrap="square" lIns="635" tIns="635" rIns="635" bIns="635" rtlCol="0" anchor="ctr"/>
          <a:lstStyle/>
          <a:p>
            <a:pPr indent="0" marL="0">
              <a:buNone/>
            </a:pPr>
            <a:r>
              <a:rPr lang="en-US" sz="2000" b="1" dirty="0">
                <a:solidFill>
                  <a:schemeClr val="bg1"/>
                </a:solidFill>
                <a:latin typeface="Calibri" pitchFamily="34" charset="0"/>
                <a:ea typeface="Calibri" pitchFamily="34" charset="-122"/>
                <a:cs typeface="Calibri" pitchFamily="34" charset="-120"/>
              </a:rPr>
              <a:t>To identify what different AI systems are designed to do.</a:t>
            </a:r>
            <a:endParaRPr lang="en-US" sz="2000" dirty="0"/>
          </a:p>
        </p:txBody>
      </p:sp>
      <p:sp>
        <p:nvSpPr>
          <p:cNvPr id="8" name="Shape 4"/>
          <p:cNvSpPr/>
          <p:nvPr/>
        </p:nvSpPr>
        <p:spPr>
          <a:xfrm>
            <a:off x="548640" y="2377440"/>
            <a:ext cx="502920" cy="502920"/>
          </a:xfrm>
          <a:prstGeom prst="ellipse">
            <a:avLst/>
          </a:prstGeom>
          <a:solidFill>
            <a:schemeClr val="bg2"/>
          </a:solidFill>
          <a:ln/>
        </p:spPr>
      </p:sp>
      <p:pic>
        <p:nvPicPr>
          <p:cNvPr id="9" name="Image 1" descr="icon_check.png">    </p:cNvPr>
          <p:cNvPicPr>
            <a:picLocks noChangeAspect="1"/>
          </p:cNvPicPr>
          <p:nvPr/>
        </p:nvPicPr>
        <p:blipFill>
          <a:blip r:embed="rId2"/>
          <a:stretch>
            <a:fillRect/>
          </a:stretch>
        </p:blipFill>
        <p:spPr>
          <a:xfrm>
            <a:off x="649224" y="2478024"/>
            <a:ext cx="301752" cy="301752"/>
          </a:xfrm>
          <a:prstGeom prst="rect">
            <a:avLst/>
          </a:prstGeom>
        </p:spPr>
      </p:pic>
      <p:sp>
        <p:nvSpPr>
          <p:cNvPr id="10" name="Text 5"/>
          <p:cNvSpPr txBox="1"/>
          <p:nvPr/>
        </p:nvSpPr>
        <p:spPr>
          <a:xfrm>
            <a:off x="1234440" y="2331720"/>
            <a:ext cx="7315200" cy="594360"/>
          </a:xfrm>
          <a:prstGeom prst="rect">
            <a:avLst/>
          </a:prstGeom>
          <a:noFill/>
          <a:ln/>
        </p:spPr>
        <p:txBody>
          <a:bodyPr wrap="square" lIns="635" tIns="635" rIns="635" bIns="635" rtlCol="0" anchor="ctr"/>
          <a:lstStyle/>
          <a:p>
            <a:pPr indent="0" marL="0">
              <a:buNone/>
            </a:pPr>
            <a:r>
              <a:rPr lang="en-US" sz="1800" dirty="0">
                <a:solidFill>
                  <a:schemeClr val="tx1"/>
                </a:solidFill>
                <a:latin typeface="Calibri" pitchFamily="34" charset="0"/>
                <a:ea typeface="Calibri" pitchFamily="34" charset="-122"/>
                <a:cs typeface="Calibri" pitchFamily="34" charset="-120"/>
              </a:rPr>
              <a:t>I can say an AI system's job, its input and its output.</a:t>
            </a:r>
            <a:endParaRPr lang="en-US" sz="1800" dirty="0"/>
          </a:p>
        </p:txBody>
      </p:sp>
      <p:sp>
        <p:nvSpPr>
          <p:cNvPr id="11" name="Shape 6"/>
          <p:cNvSpPr/>
          <p:nvPr/>
        </p:nvSpPr>
        <p:spPr>
          <a:xfrm>
            <a:off x="548640" y="3154680"/>
            <a:ext cx="502920" cy="502920"/>
          </a:xfrm>
          <a:prstGeom prst="ellipse">
            <a:avLst/>
          </a:prstGeom>
          <a:solidFill>
            <a:schemeClr val="bg2"/>
          </a:solidFill>
          <a:ln/>
        </p:spPr>
      </p:sp>
      <p:pic>
        <p:nvPicPr>
          <p:cNvPr id="12" name="Image 2" descr="icon_check.png">    </p:cNvPr>
          <p:cNvPicPr>
            <a:picLocks noChangeAspect="1"/>
          </p:cNvPicPr>
          <p:nvPr/>
        </p:nvPicPr>
        <p:blipFill>
          <a:blip r:embed="rId3"/>
          <a:stretch>
            <a:fillRect/>
          </a:stretch>
        </p:blipFill>
        <p:spPr>
          <a:xfrm>
            <a:off x="649224" y="3255264"/>
            <a:ext cx="301752" cy="301752"/>
          </a:xfrm>
          <a:prstGeom prst="rect">
            <a:avLst/>
          </a:prstGeom>
        </p:spPr>
      </p:pic>
      <p:sp>
        <p:nvSpPr>
          <p:cNvPr id="13" name="Text 7"/>
          <p:cNvSpPr txBox="1"/>
          <p:nvPr/>
        </p:nvSpPr>
        <p:spPr>
          <a:xfrm>
            <a:off x="1234440" y="3108960"/>
            <a:ext cx="7315200" cy="594360"/>
          </a:xfrm>
          <a:prstGeom prst="rect">
            <a:avLst/>
          </a:prstGeom>
          <a:noFill/>
          <a:ln/>
        </p:spPr>
        <p:txBody>
          <a:bodyPr wrap="square" lIns="635" tIns="635" rIns="635" bIns="635" rtlCol="0" anchor="ctr"/>
          <a:lstStyle/>
          <a:p>
            <a:pPr indent="0" marL="0">
              <a:buNone/>
            </a:pPr>
            <a:r>
              <a:rPr lang="en-US" sz="1800" dirty="0">
                <a:solidFill>
                  <a:schemeClr val="tx1"/>
                </a:solidFill>
                <a:latin typeface="Calibri" pitchFamily="34" charset="0"/>
                <a:ea typeface="Calibri" pitchFamily="34" charset="-122"/>
                <a:cs typeface="Calibri" pitchFamily="34" charset="-120"/>
              </a:rPr>
              <a:t>I can spot a system that is not AI and explain why.</a:t>
            </a:r>
            <a:endParaRPr lang="en-US" sz="1800" dirty="0"/>
          </a:p>
        </p:txBody>
      </p:sp>
      <p:sp>
        <p:nvSpPr>
          <p:cNvPr id="14" name="Shape 8"/>
          <p:cNvSpPr/>
          <p:nvPr/>
        </p:nvSpPr>
        <p:spPr>
          <a:xfrm>
            <a:off x="548640" y="3931920"/>
            <a:ext cx="502920" cy="502920"/>
          </a:xfrm>
          <a:prstGeom prst="ellipse">
            <a:avLst/>
          </a:prstGeom>
          <a:solidFill>
            <a:schemeClr val="accent2"/>
          </a:solidFill>
          <a:ln/>
        </p:spPr>
      </p:sp>
      <p:pic>
        <p:nvPicPr>
          <p:cNvPr id="15" name="Image 3" descr="icon_users_w.png">    </p:cNvPr>
          <p:cNvPicPr>
            <a:picLocks noChangeAspect="1"/>
          </p:cNvPicPr>
          <p:nvPr/>
        </p:nvPicPr>
        <p:blipFill>
          <a:blip r:embed="rId4"/>
          <a:stretch>
            <a:fillRect/>
          </a:stretch>
        </p:blipFill>
        <p:spPr>
          <a:xfrm>
            <a:off x="649224" y="4032504"/>
            <a:ext cx="301752" cy="301752"/>
          </a:xfrm>
          <a:prstGeom prst="rect">
            <a:avLst/>
          </a:prstGeom>
        </p:spPr>
      </p:pic>
      <p:sp>
        <p:nvSpPr>
          <p:cNvPr id="16" name="Text 9"/>
          <p:cNvSpPr txBox="1"/>
          <p:nvPr/>
        </p:nvSpPr>
        <p:spPr>
          <a:xfrm>
            <a:off x="1234440" y="3886200"/>
            <a:ext cx="7315200" cy="594360"/>
          </a:xfrm>
          <a:prstGeom prst="rect">
            <a:avLst/>
          </a:prstGeom>
          <a:noFill/>
          <a:ln/>
        </p:spPr>
        <p:txBody>
          <a:bodyPr wrap="square" lIns="635" tIns="635" rIns="635" bIns="635" rtlCol="0" anchor="ctr"/>
          <a:lstStyle/>
          <a:p>
            <a:pPr indent="0" marL="0">
              <a:buNone/>
            </a:pPr>
            <a:r>
              <a:rPr lang="en-US" sz="1800" b="1" dirty="0">
                <a:solidFill>
                  <a:schemeClr val="accent2"/>
                </a:solidFill>
                <a:latin typeface="Calibri" pitchFamily="34" charset="0"/>
                <a:ea typeface="Calibri" pitchFamily="34" charset="-122"/>
                <a:cs typeface="Calibri" pitchFamily="34" charset="-120"/>
              </a:rPr>
              <a:t>Oracy: </a:t>
            </a:r>
            <a:pPr indent="0" marL="0">
              <a:buNone/>
            </a:pPr>
            <a:r>
              <a:rPr lang="en-US" sz="1800" dirty="0">
                <a:solidFill>
                  <a:schemeClr val="tx1"/>
                </a:solidFill>
                <a:latin typeface="Calibri" pitchFamily="34" charset="0"/>
                <a:ea typeface="Calibri" pitchFamily="34" charset="-122"/>
                <a:cs typeface="Calibri" pitchFamily="34" charset="-120"/>
              </a:rPr>
              <a:t>I can use a talk frame to report my team's finding clearly, while my team listens.</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The Detective Code</a:t>
            </a:r>
            <a:endParaRPr lang="en-US" sz="3000" dirty="0"/>
          </a:p>
        </p:txBody>
      </p:sp>
      <p:sp>
        <p:nvSpPr>
          <p:cNvPr id="4" name="Shape 1"/>
          <p:cNvSpPr/>
          <p:nvPr/>
        </p:nvSpPr>
        <p:spPr>
          <a:xfrm>
            <a:off x="457200" y="1371600"/>
            <a:ext cx="4023360" cy="868680"/>
          </a:xfrm>
          <a:prstGeom prst="roundRect">
            <a:avLst>
              <a:gd name="adj" fmla="val 12632"/>
            </a:avLst>
          </a:prstGeom>
          <a:solidFill>
            <a:schemeClr val="bg2"/>
          </a:solidFill>
          <a:ln/>
        </p:spPr>
      </p:sp>
      <p:sp>
        <p:nvSpPr>
          <p:cNvPr id="5" name="Shape 2"/>
          <p:cNvSpPr/>
          <p:nvPr/>
        </p:nvSpPr>
        <p:spPr>
          <a:xfrm>
            <a:off x="594360" y="1490472"/>
            <a:ext cx="640080" cy="640080"/>
          </a:xfrm>
          <a:prstGeom prst="ellipse">
            <a:avLst/>
          </a:prstGeom>
          <a:solidFill>
            <a:schemeClr val="bg1"/>
          </a:solidFill>
          <a:ln/>
        </p:spPr>
      </p:sp>
      <p:pic>
        <p:nvPicPr>
          <p:cNvPr id="6" name="Image 0" descr="icon_hand.png">    </p:cNvPr>
          <p:cNvPicPr>
            <a:picLocks noChangeAspect="1"/>
          </p:cNvPicPr>
          <p:nvPr/>
        </p:nvPicPr>
        <p:blipFill>
          <a:blip r:embed="rId1"/>
          <a:stretch>
            <a:fillRect/>
          </a:stretch>
        </p:blipFill>
        <p:spPr>
          <a:xfrm>
            <a:off x="722376" y="1618488"/>
            <a:ext cx="384048" cy="384048"/>
          </a:xfrm>
          <a:prstGeom prst="rect">
            <a:avLst/>
          </a:prstGeom>
        </p:spPr>
      </p:pic>
      <p:sp>
        <p:nvSpPr>
          <p:cNvPr id="7" name="Text 3"/>
          <p:cNvSpPr txBox="1"/>
          <p:nvPr/>
        </p:nvSpPr>
        <p:spPr>
          <a:xfrm>
            <a:off x="1371600" y="1371600"/>
            <a:ext cx="3017520" cy="8686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One voice at a time</a:t>
            </a:r>
            <a:endParaRPr lang="en-US" sz="1800" dirty="0"/>
          </a:p>
        </p:txBody>
      </p:sp>
      <p:sp>
        <p:nvSpPr>
          <p:cNvPr id="8" name="Shape 4"/>
          <p:cNvSpPr/>
          <p:nvPr/>
        </p:nvSpPr>
        <p:spPr>
          <a:xfrm>
            <a:off x="457200" y="2423160"/>
            <a:ext cx="4023360" cy="868680"/>
          </a:xfrm>
          <a:prstGeom prst="roundRect">
            <a:avLst>
              <a:gd name="adj" fmla="val 12632"/>
            </a:avLst>
          </a:prstGeom>
          <a:solidFill>
            <a:schemeClr val="bg2"/>
          </a:solidFill>
          <a:ln/>
        </p:spPr>
      </p:sp>
      <p:sp>
        <p:nvSpPr>
          <p:cNvPr id="9" name="Shape 5"/>
          <p:cNvSpPr/>
          <p:nvPr/>
        </p:nvSpPr>
        <p:spPr>
          <a:xfrm>
            <a:off x="594360" y="2542032"/>
            <a:ext cx="640080" cy="640080"/>
          </a:xfrm>
          <a:prstGeom prst="ellipse">
            <a:avLst/>
          </a:prstGeom>
          <a:solidFill>
            <a:schemeClr val="bg1"/>
          </a:solidFill>
          <a:ln/>
        </p:spPr>
      </p:sp>
      <p:pic>
        <p:nvPicPr>
          <p:cNvPr id="10" name="Image 1" descr="icon_eye.png">    </p:cNvPr>
          <p:cNvPicPr>
            <a:picLocks noChangeAspect="1"/>
          </p:cNvPicPr>
          <p:nvPr/>
        </p:nvPicPr>
        <p:blipFill>
          <a:blip r:embed="rId2"/>
          <a:stretch>
            <a:fillRect/>
          </a:stretch>
        </p:blipFill>
        <p:spPr>
          <a:xfrm>
            <a:off x="722376" y="2670048"/>
            <a:ext cx="384048" cy="384048"/>
          </a:xfrm>
          <a:prstGeom prst="rect">
            <a:avLst/>
          </a:prstGeom>
        </p:spPr>
      </p:pic>
      <p:sp>
        <p:nvSpPr>
          <p:cNvPr id="11" name="Text 6"/>
          <p:cNvSpPr txBox="1"/>
          <p:nvPr/>
        </p:nvSpPr>
        <p:spPr>
          <a:xfrm>
            <a:off x="1371600" y="2423160"/>
            <a:ext cx="3017520" cy="8686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Look at the speaker</a:t>
            </a:r>
            <a:endParaRPr lang="en-US" sz="1800" dirty="0"/>
          </a:p>
        </p:txBody>
      </p:sp>
      <p:sp>
        <p:nvSpPr>
          <p:cNvPr id="12" name="Shape 7"/>
          <p:cNvSpPr/>
          <p:nvPr/>
        </p:nvSpPr>
        <p:spPr>
          <a:xfrm>
            <a:off x="457200" y="3474720"/>
            <a:ext cx="4023360" cy="868680"/>
          </a:xfrm>
          <a:prstGeom prst="roundRect">
            <a:avLst>
              <a:gd name="adj" fmla="val 12632"/>
            </a:avLst>
          </a:prstGeom>
          <a:solidFill>
            <a:schemeClr val="bg2"/>
          </a:solidFill>
          <a:ln/>
        </p:spPr>
      </p:sp>
      <p:sp>
        <p:nvSpPr>
          <p:cNvPr id="13" name="Shape 8"/>
          <p:cNvSpPr/>
          <p:nvPr/>
        </p:nvSpPr>
        <p:spPr>
          <a:xfrm>
            <a:off x="594360" y="3593592"/>
            <a:ext cx="640080" cy="640080"/>
          </a:xfrm>
          <a:prstGeom prst="ellipse">
            <a:avLst/>
          </a:prstGeom>
          <a:solidFill>
            <a:schemeClr val="bg1"/>
          </a:solidFill>
          <a:ln/>
        </p:spPr>
      </p:sp>
      <p:pic>
        <p:nvPicPr>
          <p:cNvPr id="14" name="Image 2" descr="icon_users.png">    </p:cNvPr>
          <p:cNvPicPr>
            <a:picLocks noChangeAspect="1"/>
          </p:cNvPicPr>
          <p:nvPr/>
        </p:nvPicPr>
        <p:blipFill>
          <a:blip r:embed="rId3"/>
          <a:stretch>
            <a:fillRect/>
          </a:stretch>
        </p:blipFill>
        <p:spPr>
          <a:xfrm>
            <a:off x="722376" y="3721608"/>
            <a:ext cx="384048" cy="384048"/>
          </a:xfrm>
          <a:prstGeom prst="rect">
            <a:avLst/>
          </a:prstGeom>
        </p:spPr>
      </p:pic>
      <p:sp>
        <p:nvSpPr>
          <p:cNvPr id="15" name="Text 9"/>
          <p:cNvSpPr txBox="1"/>
          <p:nvPr/>
        </p:nvSpPr>
        <p:spPr>
          <a:xfrm>
            <a:off x="1371600" y="3474720"/>
            <a:ext cx="3017520" cy="8686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Build on ideas, or challenge them politely</a:t>
            </a:r>
            <a:endParaRPr lang="en-US" sz="1800" dirty="0"/>
          </a:p>
        </p:txBody>
      </p:sp>
      <p:sp>
        <p:nvSpPr>
          <p:cNvPr id="16" name="Shape 10"/>
          <p:cNvSpPr/>
          <p:nvPr/>
        </p:nvSpPr>
        <p:spPr>
          <a:xfrm>
            <a:off x="4663440" y="1371600"/>
            <a:ext cx="4023360" cy="868680"/>
          </a:xfrm>
          <a:prstGeom prst="roundRect">
            <a:avLst>
              <a:gd name="adj" fmla="val 12632"/>
            </a:avLst>
          </a:prstGeom>
          <a:solidFill>
            <a:schemeClr val="bg2"/>
          </a:solidFill>
          <a:ln/>
        </p:spPr>
      </p:sp>
      <p:sp>
        <p:nvSpPr>
          <p:cNvPr id="17" name="Shape 11"/>
          <p:cNvSpPr/>
          <p:nvPr/>
        </p:nvSpPr>
        <p:spPr>
          <a:xfrm>
            <a:off x="4800600" y="1490472"/>
            <a:ext cx="640080" cy="640080"/>
          </a:xfrm>
          <a:prstGeom prst="ellipse">
            <a:avLst/>
          </a:prstGeom>
          <a:solidFill>
            <a:schemeClr val="bg1"/>
          </a:solidFill>
          <a:ln/>
        </p:spPr>
      </p:sp>
      <p:pic>
        <p:nvPicPr>
          <p:cNvPr id="18" name="Image 3" descr="icon_star.png">    </p:cNvPr>
          <p:cNvPicPr>
            <a:picLocks noChangeAspect="1"/>
          </p:cNvPicPr>
          <p:nvPr/>
        </p:nvPicPr>
        <p:blipFill>
          <a:blip r:embed="rId4"/>
          <a:stretch>
            <a:fillRect/>
          </a:stretch>
        </p:blipFill>
        <p:spPr>
          <a:xfrm>
            <a:off x="4928616" y="1618488"/>
            <a:ext cx="384048" cy="384048"/>
          </a:xfrm>
          <a:prstGeom prst="rect">
            <a:avLst/>
          </a:prstGeom>
        </p:spPr>
      </p:pic>
      <p:sp>
        <p:nvSpPr>
          <p:cNvPr id="19" name="Text 12"/>
          <p:cNvSpPr txBox="1"/>
          <p:nvPr/>
        </p:nvSpPr>
        <p:spPr>
          <a:xfrm>
            <a:off x="5577840" y="1371600"/>
            <a:ext cx="3017520" cy="8686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Everyone gets a turn</a:t>
            </a:r>
            <a:endParaRPr lang="en-US" sz="1800" dirty="0"/>
          </a:p>
        </p:txBody>
      </p:sp>
      <p:sp>
        <p:nvSpPr>
          <p:cNvPr id="20" name="Shape 13"/>
          <p:cNvSpPr/>
          <p:nvPr/>
        </p:nvSpPr>
        <p:spPr>
          <a:xfrm>
            <a:off x="4663440" y="2423160"/>
            <a:ext cx="4023360" cy="868680"/>
          </a:xfrm>
          <a:prstGeom prst="roundRect">
            <a:avLst>
              <a:gd name="adj" fmla="val 12632"/>
            </a:avLst>
          </a:prstGeom>
          <a:solidFill>
            <a:schemeClr val="bg2"/>
          </a:solidFill>
          <a:ln/>
        </p:spPr>
      </p:sp>
      <p:sp>
        <p:nvSpPr>
          <p:cNvPr id="21" name="Shape 14"/>
          <p:cNvSpPr/>
          <p:nvPr/>
        </p:nvSpPr>
        <p:spPr>
          <a:xfrm>
            <a:off x="4800600" y="2542032"/>
            <a:ext cx="640080" cy="640080"/>
          </a:xfrm>
          <a:prstGeom prst="ellipse">
            <a:avLst/>
          </a:prstGeom>
          <a:solidFill>
            <a:schemeClr val="bg1"/>
          </a:solidFill>
          <a:ln/>
        </p:spPr>
      </p:sp>
      <p:pic>
        <p:nvPicPr>
          <p:cNvPr id="22" name="Image 4" descr="icon_search.png">    </p:cNvPr>
          <p:cNvPicPr>
            <a:picLocks noChangeAspect="1"/>
          </p:cNvPicPr>
          <p:nvPr/>
        </p:nvPicPr>
        <p:blipFill>
          <a:blip r:embed="rId5"/>
          <a:stretch>
            <a:fillRect/>
          </a:stretch>
        </p:blipFill>
        <p:spPr>
          <a:xfrm>
            <a:off x="4928616" y="2670048"/>
            <a:ext cx="384048" cy="384048"/>
          </a:xfrm>
          <a:prstGeom prst="rect">
            <a:avLst/>
          </a:prstGeom>
        </p:spPr>
      </p:pic>
      <p:sp>
        <p:nvSpPr>
          <p:cNvPr id="23" name="Text 15"/>
          <p:cNvSpPr txBox="1"/>
          <p:nvPr/>
        </p:nvSpPr>
        <p:spPr>
          <a:xfrm>
            <a:off x="5577840" y="2423160"/>
            <a:ext cx="3017520" cy="8686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Back it up with evidence</a:t>
            </a:r>
            <a:endParaRPr lang="en-US" sz="1800" dirty="0"/>
          </a:p>
        </p:txBody>
      </p:sp>
      <p:sp>
        <p:nvSpPr>
          <p:cNvPr id="24" name="Shape 16"/>
          <p:cNvSpPr/>
          <p:nvPr/>
        </p:nvSpPr>
        <p:spPr>
          <a:xfrm>
            <a:off x="4663440" y="3474720"/>
            <a:ext cx="4023360" cy="868680"/>
          </a:xfrm>
          <a:prstGeom prst="roundRect">
            <a:avLst>
              <a:gd name="adj" fmla="val 12632"/>
            </a:avLst>
          </a:prstGeom>
          <a:solidFill>
            <a:srgbClr val="FCE4F2"/>
          </a:solidFill>
          <a:ln w="15875">
            <a:solidFill>
              <a:schemeClr val="accent1"/>
            </a:solidFill>
            <a:prstDash val="solid"/>
          </a:ln>
        </p:spPr>
      </p:sp>
      <p:sp>
        <p:nvSpPr>
          <p:cNvPr id="25" name="Shape 17"/>
          <p:cNvSpPr/>
          <p:nvPr/>
        </p:nvSpPr>
        <p:spPr>
          <a:xfrm>
            <a:off x="4800600" y="3593592"/>
            <a:ext cx="640080" cy="640080"/>
          </a:xfrm>
          <a:prstGeom prst="ellipse">
            <a:avLst/>
          </a:prstGeom>
          <a:solidFill>
            <a:schemeClr val="bg1"/>
          </a:solidFill>
          <a:ln/>
        </p:spPr>
      </p:sp>
      <p:pic>
        <p:nvPicPr>
          <p:cNvPr id="26" name="Image 5" descr="icon_star_a.png">    </p:cNvPr>
          <p:cNvPicPr>
            <a:picLocks noChangeAspect="1"/>
          </p:cNvPicPr>
          <p:nvPr/>
        </p:nvPicPr>
        <p:blipFill>
          <a:blip r:embed="rId6"/>
          <a:stretch>
            <a:fillRect/>
          </a:stretch>
        </p:blipFill>
        <p:spPr>
          <a:xfrm>
            <a:off x="4928616" y="3721608"/>
            <a:ext cx="384048" cy="384048"/>
          </a:xfrm>
          <a:prstGeom prst="rect">
            <a:avLst/>
          </a:prstGeom>
        </p:spPr>
      </p:pic>
      <p:sp>
        <p:nvSpPr>
          <p:cNvPr id="27" name="Text 18"/>
          <p:cNvSpPr txBox="1"/>
          <p:nvPr/>
        </p:nvSpPr>
        <p:spPr>
          <a:xfrm>
            <a:off x="5577840" y="3474720"/>
            <a:ext cx="3017520" cy="86868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Our class rule: …</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Detective words</a:t>
            </a:r>
            <a:endParaRPr lang="en-US" sz="3000" dirty="0"/>
          </a:p>
        </p:txBody>
      </p:sp>
      <p:sp>
        <p:nvSpPr>
          <p:cNvPr id="4" name="Shape 1"/>
          <p:cNvSpPr/>
          <p:nvPr/>
        </p:nvSpPr>
        <p:spPr>
          <a:xfrm>
            <a:off x="457200" y="1371600"/>
            <a:ext cx="2606040" cy="1508760"/>
          </a:xfrm>
          <a:prstGeom prst="roundRect">
            <a:avLst>
              <a:gd name="adj" fmla="val 7273"/>
            </a:avLst>
          </a:prstGeom>
          <a:solidFill>
            <a:srgbClr val="FCE4F2"/>
          </a:solidFill>
          <a:ln/>
        </p:spPr>
      </p:sp>
      <p:sp>
        <p:nvSpPr>
          <p:cNvPr id="5" name="Text 2"/>
          <p:cNvSpPr txBox="1"/>
          <p:nvPr/>
        </p:nvSpPr>
        <p:spPr>
          <a:xfrm>
            <a:off x="594360" y="1481328"/>
            <a:ext cx="2331720" cy="41148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AI system</a:t>
            </a:r>
            <a:endParaRPr lang="en-US" sz="2000" dirty="0"/>
          </a:p>
        </p:txBody>
      </p:sp>
      <p:sp>
        <p:nvSpPr>
          <p:cNvPr id="6" name="Text 3"/>
          <p:cNvSpPr txBox="1"/>
          <p:nvPr/>
        </p:nvSpPr>
        <p:spPr>
          <a:xfrm>
            <a:off x="594360" y="1901952"/>
            <a:ext cx="233172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computer program that learns patterns from lots of examples so it can make predictions or create things.</a:t>
            </a:r>
            <a:endParaRPr lang="en-US" sz="1400" dirty="0"/>
          </a:p>
        </p:txBody>
      </p:sp>
      <p:sp>
        <p:nvSpPr>
          <p:cNvPr id="7" name="Shape 4"/>
          <p:cNvSpPr/>
          <p:nvPr/>
        </p:nvSpPr>
        <p:spPr>
          <a:xfrm>
            <a:off x="3246120" y="1371600"/>
            <a:ext cx="2606040" cy="1508760"/>
          </a:xfrm>
          <a:prstGeom prst="roundRect">
            <a:avLst>
              <a:gd name="adj" fmla="val 7273"/>
            </a:avLst>
          </a:prstGeom>
          <a:solidFill>
            <a:schemeClr val="bg2"/>
          </a:solidFill>
          <a:ln/>
        </p:spPr>
      </p:sp>
      <p:sp>
        <p:nvSpPr>
          <p:cNvPr id="8" name="Text 5"/>
          <p:cNvSpPr txBox="1"/>
          <p:nvPr/>
        </p:nvSpPr>
        <p:spPr>
          <a:xfrm>
            <a:off x="3383280" y="1481328"/>
            <a:ext cx="2331720" cy="41148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designed</a:t>
            </a:r>
            <a:endParaRPr lang="en-US" sz="2000" dirty="0"/>
          </a:p>
        </p:txBody>
      </p:sp>
      <p:sp>
        <p:nvSpPr>
          <p:cNvPr id="9" name="Text 6"/>
          <p:cNvSpPr txBox="1"/>
          <p:nvPr/>
        </p:nvSpPr>
        <p:spPr>
          <a:xfrm>
            <a:off x="3383280" y="1901952"/>
            <a:ext cx="233172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Planned and made by people to do a particular job.</a:t>
            </a:r>
            <a:endParaRPr lang="en-US" sz="1400" dirty="0"/>
          </a:p>
        </p:txBody>
      </p:sp>
      <p:sp>
        <p:nvSpPr>
          <p:cNvPr id="10" name="Shape 7"/>
          <p:cNvSpPr/>
          <p:nvPr/>
        </p:nvSpPr>
        <p:spPr>
          <a:xfrm>
            <a:off x="6035040" y="1371600"/>
            <a:ext cx="2606040" cy="1508760"/>
          </a:xfrm>
          <a:prstGeom prst="roundRect">
            <a:avLst>
              <a:gd name="adj" fmla="val 7273"/>
            </a:avLst>
          </a:prstGeom>
          <a:solidFill>
            <a:srgbClr val="FCE4F2"/>
          </a:solidFill>
          <a:ln/>
        </p:spPr>
      </p:sp>
      <p:sp>
        <p:nvSpPr>
          <p:cNvPr id="11" name="Text 8"/>
          <p:cNvSpPr txBox="1"/>
          <p:nvPr/>
        </p:nvSpPr>
        <p:spPr>
          <a:xfrm>
            <a:off x="6172200" y="1481328"/>
            <a:ext cx="2331720" cy="41148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input</a:t>
            </a:r>
            <a:endParaRPr lang="en-US" sz="2000" dirty="0"/>
          </a:p>
        </p:txBody>
      </p:sp>
      <p:sp>
        <p:nvSpPr>
          <p:cNvPr id="12" name="Text 9"/>
          <p:cNvSpPr txBox="1"/>
          <p:nvPr/>
        </p:nvSpPr>
        <p:spPr>
          <a:xfrm>
            <a:off x="6172200" y="1901952"/>
            <a:ext cx="233172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What goes into a system (e.g. your voice, a photo, a question).</a:t>
            </a:r>
            <a:endParaRPr lang="en-US" sz="1400" dirty="0"/>
          </a:p>
        </p:txBody>
      </p:sp>
      <p:sp>
        <p:nvSpPr>
          <p:cNvPr id="13" name="Shape 10"/>
          <p:cNvSpPr/>
          <p:nvPr/>
        </p:nvSpPr>
        <p:spPr>
          <a:xfrm>
            <a:off x="457200" y="3063240"/>
            <a:ext cx="2606040" cy="1508760"/>
          </a:xfrm>
          <a:prstGeom prst="roundRect">
            <a:avLst>
              <a:gd name="adj" fmla="val 7273"/>
            </a:avLst>
          </a:prstGeom>
          <a:solidFill>
            <a:schemeClr val="bg2"/>
          </a:solidFill>
          <a:ln/>
        </p:spPr>
      </p:sp>
      <p:sp>
        <p:nvSpPr>
          <p:cNvPr id="14" name="Text 11"/>
          <p:cNvSpPr txBox="1"/>
          <p:nvPr/>
        </p:nvSpPr>
        <p:spPr>
          <a:xfrm>
            <a:off x="594360" y="3172968"/>
            <a:ext cx="2331720" cy="41148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output</a:t>
            </a:r>
            <a:endParaRPr lang="en-US" sz="2000" dirty="0"/>
          </a:p>
        </p:txBody>
      </p:sp>
      <p:sp>
        <p:nvSpPr>
          <p:cNvPr id="15" name="Text 12"/>
          <p:cNvSpPr txBox="1"/>
          <p:nvPr/>
        </p:nvSpPr>
        <p:spPr>
          <a:xfrm>
            <a:off x="594360" y="3593592"/>
            <a:ext cx="233172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What comes out of a system (e.g. an answer, a label, directions).</a:t>
            </a:r>
            <a:endParaRPr lang="en-US" sz="1400" dirty="0"/>
          </a:p>
        </p:txBody>
      </p:sp>
      <p:sp>
        <p:nvSpPr>
          <p:cNvPr id="16" name="Shape 13"/>
          <p:cNvSpPr/>
          <p:nvPr/>
        </p:nvSpPr>
        <p:spPr>
          <a:xfrm>
            <a:off x="3246120" y="3063240"/>
            <a:ext cx="2606040" cy="1508760"/>
          </a:xfrm>
          <a:prstGeom prst="roundRect">
            <a:avLst>
              <a:gd name="adj" fmla="val 7273"/>
            </a:avLst>
          </a:prstGeom>
          <a:solidFill>
            <a:srgbClr val="FCE4F2"/>
          </a:solidFill>
          <a:ln/>
        </p:spPr>
      </p:sp>
      <p:sp>
        <p:nvSpPr>
          <p:cNvPr id="17" name="Text 14"/>
          <p:cNvSpPr txBox="1"/>
          <p:nvPr/>
        </p:nvSpPr>
        <p:spPr>
          <a:xfrm>
            <a:off x="3383280" y="3172968"/>
            <a:ext cx="2331720" cy="41148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pattern</a:t>
            </a:r>
            <a:endParaRPr lang="en-US" sz="2000" dirty="0"/>
          </a:p>
        </p:txBody>
      </p:sp>
      <p:sp>
        <p:nvSpPr>
          <p:cNvPr id="18" name="Text 15"/>
          <p:cNvSpPr txBox="1"/>
          <p:nvPr/>
        </p:nvSpPr>
        <p:spPr>
          <a:xfrm>
            <a:off x="3383280" y="3593592"/>
            <a:ext cx="233172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Something that repeats or is similar across many examples.</a:t>
            </a:r>
            <a:endParaRPr lang="en-US" sz="1400" dirty="0"/>
          </a:p>
        </p:txBody>
      </p:sp>
      <p:sp>
        <p:nvSpPr>
          <p:cNvPr id="19" name="Shape 16"/>
          <p:cNvSpPr/>
          <p:nvPr/>
        </p:nvSpPr>
        <p:spPr>
          <a:xfrm>
            <a:off x="6035040" y="3063240"/>
            <a:ext cx="2606040" cy="1508760"/>
          </a:xfrm>
          <a:prstGeom prst="roundRect">
            <a:avLst>
              <a:gd name="adj" fmla="val 7273"/>
            </a:avLst>
          </a:prstGeom>
          <a:solidFill>
            <a:schemeClr val="bg2"/>
          </a:solidFill>
          <a:ln/>
        </p:spPr>
      </p:sp>
      <p:sp>
        <p:nvSpPr>
          <p:cNvPr id="20" name="Text 17"/>
          <p:cNvSpPr txBox="1"/>
          <p:nvPr/>
        </p:nvSpPr>
        <p:spPr>
          <a:xfrm>
            <a:off x="6172200" y="3172968"/>
            <a:ext cx="2331720" cy="41148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predict</a:t>
            </a:r>
            <a:endParaRPr lang="en-US" sz="2000" dirty="0"/>
          </a:p>
        </p:txBody>
      </p:sp>
      <p:sp>
        <p:nvSpPr>
          <p:cNvPr id="21" name="Text 18"/>
          <p:cNvSpPr txBox="1"/>
          <p:nvPr/>
        </p:nvSpPr>
        <p:spPr>
          <a:xfrm>
            <a:off x="6172200" y="3593592"/>
            <a:ext cx="233172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To make a careful guess about what is most likely, based on patterns.</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Every system: input → job → output</a:t>
            </a:r>
            <a:endParaRPr lang="en-US" sz="3000" dirty="0"/>
          </a:p>
        </p:txBody>
      </p:sp>
      <p:sp>
        <p:nvSpPr>
          <p:cNvPr id="4" name="Shape 1"/>
          <p:cNvSpPr/>
          <p:nvPr/>
        </p:nvSpPr>
        <p:spPr>
          <a:xfrm>
            <a:off x="457200" y="1371600"/>
            <a:ext cx="2560320" cy="2103120"/>
          </a:xfrm>
          <a:prstGeom prst="roundRect">
            <a:avLst>
              <a:gd name="adj" fmla="val 5217"/>
            </a:avLst>
          </a:prstGeom>
          <a:solidFill>
            <a:schemeClr val="bg2"/>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icon_bread.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400" b="1" spc="100" kern="0" dirty="0">
                <a:solidFill>
                  <a:schemeClr val="accent4"/>
                </a:solidFill>
                <a:latin typeface="Calibri" pitchFamily="34" charset="0"/>
                <a:ea typeface="Calibri" pitchFamily="34" charset="-122"/>
                <a:cs typeface="Calibri" pitchFamily="34" charset="-120"/>
              </a:rPr>
              <a:t>INPUT</a:t>
            </a:r>
            <a:endParaRPr lang="en-US" sz="1400" dirty="0"/>
          </a:p>
        </p:txBody>
      </p:sp>
      <p:sp>
        <p:nvSpPr>
          <p:cNvPr id="8" name="Text 4"/>
          <p:cNvSpPr txBox="1"/>
          <p:nvPr/>
        </p:nvSpPr>
        <p:spPr>
          <a:xfrm>
            <a:off x="594360" y="2743200"/>
            <a:ext cx="2286000"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Bread</a:t>
            </a:r>
            <a:endParaRPr lang="en-US" sz="1600" dirty="0"/>
          </a:p>
        </p:txBody>
      </p:sp>
      <p:pic>
        <p:nvPicPr>
          <p:cNvPr id="9" name="Image 1" descr="icon_arrow_a.png">    </p:cNvPr>
          <p:cNvPicPr>
            <a:picLocks noChangeAspect="1"/>
          </p:cNvPicPr>
          <p:nvPr/>
        </p:nvPicPr>
        <p:blipFill>
          <a:blip r:embed="rId2"/>
          <a:stretch>
            <a:fillRect/>
          </a:stretch>
        </p:blipFill>
        <p:spPr>
          <a:xfrm>
            <a:off x="3044952" y="2240280"/>
            <a:ext cx="228600" cy="228600"/>
          </a:xfrm>
          <a:prstGeom prst="rect">
            <a:avLst/>
          </a:prstGeom>
        </p:spPr>
      </p:pic>
      <p:sp>
        <p:nvSpPr>
          <p:cNvPr id="10" name="Shape 5"/>
          <p:cNvSpPr/>
          <p:nvPr/>
        </p:nvSpPr>
        <p:spPr>
          <a:xfrm>
            <a:off x="3291840" y="1371600"/>
            <a:ext cx="2560320" cy="2103120"/>
          </a:xfrm>
          <a:prstGeom prst="roundRect">
            <a:avLst>
              <a:gd name="adj" fmla="val 5217"/>
            </a:avLst>
          </a:prstGeom>
          <a:solidFill>
            <a:srgbClr val="FCE4F2"/>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icon_cog.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400" b="1" spc="100" kern="0" dirty="0">
                <a:solidFill>
                  <a:schemeClr val="accent4"/>
                </a:solidFill>
                <a:latin typeface="Calibri" pitchFamily="34" charset="0"/>
                <a:ea typeface="Calibri" pitchFamily="34" charset="-122"/>
                <a:cs typeface="Calibri" pitchFamily="34" charset="-120"/>
              </a:rPr>
              <a:t>JOB</a:t>
            </a:r>
            <a:endParaRPr lang="en-US" sz="1400" dirty="0"/>
          </a:p>
        </p:txBody>
      </p:sp>
      <p:sp>
        <p:nvSpPr>
          <p:cNvPr id="14" name="Text 8"/>
          <p:cNvSpPr txBox="1"/>
          <p:nvPr/>
        </p:nvSpPr>
        <p:spPr>
          <a:xfrm>
            <a:off x="3429000" y="2743200"/>
            <a:ext cx="2286000"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Heat it up</a:t>
            </a:r>
            <a:endParaRPr lang="en-US" sz="1600" dirty="0"/>
          </a:p>
        </p:txBody>
      </p:sp>
      <p:pic>
        <p:nvPicPr>
          <p:cNvPr id="15" name="Image 3" descr="icon_arrow_a.png">    </p:cNvPr>
          <p:cNvPicPr>
            <a:picLocks noChangeAspect="1"/>
          </p:cNvPicPr>
          <p:nvPr/>
        </p:nvPicPr>
        <p:blipFill>
          <a:blip r:embed="rId4"/>
          <a:stretch>
            <a:fillRect/>
          </a:stretch>
        </p:blipFill>
        <p:spPr>
          <a:xfrm>
            <a:off x="5879592" y="2240280"/>
            <a:ext cx="228600" cy="228600"/>
          </a:xfrm>
          <a:prstGeom prst="rect">
            <a:avLst/>
          </a:prstGeom>
        </p:spPr>
      </p:pic>
      <p:sp>
        <p:nvSpPr>
          <p:cNvPr id="16" name="Shape 9"/>
          <p:cNvSpPr/>
          <p:nvPr/>
        </p:nvSpPr>
        <p:spPr>
          <a:xfrm>
            <a:off x="6126480" y="1371600"/>
            <a:ext cx="2560320" cy="2103120"/>
          </a:xfrm>
          <a:prstGeom prst="roundRect">
            <a:avLst>
              <a:gd name="adj" fmla="val 5217"/>
            </a:avLst>
          </a:prstGeom>
          <a:solidFill>
            <a:schemeClr val="bg2"/>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icon_bread.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400" b="1" spc="100" kern="0" dirty="0">
                <a:solidFill>
                  <a:schemeClr val="accent4"/>
                </a:solidFill>
                <a:latin typeface="Calibri" pitchFamily="34" charset="0"/>
                <a:ea typeface="Calibri" pitchFamily="34" charset="-122"/>
                <a:cs typeface="Calibri" pitchFamily="34" charset="-120"/>
              </a:rPr>
              <a:t>OUTPUT</a:t>
            </a:r>
            <a:endParaRPr lang="en-US" sz="1400" dirty="0"/>
          </a:p>
        </p:txBody>
      </p:sp>
      <p:sp>
        <p:nvSpPr>
          <p:cNvPr id="20" name="Text 12"/>
          <p:cNvSpPr txBox="1"/>
          <p:nvPr/>
        </p:nvSpPr>
        <p:spPr>
          <a:xfrm>
            <a:off x="6263640" y="2743200"/>
            <a:ext cx="2286000"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Toast</a:t>
            </a:r>
            <a:endParaRPr lang="en-US" sz="1600" dirty="0"/>
          </a:p>
        </p:txBody>
      </p:sp>
      <p:sp>
        <p:nvSpPr>
          <p:cNvPr id="21" name="Shape 13"/>
          <p:cNvSpPr/>
          <p:nvPr/>
        </p:nvSpPr>
        <p:spPr>
          <a:xfrm>
            <a:off x="457200" y="3703320"/>
            <a:ext cx="8229600" cy="685800"/>
          </a:xfrm>
          <a:prstGeom prst="roundRect">
            <a:avLst>
              <a:gd name="adj" fmla="val 16000"/>
            </a:avLst>
          </a:prstGeom>
          <a:solidFill>
            <a:schemeClr val="tx2"/>
          </a:solidFill>
          <a:ln/>
        </p:spPr>
      </p:sp>
      <p:sp>
        <p:nvSpPr>
          <p:cNvPr id="22" name="Text 14"/>
          <p:cNvSpPr txBox="1"/>
          <p:nvPr/>
        </p:nvSpPr>
        <p:spPr>
          <a:xfrm>
            <a:off x="640080" y="3703320"/>
            <a:ext cx="7863840" cy="685800"/>
          </a:xfrm>
          <a:prstGeom prst="rect">
            <a:avLst/>
          </a:prstGeom>
          <a:noFill/>
          <a:ln/>
        </p:spPr>
        <p:txBody>
          <a:bodyPr wrap="square" lIns="635" tIns="635" rIns="635" bIns="635" rtlCol="0" anchor="ctr"/>
          <a:lstStyle/>
          <a:p>
            <a:pPr indent="0" marL="0">
              <a:buNone/>
            </a:pPr>
            <a:r>
              <a:rPr lang="en-US" sz="1800" b="1" dirty="0">
                <a:solidFill>
                  <a:schemeClr val="accent1"/>
                </a:solidFill>
                <a:latin typeface="Calibri" pitchFamily="34" charset="0"/>
                <a:ea typeface="Calibri" pitchFamily="34" charset="-122"/>
                <a:cs typeface="Calibri" pitchFamily="34" charset="-120"/>
              </a:rPr>
              <a:t>Is a toaster AI?  </a:t>
            </a:r>
            <a:pPr indent="0" marL="0">
              <a:buNone/>
            </a:pPr>
            <a:r>
              <a:rPr lang="en-US" sz="1800" dirty="0">
                <a:solidFill>
                  <a:schemeClr val="bg1"/>
                </a:solidFill>
                <a:latin typeface="Calibri" pitchFamily="34" charset="0"/>
                <a:ea typeface="Calibri" pitchFamily="34" charset="-122"/>
                <a:cs typeface="Calibri" pitchFamily="34" charset="-120"/>
              </a:rPr>
              <a:t>No. It follows the same steps every time and never learns.</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Now an AI system: Snap Sorter</a:t>
            </a:r>
            <a:endParaRPr lang="en-US" sz="3000" dirty="0"/>
          </a:p>
        </p:txBody>
      </p:sp>
      <p:sp>
        <p:nvSpPr>
          <p:cNvPr id="4" name="Shape 1"/>
          <p:cNvSpPr/>
          <p:nvPr/>
        </p:nvSpPr>
        <p:spPr>
          <a:xfrm>
            <a:off x="457200" y="1371600"/>
            <a:ext cx="2560320" cy="2103120"/>
          </a:xfrm>
          <a:prstGeom prst="roundRect">
            <a:avLst>
              <a:gd name="adj" fmla="val 5217"/>
            </a:avLst>
          </a:prstGeom>
          <a:solidFill>
            <a:schemeClr val="bg2"/>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icon_image.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400" b="1" spc="100" kern="0" dirty="0">
                <a:solidFill>
                  <a:schemeClr val="accent4"/>
                </a:solidFill>
                <a:latin typeface="Calibri" pitchFamily="34" charset="0"/>
                <a:ea typeface="Calibri" pitchFamily="34" charset="-122"/>
                <a:cs typeface="Calibri" pitchFamily="34" charset="-120"/>
              </a:rPr>
              <a:t>INPUT</a:t>
            </a:r>
            <a:endParaRPr lang="en-US" sz="1400" dirty="0"/>
          </a:p>
        </p:txBody>
      </p:sp>
      <p:sp>
        <p:nvSpPr>
          <p:cNvPr id="8" name="Text 4"/>
          <p:cNvSpPr txBox="1"/>
          <p:nvPr/>
        </p:nvSpPr>
        <p:spPr>
          <a:xfrm>
            <a:off x="594360" y="2743200"/>
            <a:ext cx="2286000"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A photo</a:t>
            </a:r>
            <a:endParaRPr lang="en-US" sz="1600" dirty="0"/>
          </a:p>
        </p:txBody>
      </p:sp>
      <p:pic>
        <p:nvPicPr>
          <p:cNvPr id="9" name="Image 1" descr="icon_arrow_a.png">    </p:cNvPr>
          <p:cNvPicPr>
            <a:picLocks noChangeAspect="1"/>
          </p:cNvPicPr>
          <p:nvPr/>
        </p:nvPicPr>
        <p:blipFill>
          <a:blip r:embed="rId2"/>
          <a:stretch>
            <a:fillRect/>
          </a:stretch>
        </p:blipFill>
        <p:spPr>
          <a:xfrm>
            <a:off x="3044952" y="2240280"/>
            <a:ext cx="228600" cy="228600"/>
          </a:xfrm>
          <a:prstGeom prst="rect">
            <a:avLst/>
          </a:prstGeom>
        </p:spPr>
      </p:pic>
      <p:sp>
        <p:nvSpPr>
          <p:cNvPr id="10" name="Shape 5"/>
          <p:cNvSpPr/>
          <p:nvPr/>
        </p:nvSpPr>
        <p:spPr>
          <a:xfrm>
            <a:off x="3291840" y="1371600"/>
            <a:ext cx="2560320" cy="2103120"/>
          </a:xfrm>
          <a:prstGeom prst="roundRect">
            <a:avLst>
              <a:gd name="adj" fmla="val 5217"/>
            </a:avLst>
          </a:prstGeom>
          <a:solidFill>
            <a:srgbClr val="EEE9F7"/>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icon_search.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400" b="1" spc="100" kern="0" dirty="0">
                <a:solidFill>
                  <a:schemeClr val="accent4"/>
                </a:solidFill>
                <a:latin typeface="Calibri" pitchFamily="34" charset="0"/>
                <a:ea typeface="Calibri" pitchFamily="34" charset="-122"/>
                <a:cs typeface="Calibri" pitchFamily="34" charset="-120"/>
              </a:rPr>
              <a:t>JOB</a:t>
            </a:r>
            <a:endParaRPr lang="en-US" sz="1400" dirty="0"/>
          </a:p>
        </p:txBody>
      </p:sp>
      <p:sp>
        <p:nvSpPr>
          <p:cNvPr id="14" name="Text 8"/>
          <p:cNvSpPr txBox="1"/>
          <p:nvPr/>
        </p:nvSpPr>
        <p:spPr>
          <a:xfrm>
            <a:off x="3429000" y="2743200"/>
            <a:ext cx="2286000"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Spot patterns &amp; predict</a:t>
            </a:r>
            <a:endParaRPr lang="en-US" sz="1600" dirty="0"/>
          </a:p>
        </p:txBody>
      </p:sp>
      <p:pic>
        <p:nvPicPr>
          <p:cNvPr id="15" name="Image 3" descr="icon_arrow_a.png">    </p:cNvPr>
          <p:cNvPicPr>
            <a:picLocks noChangeAspect="1"/>
          </p:cNvPicPr>
          <p:nvPr/>
        </p:nvPicPr>
        <p:blipFill>
          <a:blip r:embed="rId4"/>
          <a:stretch>
            <a:fillRect/>
          </a:stretch>
        </p:blipFill>
        <p:spPr>
          <a:xfrm>
            <a:off x="5879592" y="2240280"/>
            <a:ext cx="228600" cy="228600"/>
          </a:xfrm>
          <a:prstGeom prst="rect">
            <a:avLst/>
          </a:prstGeom>
        </p:spPr>
      </p:pic>
      <p:sp>
        <p:nvSpPr>
          <p:cNvPr id="16" name="Shape 9"/>
          <p:cNvSpPr/>
          <p:nvPr/>
        </p:nvSpPr>
        <p:spPr>
          <a:xfrm>
            <a:off x="6126480" y="1371600"/>
            <a:ext cx="2560320" cy="2103120"/>
          </a:xfrm>
          <a:prstGeom prst="roundRect">
            <a:avLst>
              <a:gd name="adj" fmla="val 5217"/>
            </a:avLst>
          </a:prstGeom>
          <a:solidFill>
            <a:schemeClr val="bg2"/>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icon_cat.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400" b="1" spc="100" kern="0" dirty="0">
                <a:solidFill>
                  <a:schemeClr val="accent4"/>
                </a:solidFill>
                <a:latin typeface="Calibri" pitchFamily="34" charset="0"/>
                <a:ea typeface="Calibri" pitchFamily="34" charset="-122"/>
                <a:cs typeface="Calibri" pitchFamily="34" charset="-120"/>
              </a:rPr>
              <a:t>OUTPUT</a:t>
            </a:r>
            <a:endParaRPr lang="en-US" sz="1400" dirty="0"/>
          </a:p>
        </p:txBody>
      </p:sp>
      <p:sp>
        <p:nvSpPr>
          <p:cNvPr id="20" name="Text 12"/>
          <p:cNvSpPr txBox="1"/>
          <p:nvPr/>
        </p:nvSpPr>
        <p:spPr>
          <a:xfrm>
            <a:off x="6263640" y="2743200"/>
            <a:ext cx="2286000"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Label: "cat"</a:t>
            </a:r>
            <a:endParaRPr lang="en-US" sz="1600" dirty="0"/>
          </a:p>
        </p:txBody>
      </p:sp>
      <p:sp>
        <p:nvSpPr>
          <p:cNvPr id="21" name="Shape 13"/>
          <p:cNvSpPr/>
          <p:nvPr/>
        </p:nvSpPr>
        <p:spPr>
          <a:xfrm>
            <a:off x="457200" y="3703320"/>
            <a:ext cx="8229600" cy="685800"/>
          </a:xfrm>
          <a:prstGeom prst="roundRect">
            <a:avLst>
              <a:gd name="adj" fmla="val 16000"/>
            </a:avLst>
          </a:prstGeom>
          <a:solidFill>
            <a:schemeClr val="accent2"/>
          </a:solidFill>
          <a:ln/>
        </p:spPr>
      </p:sp>
      <p:sp>
        <p:nvSpPr>
          <p:cNvPr id="22" name="Text 14"/>
          <p:cNvSpPr txBox="1"/>
          <p:nvPr/>
        </p:nvSpPr>
        <p:spPr>
          <a:xfrm>
            <a:off x="640080" y="3703320"/>
            <a:ext cx="7863840" cy="685800"/>
          </a:xfrm>
          <a:prstGeom prst="rect">
            <a:avLst/>
          </a:prstGeom>
          <a:noFill/>
          <a:ln/>
        </p:spPr>
        <p:txBody>
          <a:bodyPr wrap="square" lIns="635" tIns="635" rIns="635" bIns="635" rtlCol="0" anchor="ctr"/>
          <a:lstStyle/>
          <a:p>
            <a:pPr indent="0" marL="0">
              <a:buNone/>
            </a:pPr>
            <a:r>
              <a:rPr lang="en-US" sz="1800" b="1" dirty="0">
                <a:solidFill>
                  <a:schemeClr val="bg1"/>
                </a:solidFill>
                <a:latin typeface="Calibri" pitchFamily="34" charset="0"/>
                <a:ea typeface="Calibri" pitchFamily="34" charset="-122"/>
                <a:cs typeface="Calibri" pitchFamily="34" charset="-120"/>
              </a:rPr>
              <a:t>Detective tip:  </a:t>
            </a:r>
            <a:pPr indent="0" marL="0">
              <a:buNone/>
            </a:pPr>
            <a:r>
              <a:rPr lang="en-US" sz="1800" dirty="0">
                <a:solidFill>
                  <a:schemeClr val="bg1"/>
                </a:solidFill>
                <a:latin typeface="Calibri" pitchFamily="34" charset="0"/>
                <a:ea typeface="Calibri" pitchFamily="34" charset="-122"/>
                <a:cs typeface="Calibri" pitchFamily="34" charset="-120"/>
              </a:rPr>
              <a:t>AI doesn't "see" or "know". It </a:t>
            </a:r>
            <a:pPr indent="0" marL="0">
              <a:buNone/>
            </a:pPr>
            <a:r>
              <a:rPr lang="en-US" sz="1800" b="1" dirty="0">
                <a:solidFill>
                  <a:schemeClr val="bg1"/>
                </a:solidFill>
                <a:latin typeface="Calibri" pitchFamily="34" charset="0"/>
                <a:ea typeface="Calibri" pitchFamily="34" charset="-122"/>
                <a:cs typeface="Calibri" pitchFamily="34" charset="-120"/>
              </a:rPr>
              <a:t>predicts</a:t>
            </a:r>
            <a:pPr indent="0" marL="0">
              <a:buNone/>
            </a:pPr>
            <a:r>
              <a:rPr lang="en-US" sz="1800" dirty="0">
                <a:solidFill>
                  <a:schemeClr val="bg1"/>
                </a:solidFill>
                <a:latin typeface="Calibri" pitchFamily="34" charset="0"/>
                <a:ea typeface="Calibri" pitchFamily="34" charset="-122"/>
                <a:cs typeface="Calibri" pitchFamily="34" charset="-120"/>
              </a:rPr>
              <a:t> from patterns it learned from examples.</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Talk like a detective</a:t>
            </a:r>
            <a:endParaRPr lang="en-US" sz="3000" dirty="0"/>
          </a:p>
        </p:txBody>
      </p:sp>
      <p:sp>
        <p:nvSpPr>
          <p:cNvPr id="4" name="Shape 1"/>
          <p:cNvSpPr/>
          <p:nvPr/>
        </p:nvSpPr>
        <p:spPr>
          <a:xfrm>
            <a:off x="457200" y="1325880"/>
            <a:ext cx="8229600" cy="685800"/>
          </a:xfrm>
          <a:prstGeom prst="roundRect">
            <a:avLst>
              <a:gd name="adj" fmla="val 16000"/>
            </a:avLst>
          </a:prstGeom>
          <a:solidFill>
            <a:schemeClr val="tx2"/>
          </a:solidFill>
          <a:ln/>
        </p:spPr>
      </p:sp>
      <p:sp>
        <p:nvSpPr>
          <p:cNvPr id="5" name="Shape 2"/>
          <p:cNvSpPr/>
          <p:nvPr/>
        </p:nvSpPr>
        <p:spPr>
          <a:xfrm>
            <a:off x="566928" y="1399032"/>
            <a:ext cx="530352" cy="530352"/>
          </a:xfrm>
          <a:prstGeom prst="ellipse">
            <a:avLst/>
          </a:prstGeom>
          <a:solidFill>
            <a:schemeClr val="accent1"/>
          </a:solidFill>
          <a:ln/>
        </p:spPr>
      </p:sp>
      <p:pic>
        <p:nvPicPr>
          <p:cNvPr id="6" name="Image 0" descr="icon_mail.png">    </p:cNvPr>
          <p:cNvPicPr>
            <a:picLocks noChangeAspect="1"/>
          </p:cNvPicPr>
          <p:nvPr/>
        </p:nvPicPr>
        <p:blipFill>
          <a:blip r:embed="rId1"/>
          <a:stretch>
            <a:fillRect/>
          </a:stretch>
        </p:blipFill>
        <p:spPr>
          <a:xfrm>
            <a:off x="672998" y="1505102"/>
            <a:ext cx="318211" cy="318211"/>
          </a:xfrm>
          <a:prstGeom prst="rect">
            <a:avLst/>
          </a:prstGeom>
        </p:spPr>
      </p:pic>
      <p:sp>
        <p:nvSpPr>
          <p:cNvPr id="7" name="Text 3"/>
          <p:cNvSpPr txBox="1"/>
          <p:nvPr/>
        </p:nvSpPr>
        <p:spPr>
          <a:xfrm>
            <a:off x="1234440" y="1325880"/>
            <a:ext cx="7315200" cy="68580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"This system's job is to decide whether an email is junk. It takes in a new email and gives out 'inbox' or 'junk'."</a:t>
            </a:r>
            <a:endParaRPr lang="en-US" sz="1500" dirty="0"/>
          </a:p>
        </p:txBody>
      </p:sp>
      <p:sp>
        <p:nvSpPr>
          <p:cNvPr id="8" name="Shape 4"/>
          <p:cNvSpPr/>
          <p:nvPr/>
        </p:nvSpPr>
        <p:spPr>
          <a:xfrm>
            <a:off x="457200" y="2240280"/>
            <a:ext cx="2606040" cy="2194560"/>
          </a:xfrm>
          <a:prstGeom prst="roundRect">
            <a:avLst>
              <a:gd name="adj" fmla="val 5000"/>
            </a:avLst>
          </a:prstGeom>
          <a:solidFill>
            <a:schemeClr val="bg2"/>
          </a:solidFill>
          <a:ln/>
        </p:spPr>
      </p:sp>
      <p:sp>
        <p:nvSpPr>
          <p:cNvPr id="9" name="Text 5"/>
          <p:cNvSpPr txBox="1"/>
          <p:nvPr/>
        </p:nvSpPr>
        <p:spPr>
          <a:xfrm>
            <a:off x="594360" y="2331720"/>
            <a:ext cx="228600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31720" cy="114300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This is ___. Its job is to ___. It takes in ___ and gives out ___.</a:t>
            </a:r>
            <a:endParaRPr lang="en-US" sz="1600" dirty="0"/>
          </a:p>
        </p:txBody>
      </p:sp>
      <p:sp>
        <p:nvSpPr>
          <p:cNvPr id="11" name="Text 7"/>
          <p:cNvSpPr txBox="1"/>
          <p:nvPr/>
        </p:nvSpPr>
        <p:spPr>
          <a:xfrm>
            <a:off x="594360" y="3767328"/>
            <a:ext cx="2331720" cy="594360"/>
          </a:xfrm>
          <a:prstGeom prst="rect">
            <a:avLst/>
          </a:prstGeom>
          <a:noFill/>
          <a:ln/>
        </p:spPr>
        <p:txBody>
          <a:bodyPr wrap="square" lIns="635" tIns="635" rIns="635" bIns="635" rtlCol="0" anchor="t"/>
          <a:lstStyle/>
          <a:p>
            <a:pPr indent="0" marL="0">
              <a:buNone/>
            </a:pPr>
            <a:r>
              <a:rPr lang="en-US" sz="1100" dirty="0">
                <a:solidFill>
                  <a:schemeClr val="tx1"/>
                </a:solidFill>
                <a:latin typeface="Calibri" pitchFamily="34" charset="0"/>
                <a:ea typeface="Calibri" pitchFamily="34" charset="-122"/>
                <a:cs typeface="Calibri" pitchFamily="34" charset="-120"/>
              </a:rPr>
              <a:t>Word bank: voice · photo · email · question · numbers · directions · label · answer · junk</a:t>
            </a:r>
            <a:endParaRPr lang="en-US" sz="1100" dirty="0"/>
          </a:p>
        </p:txBody>
      </p:sp>
      <p:sp>
        <p:nvSpPr>
          <p:cNvPr id="12" name="Shape 8"/>
          <p:cNvSpPr/>
          <p:nvPr/>
        </p:nvSpPr>
        <p:spPr>
          <a:xfrm>
            <a:off x="3246120" y="2240280"/>
            <a:ext cx="2606040" cy="2194560"/>
          </a:xfrm>
          <a:prstGeom prst="roundRect">
            <a:avLst>
              <a:gd name="adj" fmla="val 5000"/>
            </a:avLst>
          </a:prstGeom>
          <a:solidFill>
            <a:srgbClr val="EEE9F7"/>
          </a:solidFill>
          <a:ln/>
        </p:spPr>
      </p:sp>
      <p:sp>
        <p:nvSpPr>
          <p:cNvPr id="13" name="Text 9"/>
          <p:cNvSpPr txBox="1"/>
          <p:nvPr/>
        </p:nvSpPr>
        <p:spPr>
          <a:xfrm>
            <a:off x="3383280" y="2331720"/>
            <a:ext cx="228600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83280" y="2651760"/>
            <a:ext cx="233172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This system's job is ___. It takes in ___ and gives out ___.</a:t>
            </a:r>
            <a:endParaRPr lang="en-US" sz="1600" dirty="0"/>
          </a:p>
        </p:txBody>
      </p:sp>
      <p:sp>
        <p:nvSpPr>
          <p:cNvPr id="15" name="Shape 11"/>
          <p:cNvSpPr/>
          <p:nvPr/>
        </p:nvSpPr>
        <p:spPr>
          <a:xfrm>
            <a:off x="6035040" y="2240280"/>
            <a:ext cx="2606040" cy="2194560"/>
          </a:xfrm>
          <a:prstGeom prst="roundRect">
            <a:avLst>
              <a:gd name="adj" fmla="val 5000"/>
            </a:avLst>
          </a:prstGeom>
          <a:solidFill>
            <a:srgbClr val="FCE4F2"/>
          </a:solidFill>
          <a:ln/>
        </p:spPr>
      </p:sp>
      <p:sp>
        <p:nvSpPr>
          <p:cNvPr id="16" name="Text 12"/>
          <p:cNvSpPr txBox="1"/>
          <p:nvPr/>
        </p:nvSpPr>
        <p:spPr>
          <a:xfrm>
            <a:off x="6172200" y="2331720"/>
            <a:ext cx="228600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172200" y="2651760"/>
            <a:ext cx="233172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This system is designed to ___ for ___. It uses ___ to predict ___. One thing that could go wrong is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Your detective team</a:t>
            </a:r>
            <a:endParaRPr lang="en-US" sz="3000" dirty="0"/>
          </a:p>
        </p:txBody>
      </p:sp>
      <p:sp>
        <p:nvSpPr>
          <p:cNvPr id="4" name="Shape 1"/>
          <p:cNvSpPr/>
          <p:nvPr/>
        </p:nvSpPr>
        <p:spPr>
          <a:xfrm>
            <a:off x="457200" y="1371600"/>
            <a:ext cx="4023360" cy="1417320"/>
          </a:xfrm>
          <a:prstGeom prst="roundRect">
            <a:avLst>
              <a:gd name="adj" fmla="val 7742"/>
            </a:avLst>
          </a:prstGeom>
          <a:solidFill>
            <a:schemeClr val="bg2"/>
          </a:solidFill>
          <a:ln/>
        </p:spPr>
      </p:sp>
      <p:sp>
        <p:nvSpPr>
          <p:cNvPr id="5" name="Shape 2"/>
          <p:cNvSpPr/>
          <p:nvPr/>
        </p:nvSpPr>
        <p:spPr>
          <a:xfrm>
            <a:off x="640080" y="1673352"/>
            <a:ext cx="822960" cy="822960"/>
          </a:xfrm>
          <a:prstGeom prst="ellipse">
            <a:avLst/>
          </a:prstGeom>
          <a:solidFill>
            <a:schemeClr val="bg1"/>
          </a:solidFill>
          <a:ln/>
        </p:spPr>
      </p:sp>
      <p:pic>
        <p:nvPicPr>
          <p:cNvPr id="6" name="Image 0" descr="icon_clip.png">    </p:cNvPr>
          <p:cNvPicPr>
            <a:picLocks noChangeAspect="1"/>
          </p:cNvPicPr>
          <p:nvPr/>
        </p:nvPicPr>
        <p:blipFill>
          <a:blip r:embed="rId1"/>
          <a:stretch>
            <a:fillRect/>
          </a:stretch>
        </p:blipFill>
        <p:spPr>
          <a:xfrm>
            <a:off x="821131" y="1854403"/>
            <a:ext cx="460858" cy="460858"/>
          </a:xfrm>
          <a:prstGeom prst="rect">
            <a:avLst/>
          </a:prstGeom>
        </p:spPr>
      </p:pic>
      <p:sp>
        <p:nvSpPr>
          <p:cNvPr id="7" name="Text 3"/>
          <p:cNvSpPr txBox="1"/>
          <p:nvPr/>
        </p:nvSpPr>
        <p:spPr>
          <a:xfrm>
            <a:off x="1645920" y="1508760"/>
            <a:ext cx="2697480" cy="45720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Lead Detective</a:t>
            </a:r>
            <a:endParaRPr lang="en-US" sz="2000" dirty="0"/>
          </a:p>
        </p:txBody>
      </p:sp>
      <p:sp>
        <p:nvSpPr>
          <p:cNvPr id="8" name="Text 4"/>
          <p:cNvSpPr txBox="1"/>
          <p:nvPr/>
        </p:nvSpPr>
        <p:spPr>
          <a:xfrm>
            <a:off x="1645920" y="1965960"/>
            <a:ext cx="2697480" cy="7315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Reads the suspect card aloud and keeps the team on task.</a:t>
            </a:r>
            <a:endParaRPr lang="en-US" sz="1500" dirty="0"/>
          </a:p>
        </p:txBody>
      </p:sp>
      <p:sp>
        <p:nvSpPr>
          <p:cNvPr id="9" name="Shape 5"/>
          <p:cNvSpPr/>
          <p:nvPr/>
        </p:nvSpPr>
        <p:spPr>
          <a:xfrm>
            <a:off x="4663440" y="1371600"/>
            <a:ext cx="4023360" cy="1417320"/>
          </a:xfrm>
          <a:prstGeom prst="roundRect">
            <a:avLst>
              <a:gd name="adj" fmla="val 7742"/>
            </a:avLst>
          </a:prstGeom>
          <a:solidFill>
            <a:schemeClr val="bg2"/>
          </a:solidFill>
          <a:ln/>
        </p:spPr>
      </p:sp>
      <p:sp>
        <p:nvSpPr>
          <p:cNvPr id="10" name="Shape 6"/>
          <p:cNvSpPr/>
          <p:nvPr/>
        </p:nvSpPr>
        <p:spPr>
          <a:xfrm>
            <a:off x="4846320" y="1673352"/>
            <a:ext cx="822960" cy="822960"/>
          </a:xfrm>
          <a:prstGeom prst="ellipse">
            <a:avLst/>
          </a:prstGeom>
          <a:solidFill>
            <a:schemeClr val="bg1"/>
          </a:solidFill>
          <a:ln/>
        </p:spPr>
      </p:sp>
      <p:pic>
        <p:nvPicPr>
          <p:cNvPr id="11" name="Image 1" descr="icon_book.png">    </p:cNvPr>
          <p:cNvPicPr>
            <a:picLocks noChangeAspect="1"/>
          </p:cNvPicPr>
          <p:nvPr/>
        </p:nvPicPr>
        <p:blipFill>
          <a:blip r:embed="rId2"/>
          <a:stretch>
            <a:fillRect/>
          </a:stretch>
        </p:blipFill>
        <p:spPr>
          <a:xfrm>
            <a:off x="5027371" y="1854403"/>
            <a:ext cx="460858" cy="460858"/>
          </a:xfrm>
          <a:prstGeom prst="rect">
            <a:avLst/>
          </a:prstGeom>
        </p:spPr>
      </p:pic>
      <p:sp>
        <p:nvSpPr>
          <p:cNvPr id="12" name="Text 7"/>
          <p:cNvSpPr txBox="1"/>
          <p:nvPr/>
        </p:nvSpPr>
        <p:spPr>
          <a:xfrm>
            <a:off x="5852160" y="1508760"/>
            <a:ext cx="2697480" cy="45720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Evidence Officer</a:t>
            </a:r>
            <a:endParaRPr lang="en-US" sz="2000" dirty="0"/>
          </a:p>
        </p:txBody>
      </p:sp>
      <p:sp>
        <p:nvSpPr>
          <p:cNvPr id="13" name="Text 8"/>
          <p:cNvSpPr txBox="1"/>
          <p:nvPr/>
        </p:nvSpPr>
        <p:spPr>
          <a:xfrm>
            <a:off x="5852160" y="1965960"/>
            <a:ext cx="2697480" cy="7315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Records the team's answers on the case sheet.</a:t>
            </a:r>
            <a:endParaRPr lang="en-US" sz="1500" dirty="0"/>
          </a:p>
        </p:txBody>
      </p:sp>
      <p:sp>
        <p:nvSpPr>
          <p:cNvPr id="14" name="Shape 9"/>
          <p:cNvSpPr/>
          <p:nvPr/>
        </p:nvSpPr>
        <p:spPr>
          <a:xfrm>
            <a:off x="457200" y="2971800"/>
            <a:ext cx="4023360" cy="1417320"/>
          </a:xfrm>
          <a:prstGeom prst="roundRect">
            <a:avLst>
              <a:gd name="adj" fmla="val 7742"/>
            </a:avLst>
          </a:prstGeom>
          <a:solidFill>
            <a:srgbClr val="EEE9F7"/>
          </a:solidFill>
          <a:ln/>
        </p:spPr>
      </p:sp>
      <p:sp>
        <p:nvSpPr>
          <p:cNvPr id="15" name="Shape 10"/>
          <p:cNvSpPr/>
          <p:nvPr/>
        </p:nvSpPr>
        <p:spPr>
          <a:xfrm>
            <a:off x="640080" y="3273552"/>
            <a:ext cx="822960" cy="822960"/>
          </a:xfrm>
          <a:prstGeom prst="ellipse">
            <a:avLst/>
          </a:prstGeom>
          <a:solidFill>
            <a:schemeClr val="bg1"/>
          </a:solidFill>
          <a:ln/>
        </p:spPr>
      </p:sp>
      <p:pic>
        <p:nvPicPr>
          <p:cNvPr id="16" name="Image 2" descr="icon_bullhorn.png">    </p:cNvPr>
          <p:cNvPicPr>
            <a:picLocks noChangeAspect="1"/>
          </p:cNvPicPr>
          <p:nvPr/>
        </p:nvPicPr>
        <p:blipFill>
          <a:blip r:embed="rId3"/>
          <a:stretch>
            <a:fillRect/>
          </a:stretch>
        </p:blipFill>
        <p:spPr>
          <a:xfrm>
            <a:off x="821131" y="3454603"/>
            <a:ext cx="460858" cy="460858"/>
          </a:xfrm>
          <a:prstGeom prst="rect">
            <a:avLst/>
          </a:prstGeom>
        </p:spPr>
      </p:pic>
      <p:sp>
        <p:nvSpPr>
          <p:cNvPr id="17" name="Text 11"/>
          <p:cNvSpPr txBox="1"/>
          <p:nvPr/>
        </p:nvSpPr>
        <p:spPr>
          <a:xfrm>
            <a:off x="1645920" y="3108960"/>
            <a:ext cx="2697480" cy="45720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Reporter</a:t>
            </a:r>
            <a:endParaRPr lang="en-US" sz="2000" dirty="0"/>
          </a:p>
        </p:txBody>
      </p:sp>
      <p:sp>
        <p:nvSpPr>
          <p:cNvPr id="18" name="Text 12"/>
          <p:cNvSpPr txBox="1"/>
          <p:nvPr/>
        </p:nvSpPr>
        <p:spPr>
          <a:xfrm>
            <a:off x="1645920" y="3566160"/>
            <a:ext cx="2697480" cy="7315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Reports the team's finding to the class using the talk frame.</a:t>
            </a:r>
            <a:endParaRPr lang="en-US" sz="1500" dirty="0"/>
          </a:p>
        </p:txBody>
      </p:sp>
      <p:sp>
        <p:nvSpPr>
          <p:cNvPr id="19" name="Shape 13"/>
          <p:cNvSpPr/>
          <p:nvPr/>
        </p:nvSpPr>
        <p:spPr>
          <a:xfrm>
            <a:off x="4663440" y="2971800"/>
            <a:ext cx="4023360" cy="1417320"/>
          </a:xfrm>
          <a:prstGeom prst="roundRect">
            <a:avLst>
              <a:gd name="adj" fmla="val 7742"/>
            </a:avLst>
          </a:prstGeom>
          <a:solidFill>
            <a:schemeClr val="bg2"/>
          </a:solidFill>
          <a:ln/>
        </p:spPr>
      </p:sp>
      <p:sp>
        <p:nvSpPr>
          <p:cNvPr id="20" name="Shape 14"/>
          <p:cNvSpPr/>
          <p:nvPr/>
        </p:nvSpPr>
        <p:spPr>
          <a:xfrm>
            <a:off x="4846320" y="3273552"/>
            <a:ext cx="822960" cy="822960"/>
          </a:xfrm>
          <a:prstGeom prst="ellipse">
            <a:avLst/>
          </a:prstGeom>
          <a:solidFill>
            <a:schemeClr val="bg1"/>
          </a:solidFill>
          <a:ln/>
        </p:spPr>
      </p:sp>
      <p:pic>
        <p:nvPicPr>
          <p:cNvPr id="21" name="Image 3" descr="icon_check.png">    </p:cNvPr>
          <p:cNvPicPr>
            <a:picLocks noChangeAspect="1"/>
          </p:cNvPicPr>
          <p:nvPr/>
        </p:nvPicPr>
        <p:blipFill>
          <a:blip r:embed="rId4"/>
          <a:stretch>
            <a:fillRect/>
          </a:stretch>
        </p:blipFill>
        <p:spPr>
          <a:xfrm>
            <a:off x="5027371" y="3454603"/>
            <a:ext cx="460858" cy="460858"/>
          </a:xfrm>
          <a:prstGeom prst="rect">
            <a:avLst/>
          </a:prstGeom>
        </p:spPr>
      </p:pic>
      <p:sp>
        <p:nvSpPr>
          <p:cNvPr id="22" name="Text 15"/>
          <p:cNvSpPr txBox="1"/>
          <p:nvPr/>
        </p:nvSpPr>
        <p:spPr>
          <a:xfrm>
            <a:off x="5852160" y="3108960"/>
            <a:ext cx="2697480" cy="457200"/>
          </a:xfrm>
          <a:prstGeom prst="rect">
            <a:avLst/>
          </a:prstGeom>
          <a:noFill/>
          <a:ln/>
        </p:spPr>
        <p:txBody>
          <a:bodyPr wrap="square" lIns="635" tIns="635" rIns="635" bIns="635" rtlCol="0" anchor="t"/>
          <a:lstStyle/>
          <a:p>
            <a:pPr indent="0" marL="0">
              <a:buNone/>
            </a:pPr>
            <a:r>
              <a:rPr lang="en-US" sz="2000" b="1" dirty="0">
                <a:solidFill>
                  <a:schemeClr val="tx2"/>
                </a:solidFill>
                <a:latin typeface="Arial" pitchFamily="34" charset="0"/>
                <a:ea typeface="Arial" pitchFamily="34" charset="-122"/>
                <a:cs typeface="Arial" pitchFamily="34" charset="-120"/>
              </a:rPr>
              <a:t>Checker</a:t>
            </a:r>
            <a:endParaRPr lang="en-US" sz="2000" dirty="0"/>
          </a:p>
        </p:txBody>
      </p:sp>
      <p:sp>
        <p:nvSpPr>
          <p:cNvPr id="23" name="Text 16"/>
          <p:cNvSpPr txBox="1"/>
          <p:nvPr/>
        </p:nvSpPr>
        <p:spPr>
          <a:xfrm>
            <a:off x="5852160" y="3566160"/>
            <a:ext cx="2697480" cy="7315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Makes sure everyone speaks and asks: "What's our evidence?"</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Meet the suspects</a:t>
            </a:r>
            <a:endParaRPr lang="en-US" sz="3000" dirty="0"/>
          </a:p>
        </p:txBody>
      </p:sp>
      <p:sp>
        <p:nvSpPr>
          <p:cNvPr id="4" name="Shape 1"/>
          <p:cNvSpPr/>
          <p:nvPr/>
        </p:nvSpPr>
        <p:spPr>
          <a:xfrm>
            <a:off x="457200" y="1325880"/>
            <a:ext cx="2606040" cy="1463040"/>
          </a:xfrm>
          <a:prstGeom prst="roundRect">
            <a:avLst>
              <a:gd name="adj" fmla="val 7500"/>
            </a:avLst>
          </a:prstGeom>
          <a:solidFill>
            <a:schemeClr val="bg2"/>
          </a:solidFill>
          <a:ln/>
        </p:spPr>
      </p:sp>
      <p:sp>
        <p:nvSpPr>
          <p:cNvPr id="5" name="Shape 2"/>
          <p:cNvSpPr/>
          <p:nvPr/>
        </p:nvSpPr>
        <p:spPr>
          <a:xfrm>
            <a:off x="594360" y="1645920"/>
            <a:ext cx="822960" cy="822960"/>
          </a:xfrm>
          <a:prstGeom prst="ellipse">
            <a:avLst/>
          </a:prstGeom>
          <a:solidFill>
            <a:schemeClr val="bg1"/>
          </a:solidFill>
          <a:ln/>
        </p:spPr>
      </p:sp>
      <p:pic>
        <p:nvPicPr>
          <p:cNvPr id="6" name="Image 0" descr="icon_speaker.png">    </p:cNvPr>
          <p:cNvPicPr>
            <a:picLocks noChangeAspect="1"/>
          </p:cNvPicPr>
          <p:nvPr/>
        </p:nvPicPr>
        <p:blipFill>
          <a:blip r:embed="rId1"/>
          <a:stretch>
            <a:fillRect/>
          </a:stretch>
        </p:blipFill>
        <p:spPr>
          <a:xfrm>
            <a:off x="775411" y="1826971"/>
            <a:ext cx="460858" cy="460858"/>
          </a:xfrm>
          <a:prstGeom prst="rect">
            <a:avLst/>
          </a:prstGeom>
        </p:spPr>
      </p:pic>
      <p:sp>
        <p:nvSpPr>
          <p:cNvPr id="7" name="Text 3"/>
          <p:cNvSpPr txBox="1"/>
          <p:nvPr/>
        </p:nvSpPr>
        <p:spPr>
          <a:xfrm>
            <a:off x="1508760" y="1600200"/>
            <a:ext cx="1508760" cy="457200"/>
          </a:xfrm>
          <a:prstGeom prst="rect">
            <a:avLst/>
          </a:prstGeom>
          <a:noFill/>
          <a:ln/>
        </p:spPr>
        <p:txBody>
          <a:bodyPr wrap="square" lIns="635" tIns="635" rIns="635" bIns="635" rtlCol="0" anchor="t"/>
          <a:lstStyle/>
          <a:p>
            <a:pPr indent="0" marL="0">
              <a:buNone/>
            </a:pPr>
            <a:r>
              <a:rPr lang="en-US" sz="1800" b="1" dirty="0">
                <a:solidFill>
                  <a:schemeClr val="tx2"/>
                </a:solidFill>
                <a:latin typeface="Arial" pitchFamily="34" charset="0"/>
                <a:ea typeface="Arial" pitchFamily="34" charset="-122"/>
                <a:cs typeface="Arial" pitchFamily="34" charset="-120"/>
              </a:rPr>
              <a:t>Echo-Bot</a:t>
            </a:r>
            <a:endParaRPr lang="en-US" sz="1800" dirty="0"/>
          </a:p>
        </p:txBody>
      </p:sp>
      <p:sp>
        <p:nvSpPr>
          <p:cNvPr id="8" name="Text 4"/>
          <p:cNvSpPr txBox="1"/>
          <p:nvPr/>
        </p:nvSpPr>
        <p:spPr>
          <a:xfrm>
            <a:off x="1508760" y="2057400"/>
            <a:ext cx="1508760" cy="54864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Smart speaker (voice assistant)</a:t>
            </a:r>
            <a:endParaRPr lang="en-US" sz="1200" dirty="0"/>
          </a:p>
        </p:txBody>
      </p:sp>
      <p:sp>
        <p:nvSpPr>
          <p:cNvPr id="9" name="Shape 5"/>
          <p:cNvSpPr/>
          <p:nvPr/>
        </p:nvSpPr>
        <p:spPr>
          <a:xfrm>
            <a:off x="3246120" y="1325880"/>
            <a:ext cx="2606040" cy="1463040"/>
          </a:xfrm>
          <a:prstGeom prst="roundRect">
            <a:avLst>
              <a:gd name="adj" fmla="val 7500"/>
            </a:avLst>
          </a:prstGeom>
          <a:solidFill>
            <a:schemeClr val="bg2"/>
          </a:solidFill>
          <a:ln/>
        </p:spPr>
      </p:sp>
      <p:sp>
        <p:nvSpPr>
          <p:cNvPr id="10" name="Shape 6"/>
          <p:cNvSpPr/>
          <p:nvPr/>
        </p:nvSpPr>
        <p:spPr>
          <a:xfrm>
            <a:off x="3383280" y="1645920"/>
            <a:ext cx="822960" cy="822960"/>
          </a:xfrm>
          <a:prstGeom prst="ellipse">
            <a:avLst/>
          </a:prstGeom>
          <a:solidFill>
            <a:schemeClr val="bg1"/>
          </a:solidFill>
          <a:ln/>
        </p:spPr>
      </p:sp>
      <p:pic>
        <p:nvPicPr>
          <p:cNvPr id="11" name="Image 1" descr="icon_map.png">    </p:cNvPr>
          <p:cNvPicPr>
            <a:picLocks noChangeAspect="1"/>
          </p:cNvPicPr>
          <p:nvPr/>
        </p:nvPicPr>
        <p:blipFill>
          <a:blip r:embed="rId2"/>
          <a:stretch>
            <a:fillRect/>
          </a:stretch>
        </p:blipFill>
        <p:spPr>
          <a:xfrm>
            <a:off x="3564331" y="1826971"/>
            <a:ext cx="460858" cy="460858"/>
          </a:xfrm>
          <a:prstGeom prst="rect">
            <a:avLst/>
          </a:prstGeom>
        </p:spPr>
      </p:pic>
      <p:sp>
        <p:nvSpPr>
          <p:cNvPr id="12" name="Text 7"/>
          <p:cNvSpPr txBox="1"/>
          <p:nvPr/>
        </p:nvSpPr>
        <p:spPr>
          <a:xfrm>
            <a:off x="4297680" y="1600200"/>
            <a:ext cx="1508760" cy="457200"/>
          </a:xfrm>
          <a:prstGeom prst="rect">
            <a:avLst/>
          </a:prstGeom>
          <a:noFill/>
          <a:ln/>
        </p:spPr>
        <p:txBody>
          <a:bodyPr wrap="square" lIns="635" tIns="635" rIns="635" bIns="635" rtlCol="0" anchor="t"/>
          <a:lstStyle/>
          <a:p>
            <a:pPr indent="0" marL="0">
              <a:buNone/>
            </a:pPr>
            <a:r>
              <a:rPr lang="en-US" sz="1800" b="1" dirty="0">
                <a:solidFill>
                  <a:schemeClr val="tx2"/>
                </a:solidFill>
                <a:latin typeface="Arial" pitchFamily="34" charset="0"/>
                <a:ea typeface="Arial" pitchFamily="34" charset="-122"/>
                <a:cs typeface="Arial" pitchFamily="34" charset="-120"/>
              </a:rPr>
              <a:t>Route Finder</a:t>
            </a:r>
            <a:endParaRPr lang="en-US" sz="1800" dirty="0"/>
          </a:p>
        </p:txBody>
      </p:sp>
      <p:sp>
        <p:nvSpPr>
          <p:cNvPr id="13" name="Text 8"/>
          <p:cNvSpPr txBox="1"/>
          <p:nvPr/>
        </p:nvSpPr>
        <p:spPr>
          <a:xfrm>
            <a:off x="4297680" y="2057400"/>
            <a:ext cx="1508760" cy="54864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Sat nav / maps app</a:t>
            </a:r>
            <a:endParaRPr lang="en-US" sz="1200" dirty="0"/>
          </a:p>
        </p:txBody>
      </p:sp>
      <p:sp>
        <p:nvSpPr>
          <p:cNvPr id="14" name="Shape 9"/>
          <p:cNvSpPr/>
          <p:nvPr/>
        </p:nvSpPr>
        <p:spPr>
          <a:xfrm>
            <a:off x="6035040" y="1325880"/>
            <a:ext cx="2606040" cy="1463040"/>
          </a:xfrm>
          <a:prstGeom prst="roundRect">
            <a:avLst>
              <a:gd name="adj" fmla="val 7500"/>
            </a:avLst>
          </a:prstGeom>
          <a:solidFill>
            <a:schemeClr val="bg2"/>
          </a:solidFill>
          <a:ln/>
        </p:spPr>
      </p:sp>
      <p:sp>
        <p:nvSpPr>
          <p:cNvPr id="15" name="Shape 10"/>
          <p:cNvSpPr/>
          <p:nvPr/>
        </p:nvSpPr>
        <p:spPr>
          <a:xfrm>
            <a:off x="6172200" y="1645920"/>
            <a:ext cx="822960" cy="822960"/>
          </a:xfrm>
          <a:prstGeom prst="ellipse">
            <a:avLst/>
          </a:prstGeom>
          <a:solidFill>
            <a:schemeClr val="bg1"/>
          </a:solidFill>
          <a:ln/>
        </p:spPr>
      </p:sp>
      <p:pic>
        <p:nvPicPr>
          <p:cNvPr id="16" name="Image 2" descr="icon_mail.png">    </p:cNvPr>
          <p:cNvPicPr>
            <a:picLocks noChangeAspect="1"/>
          </p:cNvPicPr>
          <p:nvPr/>
        </p:nvPicPr>
        <p:blipFill>
          <a:blip r:embed="rId3"/>
          <a:stretch>
            <a:fillRect/>
          </a:stretch>
        </p:blipFill>
        <p:spPr>
          <a:xfrm>
            <a:off x="6353251" y="1826971"/>
            <a:ext cx="460858" cy="460858"/>
          </a:xfrm>
          <a:prstGeom prst="rect">
            <a:avLst/>
          </a:prstGeom>
        </p:spPr>
      </p:pic>
      <p:sp>
        <p:nvSpPr>
          <p:cNvPr id="17" name="Text 11"/>
          <p:cNvSpPr txBox="1"/>
          <p:nvPr/>
        </p:nvSpPr>
        <p:spPr>
          <a:xfrm>
            <a:off x="7086600" y="1600200"/>
            <a:ext cx="1508760" cy="457200"/>
          </a:xfrm>
          <a:prstGeom prst="rect">
            <a:avLst/>
          </a:prstGeom>
          <a:noFill/>
          <a:ln/>
        </p:spPr>
        <p:txBody>
          <a:bodyPr wrap="square" lIns="635" tIns="635" rIns="635" bIns="635" rtlCol="0" anchor="t"/>
          <a:lstStyle/>
          <a:p>
            <a:pPr indent="0" marL="0">
              <a:buNone/>
            </a:pPr>
            <a:r>
              <a:rPr lang="en-US" sz="1800" b="1" dirty="0">
                <a:solidFill>
                  <a:schemeClr val="tx2"/>
                </a:solidFill>
                <a:latin typeface="Arial" pitchFamily="34" charset="0"/>
                <a:ea typeface="Arial" pitchFamily="34" charset="-122"/>
                <a:cs typeface="Arial" pitchFamily="34" charset="-120"/>
              </a:rPr>
              <a:t>Inbox Guard</a:t>
            </a:r>
            <a:endParaRPr lang="en-US" sz="1800" dirty="0"/>
          </a:p>
        </p:txBody>
      </p:sp>
      <p:sp>
        <p:nvSpPr>
          <p:cNvPr id="18" name="Text 12"/>
          <p:cNvSpPr txBox="1"/>
          <p:nvPr/>
        </p:nvSpPr>
        <p:spPr>
          <a:xfrm>
            <a:off x="7086600" y="2057400"/>
            <a:ext cx="1508760" cy="54864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Spam filter (email)</a:t>
            </a:r>
            <a:endParaRPr lang="en-US" sz="1200" dirty="0"/>
          </a:p>
        </p:txBody>
      </p:sp>
      <p:sp>
        <p:nvSpPr>
          <p:cNvPr id="19" name="Shape 13"/>
          <p:cNvSpPr/>
          <p:nvPr/>
        </p:nvSpPr>
        <p:spPr>
          <a:xfrm>
            <a:off x="457200" y="2971800"/>
            <a:ext cx="2606040" cy="1463040"/>
          </a:xfrm>
          <a:prstGeom prst="roundRect">
            <a:avLst>
              <a:gd name="adj" fmla="val 7500"/>
            </a:avLst>
          </a:prstGeom>
          <a:solidFill>
            <a:schemeClr val="bg2"/>
          </a:solidFill>
          <a:ln/>
        </p:spPr>
      </p:sp>
      <p:sp>
        <p:nvSpPr>
          <p:cNvPr id="20" name="Shape 14"/>
          <p:cNvSpPr/>
          <p:nvPr/>
        </p:nvSpPr>
        <p:spPr>
          <a:xfrm>
            <a:off x="594360" y="3291840"/>
            <a:ext cx="822960" cy="822960"/>
          </a:xfrm>
          <a:prstGeom prst="ellipse">
            <a:avLst/>
          </a:prstGeom>
          <a:solidFill>
            <a:schemeClr val="bg1"/>
          </a:solidFill>
          <a:ln/>
        </p:spPr>
      </p:sp>
      <p:pic>
        <p:nvPicPr>
          <p:cNvPr id="21" name="Image 3" descr="icon_camera.png">    </p:cNvPr>
          <p:cNvPicPr>
            <a:picLocks noChangeAspect="1"/>
          </p:cNvPicPr>
          <p:nvPr/>
        </p:nvPicPr>
        <p:blipFill>
          <a:blip r:embed="rId4"/>
          <a:stretch>
            <a:fillRect/>
          </a:stretch>
        </p:blipFill>
        <p:spPr>
          <a:xfrm>
            <a:off x="775411" y="3472891"/>
            <a:ext cx="460858" cy="460858"/>
          </a:xfrm>
          <a:prstGeom prst="rect">
            <a:avLst/>
          </a:prstGeom>
        </p:spPr>
      </p:pic>
      <p:sp>
        <p:nvSpPr>
          <p:cNvPr id="22" name="Text 15"/>
          <p:cNvSpPr txBox="1"/>
          <p:nvPr/>
        </p:nvSpPr>
        <p:spPr>
          <a:xfrm>
            <a:off x="1508760" y="3246120"/>
            <a:ext cx="1508760" cy="457200"/>
          </a:xfrm>
          <a:prstGeom prst="rect">
            <a:avLst/>
          </a:prstGeom>
          <a:noFill/>
          <a:ln/>
        </p:spPr>
        <p:txBody>
          <a:bodyPr wrap="square" lIns="635" tIns="635" rIns="635" bIns="635" rtlCol="0" anchor="t"/>
          <a:lstStyle/>
          <a:p>
            <a:pPr indent="0" marL="0">
              <a:buNone/>
            </a:pPr>
            <a:r>
              <a:rPr lang="en-US" sz="1800" b="1" dirty="0">
                <a:solidFill>
                  <a:schemeClr val="tx2"/>
                </a:solidFill>
                <a:latin typeface="Arial" pitchFamily="34" charset="0"/>
                <a:ea typeface="Arial" pitchFamily="34" charset="-122"/>
                <a:cs typeface="Arial" pitchFamily="34" charset="-120"/>
              </a:rPr>
              <a:t>Snap Sorter</a:t>
            </a:r>
            <a:endParaRPr lang="en-US" sz="1800" dirty="0"/>
          </a:p>
        </p:txBody>
      </p:sp>
      <p:sp>
        <p:nvSpPr>
          <p:cNvPr id="23" name="Text 16"/>
          <p:cNvSpPr txBox="1"/>
          <p:nvPr/>
        </p:nvSpPr>
        <p:spPr>
          <a:xfrm>
            <a:off x="1508760" y="3703320"/>
            <a:ext cx="1508760" cy="54864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Photo tagger (photo app)</a:t>
            </a:r>
            <a:endParaRPr lang="en-US" sz="1200" dirty="0"/>
          </a:p>
        </p:txBody>
      </p:sp>
      <p:sp>
        <p:nvSpPr>
          <p:cNvPr id="24" name="Shape 17"/>
          <p:cNvSpPr/>
          <p:nvPr/>
        </p:nvSpPr>
        <p:spPr>
          <a:xfrm>
            <a:off x="3246120" y="2971800"/>
            <a:ext cx="2606040" cy="1463040"/>
          </a:xfrm>
          <a:prstGeom prst="roundRect">
            <a:avLst>
              <a:gd name="adj" fmla="val 7500"/>
            </a:avLst>
          </a:prstGeom>
          <a:solidFill>
            <a:schemeClr val="bg2"/>
          </a:solidFill>
          <a:ln/>
        </p:spPr>
      </p:sp>
      <p:sp>
        <p:nvSpPr>
          <p:cNvPr id="25" name="Shape 18"/>
          <p:cNvSpPr/>
          <p:nvPr/>
        </p:nvSpPr>
        <p:spPr>
          <a:xfrm>
            <a:off x="3383280" y="3291840"/>
            <a:ext cx="822960" cy="822960"/>
          </a:xfrm>
          <a:prstGeom prst="ellipse">
            <a:avLst/>
          </a:prstGeom>
          <a:solidFill>
            <a:schemeClr val="bg1"/>
          </a:solidFill>
          <a:ln/>
        </p:spPr>
      </p:sp>
      <p:pic>
        <p:nvPicPr>
          <p:cNvPr id="26" name="Image 4" descr="icon_chat.png">    </p:cNvPr>
          <p:cNvPicPr>
            <a:picLocks noChangeAspect="1"/>
          </p:cNvPicPr>
          <p:nvPr/>
        </p:nvPicPr>
        <p:blipFill>
          <a:blip r:embed="rId5"/>
          <a:stretch>
            <a:fillRect/>
          </a:stretch>
        </p:blipFill>
        <p:spPr>
          <a:xfrm>
            <a:off x="3564331" y="3472891"/>
            <a:ext cx="460858" cy="460858"/>
          </a:xfrm>
          <a:prstGeom prst="rect">
            <a:avLst/>
          </a:prstGeom>
        </p:spPr>
      </p:pic>
      <p:sp>
        <p:nvSpPr>
          <p:cNvPr id="27" name="Text 19"/>
          <p:cNvSpPr txBox="1"/>
          <p:nvPr/>
        </p:nvSpPr>
        <p:spPr>
          <a:xfrm>
            <a:off x="4297680" y="3246120"/>
            <a:ext cx="1508760" cy="457200"/>
          </a:xfrm>
          <a:prstGeom prst="rect">
            <a:avLst/>
          </a:prstGeom>
          <a:noFill/>
          <a:ln/>
        </p:spPr>
        <p:txBody>
          <a:bodyPr wrap="square" lIns="635" tIns="635" rIns="635" bIns="635" rtlCol="0" anchor="t"/>
          <a:lstStyle/>
          <a:p>
            <a:pPr indent="0" marL="0">
              <a:buNone/>
            </a:pPr>
            <a:r>
              <a:rPr lang="en-US" sz="1800" b="1" dirty="0">
                <a:solidFill>
                  <a:schemeClr val="tx2"/>
                </a:solidFill>
                <a:latin typeface="Arial" pitchFamily="34" charset="0"/>
                <a:ea typeface="Arial" pitchFamily="34" charset="-122"/>
                <a:cs typeface="Arial" pitchFamily="34" charset="-120"/>
              </a:rPr>
              <a:t>Chatty</a:t>
            </a:r>
            <a:endParaRPr lang="en-US" sz="1800" dirty="0"/>
          </a:p>
        </p:txBody>
      </p:sp>
      <p:sp>
        <p:nvSpPr>
          <p:cNvPr id="28" name="Text 20"/>
          <p:cNvSpPr txBox="1"/>
          <p:nvPr/>
        </p:nvSpPr>
        <p:spPr>
          <a:xfrm>
            <a:off x="4297680" y="3703320"/>
            <a:ext cx="1508760" cy="54864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Chatbot</a:t>
            </a:r>
            <a:endParaRPr lang="en-US" sz="1200" dirty="0"/>
          </a:p>
        </p:txBody>
      </p:sp>
      <p:sp>
        <p:nvSpPr>
          <p:cNvPr id="29" name="Shape 21"/>
          <p:cNvSpPr/>
          <p:nvPr/>
        </p:nvSpPr>
        <p:spPr>
          <a:xfrm>
            <a:off x="6035040" y="2971800"/>
            <a:ext cx="2606040" cy="1463040"/>
          </a:xfrm>
          <a:prstGeom prst="roundRect">
            <a:avLst>
              <a:gd name="adj" fmla="val 7500"/>
            </a:avLst>
          </a:prstGeom>
          <a:solidFill>
            <a:schemeClr val="bg2"/>
          </a:solidFill>
          <a:ln/>
        </p:spPr>
      </p:sp>
      <p:sp>
        <p:nvSpPr>
          <p:cNvPr id="30" name="Shape 22"/>
          <p:cNvSpPr/>
          <p:nvPr/>
        </p:nvSpPr>
        <p:spPr>
          <a:xfrm>
            <a:off x="6172200" y="3291840"/>
            <a:ext cx="822960" cy="822960"/>
          </a:xfrm>
          <a:prstGeom prst="ellipse">
            <a:avLst/>
          </a:prstGeom>
          <a:solidFill>
            <a:schemeClr val="bg1"/>
          </a:solidFill>
          <a:ln/>
        </p:spPr>
      </p:sp>
      <p:pic>
        <p:nvPicPr>
          <p:cNvPr id="31" name="Image 5" descr="icon_calc.png">    </p:cNvPr>
          <p:cNvPicPr>
            <a:picLocks noChangeAspect="1"/>
          </p:cNvPicPr>
          <p:nvPr/>
        </p:nvPicPr>
        <p:blipFill>
          <a:blip r:embed="rId6"/>
          <a:stretch>
            <a:fillRect/>
          </a:stretch>
        </p:blipFill>
        <p:spPr>
          <a:xfrm>
            <a:off x="6353251" y="3472891"/>
            <a:ext cx="460858" cy="460858"/>
          </a:xfrm>
          <a:prstGeom prst="rect">
            <a:avLst/>
          </a:prstGeom>
        </p:spPr>
      </p:pic>
      <p:sp>
        <p:nvSpPr>
          <p:cNvPr id="32" name="Text 23"/>
          <p:cNvSpPr txBox="1"/>
          <p:nvPr/>
        </p:nvSpPr>
        <p:spPr>
          <a:xfrm>
            <a:off x="7086600" y="3246120"/>
            <a:ext cx="1508760" cy="457200"/>
          </a:xfrm>
          <a:prstGeom prst="rect">
            <a:avLst/>
          </a:prstGeom>
          <a:noFill/>
          <a:ln/>
        </p:spPr>
        <p:txBody>
          <a:bodyPr wrap="square" lIns="635" tIns="635" rIns="635" bIns="635" rtlCol="0" anchor="t"/>
          <a:lstStyle/>
          <a:p>
            <a:pPr indent="0" marL="0">
              <a:buNone/>
            </a:pPr>
            <a:r>
              <a:rPr lang="en-US" sz="1800" b="1" dirty="0">
                <a:solidFill>
                  <a:schemeClr val="tx2"/>
                </a:solidFill>
                <a:latin typeface="Arial" pitchFamily="34" charset="0"/>
                <a:ea typeface="Arial" pitchFamily="34" charset="-122"/>
                <a:cs typeface="Arial" pitchFamily="34" charset="-120"/>
              </a:rPr>
              <a:t>Calc-U-Later</a:t>
            </a:r>
            <a:endParaRPr lang="en-US" sz="1800" dirty="0"/>
          </a:p>
        </p:txBody>
      </p:sp>
      <p:sp>
        <p:nvSpPr>
          <p:cNvPr id="33" name="Text 24"/>
          <p:cNvSpPr txBox="1"/>
          <p:nvPr/>
        </p:nvSpPr>
        <p:spPr>
          <a:xfrm>
            <a:off x="7086600" y="3703320"/>
            <a:ext cx="1508760" cy="54864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Calculator</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Investigate!</a:t>
            </a:r>
            <a:endParaRPr lang="en-US" sz="3000" dirty="0"/>
          </a:p>
        </p:txBody>
      </p:sp>
      <p:sp>
        <p:nvSpPr>
          <p:cNvPr id="4" name="Shape 1"/>
          <p:cNvSpPr/>
          <p:nvPr/>
        </p:nvSpPr>
        <p:spPr>
          <a:xfrm>
            <a:off x="457200" y="1325880"/>
            <a:ext cx="475488" cy="475488"/>
          </a:xfrm>
          <a:prstGeom prst="ellipse">
            <a:avLst/>
          </a:prstGeom>
          <a:solidFill>
            <a:schemeClr val="bg2"/>
          </a:solidFill>
          <a:ln/>
        </p:spPr>
      </p:sp>
      <p:pic>
        <p:nvPicPr>
          <p:cNvPr id="5" name="Image 0" descr="icon_clip.png">    </p:cNvPr>
          <p:cNvPicPr>
            <a:picLocks noChangeAspect="1"/>
          </p:cNvPicPr>
          <p:nvPr/>
        </p:nvPicPr>
        <p:blipFill>
          <a:blip r:embed="rId1"/>
          <a:stretch>
            <a:fillRect/>
          </a:stretch>
        </p:blipFill>
        <p:spPr>
          <a:xfrm>
            <a:off x="561807" y="1430487"/>
            <a:ext cx="266273" cy="266273"/>
          </a:xfrm>
          <a:prstGeom prst="rect">
            <a:avLst/>
          </a:prstGeom>
        </p:spPr>
      </p:pic>
      <p:sp>
        <p:nvSpPr>
          <p:cNvPr id="6" name="Text 2"/>
          <p:cNvSpPr txBox="1"/>
          <p:nvPr/>
        </p:nvSpPr>
        <p:spPr>
          <a:xfrm>
            <a:off x="1097280" y="1325880"/>
            <a:ext cx="4572000" cy="475488"/>
          </a:xfrm>
          <a:prstGeom prst="rect">
            <a:avLst/>
          </a:prstGeom>
          <a:noFill/>
          <a:ln/>
        </p:spPr>
        <p:txBody>
          <a:bodyPr wrap="square" lIns="635" tIns="635" rIns="635" bIns="635" rtlCol="0" anchor="ctr"/>
          <a:lstStyle/>
          <a:p>
            <a:pPr indent="0" marL="0">
              <a:buNone/>
            </a:pPr>
            <a:r>
              <a:rPr lang="en-US" sz="1800" dirty="0">
                <a:solidFill>
                  <a:schemeClr val="tx2"/>
                </a:solidFill>
                <a:latin typeface="Calibri" pitchFamily="34" charset="0"/>
                <a:ea typeface="Calibri" pitchFamily="34" charset="-122"/>
                <a:cs typeface="Calibri" pitchFamily="34" charset="-120"/>
              </a:rPr>
              <a:t>What is its job?</a:t>
            </a:r>
            <a:endParaRPr lang="en-US" sz="1800" dirty="0"/>
          </a:p>
        </p:txBody>
      </p:sp>
      <p:sp>
        <p:nvSpPr>
          <p:cNvPr id="7" name="Shape 3"/>
          <p:cNvSpPr/>
          <p:nvPr/>
        </p:nvSpPr>
        <p:spPr>
          <a:xfrm>
            <a:off x="457200" y="1947672"/>
            <a:ext cx="475488" cy="475488"/>
          </a:xfrm>
          <a:prstGeom prst="ellipse">
            <a:avLst/>
          </a:prstGeom>
          <a:solidFill>
            <a:schemeClr val="bg2"/>
          </a:solidFill>
          <a:ln/>
        </p:spPr>
      </p:sp>
      <p:pic>
        <p:nvPicPr>
          <p:cNvPr id="8" name="Image 1" descr="icon_arrow.png">    </p:cNvPr>
          <p:cNvPicPr>
            <a:picLocks noChangeAspect="1"/>
          </p:cNvPicPr>
          <p:nvPr/>
        </p:nvPicPr>
        <p:blipFill>
          <a:blip r:embed="rId2"/>
          <a:stretch>
            <a:fillRect/>
          </a:stretch>
        </p:blipFill>
        <p:spPr>
          <a:xfrm>
            <a:off x="561807" y="2052279"/>
            <a:ext cx="266273" cy="266273"/>
          </a:xfrm>
          <a:prstGeom prst="rect">
            <a:avLst/>
          </a:prstGeom>
        </p:spPr>
      </p:pic>
      <p:sp>
        <p:nvSpPr>
          <p:cNvPr id="9" name="Text 4"/>
          <p:cNvSpPr txBox="1"/>
          <p:nvPr/>
        </p:nvSpPr>
        <p:spPr>
          <a:xfrm>
            <a:off x="1097280" y="1947672"/>
            <a:ext cx="4572000" cy="475488"/>
          </a:xfrm>
          <a:prstGeom prst="rect">
            <a:avLst/>
          </a:prstGeom>
          <a:noFill/>
          <a:ln/>
        </p:spPr>
        <p:txBody>
          <a:bodyPr wrap="square" lIns="635" tIns="635" rIns="635" bIns="635" rtlCol="0" anchor="ctr"/>
          <a:lstStyle/>
          <a:p>
            <a:pPr indent="0" marL="0">
              <a:buNone/>
            </a:pPr>
            <a:r>
              <a:rPr lang="en-US" sz="1800" dirty="0">
                <a:solidFill>
                  <a:schemeClr val="tx2"/>
                </a:solidFill>
                <a:latin typeface="Calibri" pitchFamily="34" charset="0"/>
                <a:ea typeface="Calibri" pitchFamily="34" charset="-122"/>
                <a:cs typeface="Calibri" pitchFamily="34" charset="-120"/>
              </a:rPr>
              <a:t>What goes in? (input)</a:t>
            </a:r>
            <a:endParaRPr lang="en-US" sz="1800" dirty="0"/>
          </a:p>
        </p:txBody>
      </p:sp>
      <p:sp>
        <p:nvSpPr>
          <p:cNvPr id="10" name="Shape 5"/>
          <p:cNvSpPr/>
          <p:nvPr/>
        </p:nvSpPr>
        <p:spPr>
          <a:xfrm>
            <a:off x="457200" y="2569464"/>
            <a:ext cx="475488" cy="475488"/>
          </a:xfrm>
          <a:prstGeom prst="ellipse">
            <a:avLst/>
          </a:prstGeom>
          <a:solidFill>
            <a:schemeClr val="bg2"/>
          </a:solidFill>
          <a:ln/>
        </p:spPr>
      </p:sp>
      <p:pic>
        <p:nvPicPr>
          <p:cNvPr id="11" name="Image 2" descr="icon_arrow.png">    </p:cNvPr>
          <p:cNvPicPr>
            <a:picLocks noChangeAspect="1"/>
          </p:cNvPicPr>
          <p:nvPr/>
        </p:nvPicPr>
        <p:blipFill>
          <a:blip r:embed="rId3"/>
          <a:stretch>
            <a:fillRect/>
          </a:stretch>
        </p:blipFill>
        <p:spPr>
          <a:xfrm>
            <a:off x="561807" y="2674071"/>
            <a:ext cx="266273" cy="266273"/>
          </a:xfrm>
          <a:prstGeom prst="rect">
            <a:avLst/>
          </a:prstGeom>
        </p:spPr>
      </p:pic>
      <p:sp>
        <p:nvSpPr>
          <p:cNvPr id="12" name="Text 6"/>
          <p:cNvSpPr txBox="1"/>
          <p:nvPr/>
        </p:nvSpPr>
        <p:spPr>
          <a:xfrm>
            <a:off x="1097280" y="2569464"/>
            <a:ext cx="4572000" cy="475488"/>
          </a:xfrm>
          <a:prstGeom prst="rect">
            <a:avLst/>
          </a:prstGeom>
          <a:noFill/>
          <a:ln/>
        </p:spPr>
        <p:txBody>
          <a:bodyPr wrap="square" lIns="635" tIns="635" rIns="635" bIns="635" rtlCol="0" anchor="ctr"/>
          <a:lstStyle/>
          <a:p>
            <a:pPr indent="0" marL="0">
              <a:buNone/>
            </a:pPr>
            <a:r>
              <a:rPr lang="en-US" sz="1800" dirty="0">
                <a:solidFill>
                  <a:schemeClr val="tx2"/>
                </a:solidFill>
                <a:latin typeface="Calibri" pitchFamily="34" charset="0"/>
                <a:ea typeface="Calibri" pitchFamily="34" charset="-122"/>
                <a:cs typeface="Calibri" pitchFamily="34" charset="-120"/>
              </a:rPr>
              <a:t>What comes out? (output)</a:t>
            </a:r>
            <a:endParaRPr lang="en-US" sz="1800" dirty="0"/>
          </a:p>
        </p:txBody>
      </p:sp>
      <p:sp>
        <p:nvSpPr>
          <p:cNvPr id="13" name="Shape 7"/>
          <p:cNvSpPr/>
          <p:nvPr/>
        </p:nvSpPr>
        <p:spPr>
          <a:xfrm>
            <a:off x="457200" y="3191256"/>
            <a:ext cx="475488" cy="475488"/>
          </a:xfrm>
          <a:prstGeom prst="ellipse">
            <a:avLst/>
          </a:prstGeom>
          <a:solidFill>
            <a:schemeClr val="bg2"/>
          </a:solidFill>
          <a:ln/>
        </p:spPr>
      </p:sp>
      <p:pic>
        <p:nvPicPr>
          <p:cNvPr id="14" name="Image 3" descr="icon_search.png">    </p:cNvPr>
          <p:cNvPicPr>
            <a:picLocks noChangeAspect="1"/>
          </p:cNvPicPr>
          <p:nvPr/>
        </p:nvPicPr>
        <p:blipFill>
          <a:blip r:embed="rId4"/>
          <a:stretch>
            <a:fillRect/>
          </a:stretch>
        </p:blipFill>
        <p:spPr>
          <a:xfrm>
            <a:off x="561807" y="3295863"/>
            <a:ext cx="266273" cy="266273"/>
          </a:xfrm>
          <a:prstGeom prst="rect">
            <a:avLst/>
          </a:prstGeom>
        </p:spPr>
      </p:pic>
      <p:sp>
        <p:nvSpPr>
          <p:cNvPr id="15" name="Text 8"/>
          <p:cNvSpPr txBox="1"/>
          <p:nvPr/>
        </p:nvSpPr>
        <p:spPr>
          <a:xfrm>
            <a:off x="1097280" y="3191256"/>
            <a:ext cx="4572000" cy="475488"/>
          </a:xfrm>
          <a:prstGeom prst="rect">
            <a:avLst/>
          </a:prstGeom>
          <a:noFill/>
          <a:ln/>
        </p:spPr>
        <p:txBody>
          <a:bodyPr wrap="square" lIns="635" tIns="635" rIns="635" bIns="635" rtlCol="0" anchor="ctr"/>
          <a:lstStyle/>
          <a:p>
            <a:pPr indent="0" marL="0">
              <a:buNone/>
            </a:pPr>
            <a:r>
              <a:rPr lang="en-US" sz="1800" dirty="0">
                <a:solidFill>
                  <a:schemeClr val="tx2"/>
                </a:solidFill>
                <a:latin typeface="Calibri" pitchFamily="34" charset="0"/>
                <a:ea typeface="Calibri" pitchFamily="34" charset="-122"/>
                <a:cs typeface="Calibri" pitchFamily="34" charset="-120"/>
              </a:rPr>
              <a:t>Does it learn from examples, or follow exact rules?</a:t>
            </a:r>
            <a:endParaRPr lang="en-US" sz="1800" dirty="0"/>
          </a:p>
        </p:txBody>
      </p:sp>
      <p:sp>
        <p:nvSpPr>
          <p:cNvPr id="16" name="Shape 9"/>
          <p:cNvSpPr/>
          <p:nvPr/>
        </p:nvSpPr>
        <p:spPr>
          <a:xfrm>
            <a:off x="457200" y="3813048"/>
            <a:ext cx="475488" cy="475488"/>
          </a:xfrm>
          <a:prstGeom prst="ellipse">
            <a:avLst/>
          </a:prstGeom>
          <a:solidFill>
            <a:schemeClr val="bg2"/>
          </a:solidFill>
          <a:ln/>
        </p:spPr>
      </p:sp>
      <p:pic>
        <p:nvPicPr>
          <p:cNvPr id="17" name="Image 4" descr="icon_user.png">    </p:cNvPr>
          <p:cNvPicPr>
            <a:picLocks noChangeAspect="1"/>
          </p:cNvPicPr>
          <p:nvPr/>
        </p:nvPicPr>
        <p:blipFill>
          <a:blip r:embed="rId5"/>
          <a:stretch>
            <a:fillRect/>
          </a:stretch>
        </p:blipFill>
        <p:spPr>
          <a:xfrm>
            <a:off x="561807" y="3917655"/>
            <a:ext cx="266273" cy="266273"/>
          </a:xfrm>
          <a:prstGeom prst="rect">
            <a:avLst/>
          </a:prstGeom>
        </p:spPr>
      </p:pic>
      <p:sp>
        <p:nvSpPr>
          <p:cNvPr id="18" name="Text 10"/>
          <p:cNvSpPr txBox="1"/>
          <p:nvPr/>
        </p:nvSpPr>
        <p:spPr>
          <a:xfrm>
            <a:off x="1097280" y="3813048"/>
            <a:ext cx="4572000" cy="475488"/>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AI or impostor?</a:t>
            </a:r>
            <a:endParaRPr lang="en-US" sz="1800" dirty="0"/>
          </a:p>
        </p:txBody>
      </p:sp>
      <p:sp>
        <p:nvSpPr>
          <p:cNvPr id="19" name="Shape 11"/>
          <p:cNvSpPr/>
          <p:nvPr/>
        </p:nvSpPr>
        <p:spPr>
          <a:xfrm>
            <a:off x="6035040" y="1325880"/>
            <a:ext cx="2651760" cy="3017520"/>
          </a:xfrm>
          <a:prstGeom prst="roundRect">
            <a:avLst>
              <a:gd name="adj" fmla="val 4138"/>
            </a:avLst>
          </a:prstGeom>
          <a:solidFill>
            <a:schemeClr val="tx2"/>
          </a:solidFill>
          <a:ln/>
        </p:spPr>
      </p:sp>
      <p:sp>
        <p:nvSpPr>
          <p:cNvPr id="20" name="Shape 12"/>
          <p:cNvSpPr/>
          <p:nvPr/>
        </p:nvSpPr>
        <p:spPr>
          <a:xfrm>
            <a:off x="6903720" y="1508760"/>
            <a:ext cx="914400" cy="914400"/>
          </a:xfrm>
          <a:prstGeom prst="ellipse">
            <a:avLst/>
          </a:prstGeom>
          <a:solidFill>
            <a:schemeClr val="accent1"/>
          </a:solidFill>
          <a:ln/>
        </p:spPr>
      </p:sp>
      <p:pic>
        <p:nvPicPr>
          <p:cNvPr id="21" name="Image 5" descr="icon_clock.png">    </p:cNvPr>
          <p:cNvPicPr>
            <a:picLocks noChangeAspect="1"/>
          </p:cNvPicPr>
          <p:nvPr/>
        </p:nvPicPr>
        <p:blipFill>
          <a:blip r:embed="rId6"/>
          <a:stretch>
            <a:fillRect/>
          </a:stretch>
        </p:blipFill>
        <p:spPr>
          <a:xfrm>
            <a:off x="7104888" y="1709928"/>
            <a:ext cx="512064" cy="512064"/>
          </a:xfrm>
          <a:prstGeom prst="rect">
            <a:avLst/>
          </a:prstGeom>
        </p:spPr>
      </p:pic>
      <p:sp>
        <p:nvSpPr>
          <p:cNvPr id="22" name="Text 13"/>
          <p:cNvSpPr txBox="1"/>
          <p:nvPr/>
        </p:nvSpPr>
        <p:spPr>
          <a:xfrm>
            <a:off x="6035040" y="2514600"/>
            <a:ext cx="2651760" cy="548640"/>
          </a:xfrm>
          <a:prstGeom prst="rect">
            <a:avLst/>
          </a:prstGeom>
          <a:noFill/>
          <a:ln/>
        </p:spPr>
        <p:txBody>
          <a:bodyPr wrap="square" lIns="635" tIns="635" rIns="635" bIns="635" rtlCol="0" anchor="t"/>
          <a:lstStyle/>
          <a:p>
            <a:pPr algn="ctr" indent="0" marL="0">
              <a:buNone/>
            </a:pPr>
            <a:r>
              <a:rPr lang="en-US" sz="3000" b="1" dirty="0">
                <a:solidFill>
                  <a:schemeClr val="accent1"/>
                </a:solidFill>
                <a:latin typeface="Arial" pitchFamily="34" charset="0"/>
                <a:ea typeface="Arial" pitchFamily="34" charset="-122"/>
                <a:cs typeface="Arial" pitchFamily="34" charset="-120"/>
              </a:rPr>
              <a:t>3 min</a:t>
            </a:r>
            <a:endParaRPr lang="en-US" sz="3000" dirty="0"/>
          </a:p>
        </p:txBody>
      </p:sp>
      <p:sp>
        <p:nvSpPr>
          <p:cNvPr id="23" name="Text 14"/>
          <p:cNvSpPr txBox="1"/>
          <p:nvPr/>
        </p:nvSpPr>
        <p:spPr>
          <a:xfrm>
            <a:off x="6035040" y="3017520"/>
            <a:ext cx="2651760" cy="320040"/>
          </a:xfrm>
          <a:prstGeom prst="rect">
            <a:avLst/>
          </a:prstGeom>
          <a:noFill/>
          <a:ln/>
        </p:spPr>
        <p:txBody>
          <a:bodyPr wrap="square" lIns="635" tIns="635" rIns="635" bIns="635" rtlCol="0" anchor="t"/>
          <a:lstStyle/>
          <a:p>
            <a:pPr algn="ctr" indent="0" marL="0">
              <a:buNone/>
            </a:pPr>
            <a:r>
              <a:rPr lang="en-US" sz="1500" dirty="0">
                <a:solidFill>
                  <a:schemeClr val="bg1"/>
                </a:solidFill>
                <a:latin typeface="Calibri" pitchFamily="34" charset="0"/>
                <a:ea typeface="Calibri" pitchFamily="34" charset="-122"/>
                <a:cs typeface="Calibri" pitchFamily="34" charset="-120"/>
              </a:rPr>
              <a:t>per suspect</a:t>
            </a:r>
            <a:endParaRPr lang="en-US" sz="1500" dirty="0"/>
          </a:p>
        </p:txBody>
      </p:sp>
      <p:sp>
        <p:nvSpPr>
          <p:cNvPr id="24" name="Text 15"/>
          <p:cNvSpPr txBox="1"/>
          <p:nvPr/>
        </p:nvSpPr>
        <p:spPr>
          <a:xfrm>
            <a:off x="6172200" y="3520440"/>
            <a:ext cx="2377440" cy="640080"/>
          </a:xfrm>
          <a:prstGeom prst="rect">
            <a:avLst/>
          </a:prstGeom>
          <a:noFill/>
          <a:ln/>
        </p:spPr>
        <p:txBody>
          <a:bodyPr wrap="square" lIns="635" tIns="635" rIns="635" bIns="635" rtlCol="0" anchor="t"/>
          <a:lstStyle/>
          <a:p>
            <a:pPr algn="ctr" indent="0" marL="0">
              <a:buNone/>
            </a:pPr>
            <a:r>
              <a:rPr lang="en-US" sz="1400" i="1" dirty="0">
                <a:solidFill>
                  <a:schemeClr val="bg2"/>
                </a:solidFill>
                <a:latin typeface="Calibri" pitchFamily="34" charset="0"/>
                <a:ea typeface="Calibri" pitchFamily="34" charset="-122"/>
                <a:cs typeface="Calibri" pitchFamily="34" charset="-120"/>
              </a:rPr>
              <a:t>Swap roles after every 2 cards</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The line-up</a:t>
            </a:r>
            <a:endParaRPr lang="en-US" sz="3000" dirty="0"/>
          </a:p>
        </p:txBody>
      </p:sp>
      <p:sp>
        <p:nvSpPr>
          <p:cNvPr id="4" name="Shape 1"/>
          <p:cNvSpPr/>
          <p:nvPr/>
        </p:nvSpPr>
        <p:spPr>
          <a:xfrm>
            <a:off x="457200" y="1325880"/>
            <a:ext cx="8229600" cy="822960"/>
          </a:xfrm>
          <a:prstGeom prst="roundRect">
            <a:avLst>
              <a:gd name="adj" fmla="val 13333"/>
            </a:avLst>
          </a:prstGeom>
          <a:solidFill>
            <a:schemeClr val="tx2"/>
          </a:solidFill>
          <a:ln/>
        </p:spPr>
      </p:sp>
      <p:sp>
        <p:nvSpPr>
          <p:cNvPr id="5" name="Shape 2"/>
          <p:cNvSpPr/>
          <p:nvPr/>
        </p:nvSpPr>
        <p:spPr>
          <a:xfrm>
            <a:off x="594360" y="1435608"/>
            <a:ext cx="603504" cy="603504"/>
          </a:xfrm>
          <a:prstGeom prst="ellipse">
            <a:avLst/>
          </a:prstGeom>
          <a:solidFill>
            <a:schemeClr val="accent3"/>
          </a:solidFill>
          <a:ln/>
        </p:spPr>
      </p:sp>
      <p:pic>
        <p:nvPicPr>
          <p:cNvPr id="6" name="Image 0" descr="icon_user_w.png">    </p:cNvPr>
          <p:cNvPicPr>
            <a:picLocks noChangeAspect="1"/>
          </p:cNvPicPr>
          <p:nvPr/>
        </p:nvPicPr>
        <p:blipFill>
          <a:blip r:embed="rId1"/>
          <a:stretch>
            <a:fillRect/>
          </a:stretch>
        </p:blipFill>
        <p:spPr>
          <a:xfrm>
            <a:off x="715061" y="1556309"/>
            <a:ext cx="362102" cy="362102"/>
          </a:xfrm>
          <a:prstGeom prst="rect">
            <a:avLst/>
          </a:prstGeom>
        </p:spPr>
      </p:pic>
      <p:sp>
        <p:nvSpPr>
          <p:cNvPr id="7" name="Text 3"/>
          <p:cNvSpPr txBox="1"/>
          <p:nvPr/>
        </p:nvSpPr>
        <p:spPr>
          <a:xfrm>
            <a:off x="1371600" y="1325880"/>
            <a:ext cx="7132320" cy="822960"/>
          </a:xfrm>
          <a:prstGeom prst="rect">
            <a:avLst/>
          </a:prstGeom>
          <a:noFill/>
          <a:ln/>
        </p:spPr>
        <p:txBody>
          <a:bodyPr wrap="square" lIns="635" tIns="635" rIns="635" bIns="635" rtlCol="0" anchor="ctr"/>
          <a:lstStyle/>
          <a:p>
            <a:pPr indent="0" marL="0">
              <a:buNone/>
            </a:pPr>
            <a:r>
              <a:rPr lang="en-US" sz="2400" b="1" dirty="0">
                <a:solidFill>
                  <a:schemeClr val="bg1"/>
                </a:solidFill>
                <a:latin typeface="Calibri" pitchFamily="34" charset="0"/>
                <a:ea typeface="Calibri" pitchFamily="34" charset="-122"/>
                <a:cs typeface="Calibri" pitchFamily="34" charset="-120"/>
              </a:rPr>
              <a:t>I think ___ is the impostor because ___.</a:t>
            </a:r>
            <a:endParaRPr lang="en-US" sz="2400" dirty="0"/>
          </a:p>
        </p:txBody>
      </p:sp>
      <p:sp>
        <p:nvSpPr>
          <p:cNvPr id="8" name="Shape 4"/>
          <p:cNvSpPr/>
          <p:nvPr/>
        </p:nvSpPr>
        <p:spPr>
          <a:xfrm>
            <a:off x="457200" y="2377440"/>
            <a:ext cx="2606040" cy="1965960"/>
          </a:xfrm>
          <a:prstGeom prst="roundRect">
            <a:avLst>
              <a:gd name="adj" fmla="val 5581"/>
            </a:avLst>
          </a:prstGeom>
          <a:solidFill>
            <a:srgbClr val="EEE9F7"/>
          </a:solidFill>
          <a:ln/>
        </p:spPr>
      </p:sp>
      <p:sp>
        <p:nvSpPr>
          <p:cNvPr id="9" name="Shape 5"/>
          <p:cNvSpPr/>
          <p:nvPr/>
        </p:nvSpPr>
        <p:spPr>
          <a:xfrm>
            <a:off x="594360" y="2514600"/>
            <a:ext cx="594360" cy="594360"/>
          </a:xfrm>
          <a:prstGeom prst="ellipse">
            <a:avLst/>
          </a:prstGeom>
          <a:solidFill>
            <a:schemeClr val="bg1"/>
          </a:solidFill>
          <a:ln/>
        </p:spPr>
      </p:sp>
      <p:pic>
        <p:nvPicPr>
          <p:cNvPr id="10" name="Image 1" descr="icon_thumbsup_t.png">    </p:cNvPr>
          <p:cNvPicPr>
            <a:picLocks noChangeAspect="1"/>
          </p:cNvPicPr>
          <p:nvPr/>
        </p:nvPicPr>
        <p:blipFill>
          <a:blip r:embed="rId2"/>
          <a:stretch>
            <a:fillRect/>
          </a:stretch>
        </p:blipFill>
        <p:spPr>
          <a:xfrm>
            <a:off x="713232" y="2633472"/>
            <a:ext cx="356616" cy="356616"/>
          </a:xfrm>
          <a:prstGeom prst="rect">
            <a:avLst/>
          </a:prstGeom>
        </p:spPr>
      </p:pic>
      <p:sp>
        <p:nvSpPr>
          <p:cNvPr id="11" name="Text 6"/>
          <p:cNvSpPr txBox="1"/>
          <p:nvPr/>
        </p:nvSpPr>
        <p:spPr>
          <a:xfrm>
            <a:off x="1325880" y="2606040"/>
            <a:ext cx="1645920" cy="411480"/>
          </a:xfrm>
          <a:prstGeom prst="rect">
            <a:avLst/>
          </a:prstGeom>
          <a:noFill/>
          <a:ln/>
        </p:spPr>
        <p:txBody>
          <a:bodyPr wrap="square" lIns="635" tIns="635" rIns="635" bIns="635" rtlCol="0" anchor="ctr"/>
          <a:lstStyle/>
          <a:p>
            <a:pPr indent="0" marL="0">
              <a:buNone/>
            </a:pPr>
            <a:r>
              <a:rPr lang="en-US" sz="1600" b="1" spc="200" kern="0" dirty="0">
                <a:solidFill>
                  <a:schemeClr val="accent4"/>
                </a:solidFill>
                <a:latin typeface="Calibri" pitchFamily="34" charset="0"/>
                <a:ea typeface="Calibri" pitchFamily="34" charset="-122"/>
                <a:cs typeface="Calibri" pitchFamily="34" charset="-120"/>
              </a:rPr>
              <a:t>AGREE</a:t>
            </a:r>
            <a:endParaRPr lang="en-US" sz="1600" dirty="0"/>
          </a:p>
        </p:txBody>
      </p:sp>
      <p:sp>
        <p:nvSpPr>
          <p:cNvPr id="12" name="Text 7"/>
          <p:cNvSpPr txBox="1"/>
          <p:nvPr/>
        </p:nvSpPr>
        <p:spPr>
          <a:xfrm>
            <a:off x="594360" y="3246120"/>
            <a:ext cx="2331720" cy="10058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I agree with ___ because ___.</a:t>
            </a:r>
            <a:endParaRPr lang="en-US" sz="1800" dirty="0"/>
          </a:p>
        </p:txBody>
      </p:sp>
      <p:sp>
        <p:nvSpPr>
          <p:cNvPr id="13" name="Shape 8"/>
          <p:cNvSpPr/>
          <p:nvPr/>
        </p:nvSpPr>
        <p:spPr>
          <a:xfrm>
            <a:off x="3246120" y="2377440"/>
            <a:ext cx="2606040" cy="1965960"/>
          </a:xfrm>
          <a:prstGeom prst="roundRect">
            <a:avLst>
              <a:gd name="adj" fmla="val 5581"/>
            </a:avLst>
          </a:prstGeom>
          <a:solidFill>
            <a:schemeClr val="bg2"/>
          </a:solidFill>
          <a:ln/>
        </p:spPr>
      </p:sp>
      <p:sp>
        <p:nvSpPr>
          <p:cNvPr id="14" name="Shape 9"/>
          <p:cNvSpPr/>
          <p:nvPr/>
        </p:nvSpPr>
        <p:spPr>
          <a:xfrm>
            <a:off x="3383280" y="2514600"/>
            <a:ext cx="594360" cy="594360"/>
          </a:xfrm>
          <a:prstGeom prst="ellipse">
            <a:avLst/>
          </a:prstGeom>
          <a:solidFill>
            <a:schemeClr val="bg1"/>
          </a:solidFill>
          <a:ln/>
        </p:spPr>
      </p:sp>
      <p:pic>
        <p:nvPicPr>
          <p:cNvPr id="15" name="Image 2" descr="icon_users.png">    </p:cNvPr>
          <p:cNvPicPr>
            <a:picLocks noChangeAspect="1"/>
          </p:cNvPicPr>
          <p:nvPr/>
        </p:nvPicPr>
        <p:blipFill>
          <a:blip r:embed="rId3"/>
          <a:stretch>
            <a:fillRect/>
          </a:stretch>
        </p:blipFill>
        <p:spPr>
          <a:xfrm>
            <a:off x="3502152" y="2633472"/>
            <a:ext cx="356616" cy="356616"/>
          </a:xfrm>
          <a:prstGeom prst="rect">
            <a:avLst/>
          </a:prstGeom>
        </p:spPr>
      </p:pic>
      <p:sp>
        <p:nvSpPr>
          <p:cNvPr id="16" name="Text 10"/>
          <p:cNvSpPr txBox="1"/>
          <p:nvPr/>
        </p:nvSpPr>
        <p:spPr>
          <a:xfrm>
            <a:off x="4114800" y="2606040"/>
            <a:ext cx="1645920" cy="411480"/>
          </a:xfrm>
          <a:prstGeom prst="rect">
            <a:avLst/>
          </a:prstGeom>
          <a:noFill/>
          <a:ln/>
        </p:spPr>
        <p:txBody>
          <a:bodyPr wrap="square" lIns="635" tIns="635" rIns="635" bIns="635" rtlCol="0" anchor="ctr"/>
          <a:lstStyle/>
          <a:p>
            <a:pPr indent="0" marL="0">
              <a:buNone/>
            </a:pPr>
            <a:r>
              <a:rPr lang="en-US" sz="1600" b="1" spc="200" kern="0" dirty="0">
                <a:solidFill>
                  <a:schemeClr val="accent4"/>
                </a:solidFill>
                <a:latin typeface="Calibri" pitchFamily="34" charset="0"/>
                <a:ea typeface="Calibri" pitchFamily="34" charset="-122"/>
                <a:cs typeface="Calibri" pitchFamily="34" charset="-120"/>
              </a:rPr>
              <a:t>BUILD</a:t>
            </a:r>
            <a:endParaRPr lang="en-US" sz="1600" dirty="0"/>
          </a:p>
        </p:txBody>
      </p:sp>
      <p:sp>
        <p:nvSpPr>
          <p:cNvPr id="17" name="Text 11"/>
          <p:cNvSpPr txBox="1"/>
          <p:nvPr/>
        </p:nvSpPr>
        <p:spPr>
          <a:xfrm>
            <a:off x="3383280" y="3246120"/>
            <a:ext cx="2331720" cy="10058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I'd like to add that ___.</a:t>
            </a:r>
            <a:endParaRPr lang="en-US" sz="1800" dirty="0"/>
          </a:p>
        </p:txBody>
      </p:sp>
      <p:sp>
        <p:nvSpPr>
          <p:cNvPr id="18" name="Shape 12"/>
          <p:cNvSpPr/>
          <p:nvPr/>
        </p:nvSpPr>
        <p:spPr>
          <a:xfrm>
            <a:off x="6035040" y="2377440"/>
            <a:ext cx="2606040" cy="1965960"/>
          </a:xfrm>
          <a:prstGeom prst="roundRect">
            <a:avLst>
              <a:gd name="adj" fmla="val 5581"/>
            </a:avLst>
          </a:prstGeom>
          <a:solidFill>
            <a:srgbClr val="FCE4F2"/>
          </a:solidFill>
          <a:ln/>
        </p:spPr>
      </p:sp>
      <p:sp>
        <p:nvSpPr>
          <p:cNvPr id="19" name="Shape 13"/>
          <p:cNvSpPr/>
          <p:nvPr/>
        </p:nvSpPr>
        <p:spPr>
          <a:xfrm>
            <a:off x="6172200" y="2514600"/>
            <a:ext cx="594360" cy="594360"/>
          </a:xfrm>
          <a:prstGeom prst="ellipse">
            <a:avLst/>
          </a:prstGeom>
          <a:solidFill>
            <a:schemeClr val="bg1"/>
          </a:solidFill>
          <a:ln/>
        </p:spPr>
      </p:sp>
      <p:pic>
        <p:nvPicPr>
          <p:cNvPr id="20" name="Image 3" descr="icon_question.png">    </p:cNvPr>
          <p:cNvPicPr>
            <a:picLocks noChangeAspect="1"/>
          </p:cNvPicPr>
          <p:nvPr/>
        </p:nvPicPr>
        <p:blipFill>
          <a:blip r:embed="rId4"/>
          <a:stretch>
            <a:fillRect/>
          </a:stretch>
        </p:blipFill>
        <p:spPr>
          <a:xfrm>
            <a:off x="6291072" y="2633472"/>
            <a:ext cx="356616" cy="356616"/>
          </a:xfrm>
          <a:prstGeom prst="rect">
            <a:avLst/>
          </a:prstGeom>
        </p:spPr>
      </p:pic>
      <p:sp>
        <p:nvSpPr>
          <p:cNvPr id="21" name="Text 14"/>
          <p:cNvSpPr txBox="1"/>
          <p:nvPr/>
        </p:nvSpPr>
        <p:spPr>
          <a:xfrm>
            <a:off x="6903720" y="2606040"/>
            <a:ext cx="1645920" cy="411480"/>
          </a:xfrm>
          <a:prstGeom prst="rect">
            <a:avLst/>
          </a:prstGeom>
          <a:noFill/>
          <a:ln/>
        </p:spPr>
        <p:txBody>
          <a:bodyPr wrap="square" lIns="635" tIns="635" rIns="635" bIns="635" rtlCol="0" anchor="ctr"/>
          <a:lstStyle/>
          <a:p>
            <a:pPr indent="0" marL="0">
              <a:buNone/>
            </a:pPr>
            <a:r>
              <a:rPr lang="en-US" sz="1600" b="1" spc="200" kern="0" dirty="0">
                <a:solidFill>
                  <a:schemeClr val="accent4"/>
                </a:solidFill>
                <a:latin typeface="Calibri" pitchFamily="34" charset="0"/>
                <a:ea typeface="Calibri" pitchFamily="34" charset="-122"/>
                <a:cs typeface="Calibri" pitchFamily="34" charset="-120"/>
              </a:rPr>
              <a:t>CHALLENGE</a:t>
            </a:r>
            <a:endParaRPr lang="en-US" sz="1600" dirty="0"/>
          </a:p>
        </p:txBody>
      </p:sp>
      <p:sp>
        <p:nvSpPr>
          <p:cNvPr id="22" name="Text 15"/>
          <p:cNvSpPr txBox="1"/>
          <p:nvPr/>
        </p:nvSpPr>
        <p:spPr>
          <a:xfrm>
            <a:off x="6172200" y="3246120"/>
            <a:ext cx="2331720" cy="10058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I'm not sure about that,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bg1"/>
                </a:solidFill>
                <a:latin typeface="Arial" pitchFamily="34" charset="0"/>
                <a:ea typeface="Arial" pitchFamily="34" charset="-122"/>
                <a:cs typeface="Arial" pitchFamily="34" charset="-120"/>
              </a:rPr>
              <a:t>The impostor is…</a:t>
            </a:r>
            <a:endParaRPr lang="en-US" sz="3000" dirty="0"/>
          </a:p>
        </p:txBody>
      </p:sp>
      <p:sp>
        <p:nvSpPr>
          <p:cNvPr id="4" name="Shape 1"/>
          <p:cNvSpPr/>
          <p:nvPr/>
        </p:nvSpPr>
        <p:spPr>
          <a:xfrm>
            <a:off x="640080" y="1463040"/>
            <a:ext cx="1828800" cy="1828800"/>
          </a:xfrm>
          <a:prstGeom prst="ellipse">
            <a:avLst/>
          </a:prstGeom>
          <a:solidFill>
            <a:schemeClr val="accent3"/>
          </a:solidFill>
          <a:ln/>
        </p:spPr>
      </p:sp>
      <p:pic>
        <p:nvPicPr>
          <p:cNvPr id="5" name="Image 0" descr="icon_calc_w.png">    </p:cNvPr>
          <p:cNvPicPr>
            <a:picLocks noChangeAspect="1"/>
          </p:cNvPicPr>
          <p:nvPr/>
        </p:nvPicPr>
        <p:blipFill>
          <a:blip r:embed="rId1"/>
          <a:stretch>
            <a:fillRect/>
          </a:stretch>
        </p:blipFill>
        <p:spPr>
          <a:xfrm>
            <a:off x="1097280" y="1920240"/>
            <a:ext cx="914400" cy="914400"/>
          </a:xfrm>
          <a:prstGeom prst="rect">
            <a:avLst/>
          </a:prstGeom>
        </p:spPr>
      </p:pic>
      <p:sp>
        <p:nvSpPr>
          <p:cNvPr id="6" name="Text 2"/>
          <p:cNvSpPr txBox="1"/>
          <p:nvPr/>
        </p:nvSpPr>
        <p:spPr>
          <a:xfrm>
            <a:off x="182880" y="3429000"/>
            <a:ext cx="2743200" cy="548640"/>
          </a:xfrm>
          <a:prstGeom prst="rect">
            <a:avLst/>
          </a:prstGeom>
          <a:noFill/>
          <a:ln/>
        </p:spPr>
        <p:txBody>
          <a:bodyPr wrap="square" lIns="635" tIns="635" rIns="635" bIns="635" rtlCol="0" anchor="t"/>
          <a:lstStyle/>
          <a:p>
            <a:pPr algn="ctr" indent="0" marL="0">
              <a:buNone/>
            </a:pPr>
            <a:r>
              <a:rPr lang="en-US" sz="2600" b="1" dirty="0">
                <a:solidFill>
                  <a:schemeClr val="accent1"/>
                </a:solidFill>
                <a:latin typeface="Arial" pitchFamily="34" charset="0"/>
                <a:ea typeface="Arial" pitchFamily="34" charset="-122"/>
                <a:cs typeface="Arial" pitchFamily="34" charset="-120"/>
              </a:rPr>
              <a:t>Calc-U-Later!</a:t>
            </a:r>
            <a:endParaRPr lang="en-US" sz="2600" dirty="0"/>
          </a:p>
        </p:txBody>
      </p:sp>
      <p:pic>
        <p:nvPicPr>
          <p:cNvPr id="7" name="Image 1" descr="icon_warn_a.png">    </p:cNvPr>
          <p:cNvPicPr>
            <a:picLocks noChangeAspect="1"/>
          </p:cNvPicPr>
          <p:nvPr/>
        </p:nvPicPr>
        <p:blipFill>
          <a:blip r:embed="rId2"/>
          <a:stretch>
            <a:fillRect/>
          </a:stretch>
        </p:blipFill>
        <p:spPr>
          <a:xfrm>
            <a:off x="3291840" y="1490472"/>
            <a:ext cx="329184" cy="329184"/>
          </a:xfrm>
          <a:prstGeom prst="rect">
            <a:avLst/>
          </a:prstGeom>
        </p:spPr>
      </p:pic>
      <p:sp>
        <p:nvSpPr>
          <p:cNvPr id="8" name="Text 3"/>
          <p:cNvSpPr txBox="1"/>
          <p:nvPr/>
        </p:nvSpPr>
        <p:spPr>
          <a:xfrm>
            <a:off x="3749040" y="1417320"/>
            <a:ext cx="4937760" cy="475488"/>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Follows exact rules that people wrote</a:t>
            </a:r>
            <a:endParaRPr lang="en-US" sz="1900" dirty="0"/>
          </a:p>
        </p:txBody>
      </p:sp>
      <p:pic>
        <p:nvPicPr>
          <p:cNvPr id="9" name="Image 2" descr="icon_warn_a.png">    </p:cNvPr>
          <p:cNvPicPr>
            <a:picLocks noChangeAspect="1"/>
          </p:cNvPicPr>
          <p:nvPr/>
        </p:nvPicPr>
        <p:blipFill>
          <a:blip r:embed="rId3"/>
          <a:stretch>
            <a:fillRect/>
          </a:stretch>
        </p:blipFill>
        <p:spPr>
          <a:xfrm>
            <a:off x="3291840" y="2057400"/>
            <a:ext cx="329184" cy="329184"/>
          </a:xfrm>
          <a:prstGeom prst="rect">
            <a:avLst/>
          </a:prstGeom>
        </p:spPr>
      </p:pic>
      <p:sp>
        <p:nvSpPr>
          <p:cNvPr id="10" name="Text 4"/>
          <p:cNvSpPr txBox="1"/>
          <p:nvPr/>
        </p:nvSpPr>
        <p:spPr>
          <a:xfrm>
            <a:off x="3749040" y="1984248"/>
            <a:ext cx="4937760" cy="475488"/>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Gives the same answer every time</a:t>
            </a:r>
            <a:endParaRPr lang="en-US" sz="1900" dirty="0"/>
          </a:p>
        </p:txBody>
      </p:sp>
      <p:pic>
        <p:nvPicPr>
          <p:cNvPr id="11" name="Image 3" descr="icon_warn_a.png">    </p:cNvPr>
          <p:cNvPicPr>
            <a:picLocks noChangeAspect="1"/>
          </p:cNvPicPr>
          <p:nvPr/>
        </p:nvPicPr>
        <p:blipFill>
          <a:blip r:embed="rId4"/>
          <a:stretch>
            <a:fillRect/>
          </a:stretch>
        </p:blipFill>
        <p:spPr>
          <a:xfrm>
            <a:off x="3291840" y="2624328"/>
            <a:ext cx="329184" cy="329184"/>
          </a:xfrm>
          <a:prstGeom prst="rect">
            <a:avLst/>
          </a:prstGeom>
        </p:spPr>
      </p:pic>
      <p:sp>
        <p:nvSpPr>
          <p:cNvPr id="12" name="Text 5"/>
          <p:cNvSpPr txBox="1"/>
          <p:nvPr/>
        </p:nvSpPr>
        <p:spPr>
          <a:xfrm>
            <a:off x="3749040" y="2551176"/>
            <a:ext cx="4937760" cy="475488"/>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Never learns from examples</a:t>
            </a:r>
            <a:endParaRPr lang="en-US" sz="1900" dirty="0"/>
          </a:p>
        </p:txBody>
      </p:sp>
      <p:pic>
        <p:nvPicPr>
          <p:cNvPr id="13" name="Image 4" descr="icon_warn_a.png">    </p:cNvPr>
          <p:cNvPicPr>
            <a:picLocks noChangeAspect="1"/>
          </p:cNvPicPr>
          <p:nvPr/>
        </p:nvPicPr>
        <p:blipFill>
          <a:blip r:embed="rId5"/>
          <a:stretch>
            <a:fillRect/>
          </a:stretch>
        </p:blipFill>
        <p:spPr>
          <a:xfrm>
            <a:off x="3291840" y="3191256"/>
            <a:ext cx="329184" cy="329184"/>
          </a:xfrm>
          <a:prstGeom prst="rect">
            <a:avLst/>
          </a:prstGeom>
        </p:spPr>
      </p:pic>
      <p:sp>
        <p:nvSpPr>
          <p:cNvPr id="14" name="Text 6"/>
          <p:cNvSpPr txBox="1"/>
          <p:nvPr/>
        </p:nvSpPr>
        <p:spPr>
          <a:xfrm>
            <a:off x="3749040" y="3118104"/>
            <a:ext cx="4937760" cy="475488"/>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Never predicts or guesses</a:t>
            </a:r>
            <a:endParaRPr lang="en-US" sz="1900" dirty="0"/>
          </a:p>
        </p:txBody>
      </p:sp>
      <p:sp>
        <p:nvSpPr>
          <p:cNvPr id="15" name="Shape 7"/>
          <p:cNvSpPr/>
          <p:nvPr/>
        </p:nvSpPr>
        <p:spPr>
          <a:xfrm>
            <a:off x="3291840" y="3794760"/>
            <a:ext cx="5394960" cy="685800"/>
          </a:xfrm>
          <a:prstGeom prst="roundRect">
            <a:avLst>
              <a:gd name="adj" fmla="val 16000"/>
            </a:avLst>
          </a:prstGeom>
          <a:solidFill>
            <a:schemeClr val="accent2"/>
          </a:solidFill>
          <a:ln/>
        </p:spPr>
      </p:sp>
      <p:sp>
        <p:nvSpPr>
          <p:cNvPr id="16" name="Text 8"/>
          <p:cNvSpPr txBox="1"/>
          <p:nvPr/>
        </p:nvSpPr>
        <p:spPr>
          <a:xfrm>
            <a:off x="3429000" y="3794760"/>
            <a:ext cx="5166360" cy="685800"/>
          </a:xfrm>
          <a:prstGeom prst="rect">
            <a:avLst/>
          </a:prstGeom>
          <a:noFill/>
          <a:ln/>
        </p:spPr>
        <p:txBody>
          <a:bodyPr wrap="square" lIns="635" tIns="635" rIns="635" bIns="635" rtlCol="0" anchor="ctr"/>
          <a:lstStyle/>
          <a:p>
            <a:pPr indent="0" marL="0">
              <a:buNone/>
            </a:pPr>
            <a:r>
              <a:rPr lang="en-US" sz="1500" b="1" dirty="0">
                <a:solidFill>
                  <a:schemeClr val="bg1"/>
                </a:solidFill>
                <a:latin typeface="Calibri" pitchFamily="34" charset="0"/>
                <a:ea typeface="Calibri" pitchFamily="34" charset="-122"/>
                <a:cs typeface="Calibri" pitchFamily="34" charset="-120"/>
              </a:rPr>
              <a:t>All the other suspects learned patterns from lots of examples. That's what makes them AI.</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tx2"/>
                </a:solidFill>
                <a:latin typeface="Arial" pitchFamily="34" charset="0"/>
                <a:ea typeface="Arial" pitchFamily="34" charset="-122"/>
                <a:cs typeface="Arial" pitchFamily="34" charset="-120"/>
              </a:rPr>
              <a:t>Case closed: which is NOT an AI system?</a:t>
            </a:r>
            <a:endParaRPr lang="en-US" sz="3000" dirty="0"/>
          </a:p>
        </p:txBody>
      </p:sp>
      <p:sp>
        <p:nvSpPr>
          <p:cNvPr id="4" name="Shape 1"/>
          <p:cNvSpPr/>
          <p:nvPr/>
        </p:nvSpPr>
        <p:spPr>
          <a:xfrm>
            <a:off x="457200" y="1371600"/>
            <a:ext cx="4023360" cy="1051560"/>
          </a:xfrm>
          <a:prstGeom prst="roundRect">
            <a:avLst>
              <a:gd name="adj" fmla="val 10435"/>
            </a:avLst>
          </a:prstGeom>
          <a:solidFill>
            <a:schemeClr val="bg2"/>
          </a:solidFill>
          <a:ln/>
        </p:spPr>
      </p:sp>
      <p:sp>
        <p:nvSpPr>
          <p:cNvPr id="5" name="Shape 2"/>
          <p:cNvSpPr/>
          <p:nvPr/>
        </p:nvSpPr>
        <p:spPr>
          <a:xfrm>
            <a:off x="594360" y="1508760"/>
            <a:ext cx="777240" cy="777240"/>
          </a:xfrm>
          <a:prstGeom prst="ellipse">
            <a:avLst/>
          </a:prstGeom>
          <a:solidFill>
            <a:schemeClr val="tx2"/>
          </a:solidFill>
          <a:ln/>
        </p:spPr>
      </p:sp>
      <p:pic>
        <p:nvPicPr>
          <p:cNvPr id="6" name="Image 0" descr="icon_camera_w.png">    </p:cNvPr>
          <p:cNvPicPr>
            <a:picLocks noChangeAspect="1"/>
          </p:cNvPicPr>
          <p:nvPr/>
        </p:nvPicPr>
        <p:blipFill>
          <a:blip r:embed="rId1"/>
          <a:stretch>
            <a:fillRect/>
          </a:stretch>
        </p:blipFill>
        <p:spPr>
          <a:xfrm>
            <a:off x="765353" y="1679753"/>
            <a:ext cx="435254" cy="435254"/>
          </a:xfrm>
          <a:prstGeom prst="rect">
            <a:avLst/>
          </a:prstGeom>
        </p:spPr>
      </p:pic>
      <p:sp>
        <p:nvSpPr>
          <p:cNvPr id="7" name="Text 3"/>
          <p:cNvSpPr txBox="1"/>
          <p:nvPr/>
        </p:nvSpPr>
        <p:spPr>
          <a:xfrm>
            <a:off x="1508760" y="1481328"/>
            <a:ext cx="457200" cy="822960"/>
          </a:xfrm>
          <a:prstGeom prst="rect">
            <a:avLst/>
          </a:prstGeom>
          <a:noFill/>
          <a:ln/>
        </p:spPr>
        <p:txBody>
          <a:bodyPr wrap="square" lIns="635" tIns="635" rIns="635" bIns="635" rtlCol="0" anchor="ctr"/>
          <a:lstStyle/>
          <a:p>
            <a:pPr indent="0" marL="0">
              <a:buNone/>
            </a:pPr>
            <a:r>
              <a:rPr lang="en-US" sz="3000" b="1" dirty="0">
                <a:solidFill>
                  <a:schemeClr val="accent1"/>
                </a:solidFill>
                <a:latin typeface="Arial" pitchFamily="34" charset="0"/>
                <a:ea typeface="Arial" pitchFamily="34" charset="-122"/>
                <a:cs typeface="Arial" pitchFamily="34" charset="-120"/>
              </a:rPr>
              <a:t>1</a:t>
            </a:r>
            <a:endParaRPr lang="en-US" sz="3000" dirty="0"/>
          </a:p>
        </p:txBody>
      </p:sp>
      <p:sp>
        <p:nvSpPr>
          <p:cNvPr id="8" name="Text 4"/>
          <p:cNvSpPr txBox="1"/>
          <p:nvPr/>
        </p:nvSpPr>
        <p:spPr>
          <a:xfrm>
            <a:off x="1965960" y="1463040"/>
            <a:ext cx="2423160" cy="868680"/>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 photo app that labels pets</a:t>
            </a:r>
            <a:endParaRPr lang="en-US" sz="1700" dirty="0"/>
          </a:p>
        </p:txBody>
      </p:sp>
      <p:sp>
        <p:nvSpPr>
          <p:cNvPr id="9" name="Shape 5"/>
          <p:cNvSpPr/>
          <p:nvPr/>
        </p:nvSpPr>
        <p:spPr>
          <a:xfrm>
            <a:off x="4663440" y="1371600"/>
            <a:ext cx="4023360" cy="1051560"/>
          </a:xfrm>
          <a:prstGeom prst="roundRect">
            <a:avLst>
              <a:gd name="adj" fmla="val 10435"/>
            </a:avLst>
          </a:prstGeom>
          <a:solidFill>
            <a:schemeClr val="bg2"/>
          </a:solidFill>
          <a:ln/>
        </p:spPr>
      </p:sp>
      <p:sp>
        <p:nvSpPr>
          <p:cNvPr id="10" name="Shape 6"/>
          <p:cNvSpPr/>
          <p:nvPr/>
        </p:nvSpPr>
        <p:spPr>
          <a:xfrm>
            <a:off x="4800600" y="1508760"/>
            <a:ext cx="777240" cy="777240"/>
          </a:xfrm>
          <a:prstGeom prst="ellipse">
            <a:avLst/>
          </a:prstGeom>
          <a:solidFill>
            <a:schemeClr val="tx2"/>
          </a:solidFill>
          <a:ln/>
        </p:spPr>
      </p:sp>
      <p:pic>
        <p:nvPicPr>
          <p:cNvPr id="11" name="Image 1" descr="icon_calc_w.png">    </p:cNvPr>
          <p:cNvPicPr>
            <a:picLocks noChangeAspect="1"/>
          </p:cNvPicPr>
          <p:nvPr/>
        </p:nvPicPr>
        <p:blipFill>
          <a:blip r:embed="rId2"/>
          <a:stretch>
            <a:fillRect/>
          </a:stretch>
        </p:blipFill>
        <p:spPr>
          <a:xfrm>
            <a:off x="4971593" y="1679753"/>
            <a:ext cx="435254" cy="435254"/>
          </a:xfrm>
          <a:prstGeom prst="rect">
            <a:avLst/>
          </a:prstGeom>
        </p:spPr>
      </p:pic>
      <p:sp>
        <p:nvSpPr>
          <p:cNvPr id="12" name="Text 7"/>
          <p:cNvSpPr txBox="1"/>
          <p:nvPr/>
        </p:nvSpPr>
        <p:spPr>
          <a:xfrm>
            <a:off x="5715000" y="1481328"/>
            <a:ext cx="457200" cy="822960"/>
          </a:xfrm>
          <a:prstGeom prst="rect">
            <a:avLst/>
          </a:prstGeom>
          <a:noFill/>
          <a:ln/>
        </p:spPr>
        <p:txBody>
          <a:bodyPr wrap="square" lIns="635" tIns="635" rIns="635" bIns="635" rtlCol="0" anchor="ctr"/>
          <a:lstStyle/>
          <a:p>
            <a:pPr indent="0" marL="0">
              <a:buNone/>
            </a:pPr>
            <a:r>
              <a:rPr lang="en-US" sz="3000" b="1" dirty="0">
                <a:solidFill>
                  <a:schemeClr val="accent1"/>
                </a:solidFill>
                <a:latin typeface="Arial" pitchFamily="34" charset="0"/>
                <a:ea typeface="Arial" pitchFamily="34" charset="-122"/>
                <a:cs typeface="Arial" pitchFamily="34" charset="-120"/>
              </a:rPr>
              <a:t>2</a:t>
            </a:r>
            <a:endParaRPr lang="en-US" sz="3000" dirty="0"/>
          </a:p>
        </p:txBody>
      </p:sp>
      <p:sp>
        <p:nvSpPr>
          <p:cNvPr id="13" name="Text 8"/>
          <p:cNvSpPr txBox="1"/>
          <p:nvPr/>
        </p:nvSpPr>
        <p:spPr>
          <a:xfrm>
            <a:off x="6172200" y="1463040"/>
            <a:ext cx="2423160" cy="868680"/>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 calculator</a:t>
            </a:r>
            <a:endParaRPr lang="en-US" sz="1700" dirty="0"/>
          </a:p>
        </p:txBody>
      </p:sp>
      <p:sp>
        <p:nvSpPr>
          <p:cNvPr id="14" name="Shape 9"/>
          <p:cNvSpPr/>
          <p:nvPr/>
        </p:nvSpPr>
        <p:spPr>
          <a:xfrm>
            <a:off x="457200" y="2606040"/>
            <a:ext cx="4023360" cy="1051560"/>
          </a:xfrm>
          <a:prstGeom prst="roundRect">
            <a:avLst>
              <a:gd name="adj" fmla="val 10435"/>
            </a:avLst>
          </a:prstGeom>
          <a:solidFill>
            <a:schemeClr val="bg2"/>
          </a:solidFill>
          <a:ln/>
        </p:spPr>
      </p:sp>
      <p:sp>
        <p:nvSpPr>
          <p:cNvPr id="15" name="Shape 10"/>
          <p:cNvSpPr/>
          <p:nvPr/>
        </p:nvSpPr>
        <p:spPr>
          <a:xfrm>
            <a:off x="594360" y="2743200"/>
            <a:ext cx="777240" cy="777240"/>
          </a:xfrm>
          <a:prstGeom prst="ellipse">
            <a:avLst/>
          </a:prstGeom>
          <a:solidFill>
            <a:schemeClr val="tx2"/>
          </a:solidFill>
          <a:ln/>
        </p:spPr>
      </p:sp>
      <p:pic>
        <p:nvPicPr>
          <p:cNvPr id="16" name="Image 2" descr="icon_map_w.png">    </p:cNvPr>
          <p:cNvPicPr>
            <a:picLocks noChangeAspect="1"/>
          </p:cNvPicPr>
          <p:nvPr/>
        </p:nvPicPr>
        <p:blipFill>
          <a:blip r:embed="rId3"/>
          <a:stretch>
            <a:fillRect/>
          </a:stretch>
        </p:blipFill>
        <p:spPr>
          <a:xfrm>
            <a:off x="765353" y="2914193"/>
            <a:ext cx="435254" cy="435254"/>
          </a:xfrm>
          <a:prstGeom prst="rect">
            <a:avLst/>
          </a:prstGeom>
        </p:spPr>
      </p:pic>
      <p:sp>
        <p:nvSpPr>
          <p:cNvPr id="17" name="Text 11"/>
          <p:cNvSpPr txBox="1"/>
          <p:nvPr/>
        </p:nvSpPr>
        <p:spPr>
          <a:xfrm>
            <a:off x="1508760" y="2715768"/>
            <a:ext cx="457200" cy="822960"/>
          </a:xfrm>
          <a:prstGeom prst="rect">
            <a:avLst/>
          </a:prstGeom>
          <a:noFill/>
          <a:ln/>
        </p:spPr>
        <p:txBody>
          <a:bodyPr wrap="square" lIns="635" tIns="635" rIns="635" bIns="635" rtlCol="0" anchor="ctr"/>
          <a:lstStyle/>
          <a:p>
            <a:pPr indent="0" marL="0">
              <a:buNone/>
            </a:pPr>
            <a:r>
              <a:rPr lang="en-US" sz="3000" b="1" dirty="0">
                <a:solidFill>
                  <a:schemeClr val="accent1"/>
                </a:solidFill>
                <a:latin typeface="Arial" pitchFamily="34" charset="0"/>
                <a:ea typeface="Arial" pitchFamily="34" charset="-122"/>
                <a:cs typeface="Arial" pitchFamily="34" charset="-120"/>
              </a:rPr>
              <a:t>3</a:t>
            </a:r>
            <a:endParaRPr lang="en-US" sz="3000" dirty="0"/>
          </a:p>
        </p:txBody>
      </p:sp>
      <p:sp>
        <p:nvSpPr>
          <p:cNvPr id="18" name="Text 12"/>
          <p:cNvSpPr txBox="1"/>
          <p:nvPr/>
        </p:nvSpPr>
        <p:spPr>
          <a:xfrm>
            <a:off x="1965960" y="2697480"/>
            <a:ext cx="2423160" cy="868680"/>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 sat nav that predicts traffic</a:t>
            </a:r>
            <a:endParaRPr lang="en-US" sz="1700" dirty="0"/>
          </a:p>
        </p:txBody>
      </p:sp>
      <p:sp>
        <p:nvSpPr>
          <p:cNvPr id="19" name="Shape 13"/>
          <p:cNvSpPr/>
          <p:nvPr/>
        </p:nvSpPr>
        <p:spPr>
          <a:xfrm>
            <a:off x="4663440" y="2606040"/>
            <a:ext cx="4023360" cy="1051560"/>
          </a:xfrm>
          <a:prstGeom prst="roundRect">
            <a:avLst>
              <a:gd name="adj" fmla="val 10435"/>
            </a:avLst>
          </a:prstGeom>
          <a:solidFill>
            <a:schemeClr val="bg2"/>
          </a:solidFill>
          <a:ln/>
        </p:spPr>
      </p:sp>
      <p:sp>
        <p:nvSpPr>
          <p:cNvPr id="20" name="Shape 14"/>
          <p:cNvSpPr/>
          <p:nvPr/>
        </p:nvSpPr>
        <p:spPr>
          <a:xfrm>
            <a:off x="4800600" y="2743200"/>
            <a:ext cx="777240" cy="777240"/>
          </a:xfrm>
          <a:prstGeom prst="ellipse">
            <a:avLst/>
          </a:prstGeom>
          <a:solidFill>
            <a:schemeClr val="tx2"/>
          </a:solidFill>
          <a:ln/>
        </p:spPr>
      </p:sp>
      <p:pic>
        <p:nvPicPr>
          <p:cNvPr id="21" name="Image 3" descr="icon_mail_w.png">    </p:cNvPr>
          <p:cNvPicPr>
            <a:picLocks noChangeAspect="1"/>
          </p:cNvPicPr>
          <p:nvPr/>
        </p:nvPicPr>
        <p:blipFill>
          <a:blip r:embed="rId4"/>
          <a:stretch>
            <a:fillRect/>
          </a:stretch>
        </p:blipFill>
        <p:spPr>
          <a:xfrm>
            <a:off x="4971593" y="2914193"/>
            <a:ext cx="435254" cy="435254"/>
          </a:xfrm>
          <a:prstGeom prst="rect">
            <a:avLst/>
          </a:prstGeom>
        </p:spPr>
      </p:pic>
      <p:sp>
        <p:nvSpPr>
          <p:cNvPr id="22" name="Text 15"/>
          <p:cNvSpPr txBox="1"/>
          <p:nvPr/>
        </p:nvSpPr>
        <p:spPr>
          <a:xfrm>
            <a:off x="5715000" y="2715768"/>
            <a:ext cx="457200" cy="822960"/>
          </a:xfrm>
          <a:prstGeom prst="rect">
            <a:avLst/>
          </a:prstGeom>
          <a:noFill/>
          <a:ln/>
        </p:spPr>
        <p:txBody>
          <a:bodyPr wrap="square" lIns="635" tIns="635" rIns="635" bIns="635" rtlCol="0" anchor="ctr"/>
          <a:lstStyle/>
          <a:p>
            <a:pPr indent="0" marL="0">
              <a:buNone/>
            </a:pPr>
            <a:r>
              <a:rPr lang="en-US" sz="3000" b="1" dirty="0">
                <a:solidFill>
                  <a:schemeClr val="accent1"/>
                </a:solidFill>
                <a:latin typeface="Arial" pitchFamily="34" charset="0"/>
                <a:ea typeface="Arial" pitchFamily="34" charset="-122"/>
                <a:cs typeface="Arial" pitchFamily="34" charset="-120"/>
              </a:rPr>
              <a:t>4</a:t>
            </a:r>
            <a:endParaRPr lang="en-US" sz="3000" dirty="0"/>
          </a:p>
        </p:txBody>
      </p:sp>
      <p:sp>
        <p:nvSpPr>
          <p:cNvPr id="23" name="Text 16"/>
          <p:cNvSpPr txBox="1"/>
          <p:nvPr/>
        </p:nvSpPr>
        <p:spPr>
          <a:xfrm>
            <a:off x="6172200" y="2697480"/>
            <a:ext cx="2423160" cy="868680"/>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 spam filter</a:t>
            </a:r>
            <a:endParaRPr lang="en-US" sz="1700" dirty="0"/>
          </a:p>
        </p:txBody>
      </p:sp>
      <p:sp>
        <p:nvSpPr>
          <p:cNvPr id="24" name="Shape 17"/>
          <p:cNvSpPr/>
          <p:nvPr/>
        </p:nvSpPr>
        <p:spPr>
          <a:xfrm>
            <a:off x="457200" y="3931920"/>
            <a:ext cx="8229600" cy="548640"/>
          </a:xfrm>
          <a:prstGeom prst="roundRect">
            <a:avLst>
              <a:gd name="adj" fmla="val 20000"/>
            </a:avLst>
          </a:prstGeom>
          <a:solidFill>
            <a:srgbClr val="FCE4F2"/>
          </a:solidFill>
          <a:ln/>
        </p:spPr>
      </p:sp>
      <p:sp>
        <p:nvSpPr>
          <p:cNvPr id="25" name="Text 18"/>
          <p:cNvSpPr txBox="1"/>
          <p:nvPr/>
        </p:nvSpPr>
        <p:spPr>
          <a:xfrm>
            <a:off x="640080" y="3931920"/>
            <a:ext cx="7863840" cy="548640"/>
          </a:xfrm>
          <a:prstGeom prst="rect">
            <a:avLst/>
          </a:prstGeom>
          <a:noFill/>
          <a:ln/>
        </p:spPr>
        <p:txBody>
          <a:bodyPr wrap="square" lIns="635" tIns="635" rIns="635" bIns="635" rtlCol="0" anchor="ctr"/>
          <a:lstStyle/>
          <a:p>
            <a:pPr indent="0" marL="0">
              <a:buNone/>
            </a:pPr>
            <a:r>
              <a:rPr lang="en-US" sz="1600" b="1" dirty="0">
                <a:solidFill>
                  <a:schemeClr val="tx1"/>
                </a:solidFill>
                <a:latin typeface="Calibri" pitchFamily="34" charset="0"/>
                <a:ea typeface="Calibri" pitchFamily="34" charset="-122"/>
                <a:cs typeface="Calibri" pitchFamily="34" charset="-120"/>
              </a:rPr>
              <a:t>Exit ticket: </a:t>
            </a:r>
            <a:pPr indent="0" marL="0">
              <a:buNone/>
            </a:pPr>
            <a:r>
              <a:rPr lang="en-US" sz="1600" dirty="0">
                <a:solidFill>
                  <a:schemeClr val="tx1"/>
                </a:solidFill>
                <a:latin typeface="Calibri" pitchFamily="34" charset="0"/>
                <a:ea typeface="Calibri" pitchFamily="34" charset="-122"/>
                <a:cs typeface="Calibri" pitchFamily="34" charset="-120"/>
              </a:rPr>
              <a:t>choose a suspect and complete the frame. Where might you meet it at home?</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ctr"/>
          <a:lstStyle/>
          <a:p>
            <a:pPr indent="0" marL="0">
              <a:buNone/>
            </a:pPr>
            <a:r>
              <a:rPr lang="en-US" sz="3000" b="1" dirty="0">
                <a:solidFill>
                  <a:schemeClr val="bg1"/>
                </a:solidFill>
                <a:latin typeface="Arial" pitchFamily="34" charset="0"/>
                <a:ea typeface="Arial" pitchFamily="34" charset="-122"/>
                <a:cs typeface="Arial" pitchFamily="34" charset="-120"/>
              </a:rPr>
              <a:t>Next time: Case File 2</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icon_robot.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400" b="1" dirty="0">
                <a:solidFill>
                  <a:schemeClr val="bg1"/>
                </a:solidFill>
                <a:latin typeface="Arial" pitchFamily="34" charset="0"/>
                <a:ea typeface="Arial" pitchFamily="34" charset="-122"/>
                <a:cs typeface="Arial" pitchFamily="34" charset="-120"/>
              </a:rPr>
              <a:t>Rules or Learning?</a:t>
            </a:r>
            <a:endParaRPr lang="en-US" sz="3400" dirty="0"/>
          </a:p>
        </p:txBody>
      </p:sp>
      <p:sp>
        <p:nvSpPr>
          <p:cNvPr id="7" name="Text 3"/>
          <p:cNvSpPr txBox="1"/>
          <p:nvPr/>
        </p:nvSpPr>
        <p:spPr>
          <a:xfrm>
            <a:off x="2468880" y="2240280"/>
            <a:ext cx="6217920" cy="91440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What happens when a robot only follows rules… and then something new turns up?</a:t>
            </a:r>
            <a:endParaRPr lang="en-US" sz="2000" dirty="0"/>
          </a:p>
        </p:txBody>
      </p:sp>
      <p:sp>
        <p:nvSpPr>
          <p:cNvPr id="8" name="Text 4"/>
          <p:cNvSpPr txBox="1"/>
          <p:nvPr/>
        </p:nvSpPr>
        <p:spPr>
          <a:xfrm>
            <a:off x="2468880" y="3566160"/>
            <a:ext cx="6217920" cy="457200"/>
          </a:xfrm>
          <a:prstGeom prst="rect">
            <a:avLst/>
          </a:prstGeom>
          <a:noFill/>
          <a:ln/>
        </p:spPr>
        <p:txBody>
          <a:bodyPr wrap="square" lIns="635" tIns="635" rIns="635" bIns="635" rtlCol="0" anchor="t"/>
          <a:lstStyle/>
          <a:p>
            <a:pPr indent="0" marL="0">
              <a:buNone/>
            </a:pPr>
            <a:r>
              <a:rPr lang="en-US" sz="1600" b="1" dirty="0">
                <a:solidFill>
                  <a:schemeClr val="accent1"/>
                </a:solidFill>
                <a:latin typeface="Calibri" pitchFamily="34" charset="0"/>
                <a:ea typeface="Calibri" pitchFamily="34" charset="-122"/>
                <a:cs typeface="Calibri" pitchFamily="34" charset="-120"/>
              </a:rPr>
              <a:t>Great detective work today. Case File 1 is closed.</a:t>
            </a:r>
            <a:endParaRPr lang="en-US" sz="1600" dirty="0"/>
          </a:p>
        </p:txBody>
      </p:sp>
      <p:sp>
        <p:nvSpPr>
          <p:cNvPr id="9" name="Text 5"/>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AI Detectives">
  <a:themeElements>
    <a:clrScheme name="AI Detectives">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AI Detective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Y4 L1 – Case File 1: The AI Line-Up</dc:title>
  <dc:subject>PptxGenJS Presentation</dc:subject>
  <dc:creator>The GenTech Academy</dc:creator>
  <cp:lastModifiedBy>The GenTech Academy</cp:lastModifiedBy>
  <cp:revision>1</cp:revision>
  <dcterms:created xsi:type="dcterms:W3CDTF">2026-10-05T11:30:38Z</dcterms:created>
  <dcterms:modified xsi:type="dcterms:W3CDTF">2026-10-05T11:30:38Z</dcterms:modified>
</cp:coreProperties>
</file>