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973255c4-c679-3e08-885b-3fe8dcc12dcb}">
          <p14:sldIdLst>
            <p14:sldId id="256"/>
            <p14:sldId id="257"/>
            <p14:sldId id="258"/>
          </p14:sldIdLst>
        </p14:section>
        <p14:section name="Recap" id="{8a25ca8d-8417-cf3a-4387-ba0e338015b6}">
          <p14:sldIdLst>
            <p14:sldId id="259"/>
            <p14:sldId id="260"/>
            <p14:sldId id="261"/>
          </p14:sldIdLst>
        </p14:section>
        <p14:section name="Good rules" id="{d9602dde-e051-99ae-82f7-5fe0522a3da3}">
          <p14:sldIdLst>
            <p14:sldId id="262"/>
            <p14:sldId id="263"/>
          </p14:sldIdLst>
        </p14:section>
        <p14:section name="Draft" id="{c53ad1da-4854-d6ac-8c20-f210a13dce04}">
          <p14:sldIdLst>
            <p14:sldId id="264"/>
          </p14:sldIdLst>
        </p14:section>
        <p14:section name="Envoys" id="{844856a4-289f-85a2-e123-72f555b1b908}">
          <p14:sldIdLst>
            <p14:sldId id="265"/>
            <p14:sldId id="266"/>
          </p14:sldIdLst>
        </p14:section>
        <p14:section name="Vote and sign" id="{e4dcc832-0aaa-a216-c6ac-9e2b3c2c677d}">
          <p14:sldIdLst>
            <p14:sldId id="267"/>
            <p14:sldId id="268"/>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ask the Head to sign the letter (Appendix A). Put the saved rule strips on an evidence wall. Print theme cards, drafting sheets, envoy cards, the A3 charter, the rubric and tracker, self-assessments and certificates. Dot stickers for voting.
This is the ORAL ASSESSMENT lesson: have the rubric ready.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letter (Appendix A) with drama: open the envelope.
Key line: "Please write our class AI Charter: the rules for when we can trust AI and how we use it. Every rule needs a reason."
Talk partners (1 minute): "What's one rule you already think should be in it?" Take 2–3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Code with gestures. Today's focus rule: CHALLENGE THE IDEA, NOT THE PERSON (tilt a flat hand).
During envoys and voting we'll disagree about rules. That's healthy, as long as we challenge ideas politely: "I see it differently because…"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objective and success criteria. Explain that today is the oral assessment: you'll be listening to everyone explain and justify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to the evidence wall (rule strips from Lessons 1, 3, 4 and 5) and the logbooks.
Quick recap of each inspection, one pupil per card: "In Inspection ___, we found ___."
1 Right tool: AI isn't always the best tool. 2 Could vs should: feelings problems need people. 3 Maths checkers: confident isn't correct; check. 4 Who made this: ask, credit, label. 5 Good use: it depends on the person and the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statement. Pupils show GREEN (true / a good use) or RED (false / not a good use). Take a reason for two of them.
1. A chatbot is the best tool for measuring our table. → RED: a ruler is designed to measure. A chatbot can't see our table.
2. AI could help sort 500 bird photos. → GREEN: a data job with lots of examples (a person checks the tricky ones).
3. If an AI answer sounds confident, it must be right. → RED: confident isn't the same as correct. Check it.
4. It's fine to sell AI copies of an artist's style without asking. → RED: ask permission, give credit.
5. Whether AI is helpful or harmful depends on the person using it. → GREEN: and on how it was designed.
6. A chatbot can cheer up a sad friend better than a person. → RED: AI can't care. Feelings problems need people.
AfL: note any misconception to address while groups draft.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rules are SHORT, CLEAR, POSITIVE where possible, and have a REASON with EVIDENCE.
MODEL: "Our rule is: check AI answers before you trust them. We know this matters because in Inspection 3, MathsBot said 345 + 237 = 572, and it was wrong."
Together, improve a weak rule: "AI is bad." → "Use AI only for jobs it's good at, and check what it gives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core frame. Pupils choose a level. Everyone should be able to give a reason; core and stretch link the reason to evidence from a specific inspection.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4. Hand out one theme card per group (Appendix B) and a drafting sheet (Appendix C).
ROLES: CHAIR brings everyone in; SCRIBE writes; EVIDENCE KEEPER finds evidence on the wall or in logbooks; ENVOY gets ready to travel.
Draft up to three rules, each with a reason. Star the best. 10 minutes.
★ Start assessing Chairs, Scribes and Evidence Keepers with the rubric.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Envoys move CLOCKWISE to the next group with their drafting sheet and envoy card (Appendix D).
1. Envoy explains the group's rules (1 minute).
2. Host group responds with Agree, Build or Challenge.
3. Host group gives ONE suggestion.
4. Envoy returns and reports; the group revises and finalises its starred rule.
★ Assess envoys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you're assessing (rubric, Appendix F). Share it with the class so they know the success criteria.
PHYSICAL: clear voice; looks at everyone; uses hands to explain.
LINGUISTIC: accurate AI words (tool, check, predict, credit); because / so.
COGNITIVE: gives a reason with evidence; answers a question.
SOCIAL-EMOTIONAL: listens to the host group; reports their suggestion fairly.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envoy presents the group's final rule in 30 seconds: rule, reason, evidence. Others listen to understand.
Write each rule on a strip and stick it on the board as it's presented.
Invite one Agree, Build or Challenge from the audience for two of the rules.
★ Assess presenters.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pupil has 3 dot stickers: place no more than ONE on any rule. (Or vote by hands, one rule at a time.)
The top 6–8 rules go into the charter. Make sure there's a safety rule (tell a trusted adult) and that every theme is represented. If one isn't, ask the class whether to add it.
ASK: "Could we change a rule later? How?" (Yes, by discussing and voting again: that's democracy.)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 the winning rules into this slide (or write them on the A3 poster). Read the charter aloud together, then everyone signs the poster.
Fallback charter if needed (from the unit): 1. Choose the best tool: AI isn't always it. 2. Ask could AND should. 3. Check AI answers before we trust them. 4. Ask permission, give credit and label AI. 5. Use AI to help, never to hurt. 6. Say AI predicts, it doesn't think. 7. If AI worries us, we tell a trusted adult.
Display it, share it with the Head, and take it to Year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Self-assessment (Appendix G): pupils colour a traffic light for each unit "I can" statement, then complete the exit ticket.
Final stamp: CHARTER MAKER. Award certificates (Appendix I).
Reflecting frame: "I used to think ___. Now I think ___."</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Congratulate the class. Display the charter and send a copy to the Head.
Record oral assessment judgements on the class tracker and the unit "I can" statements.
Next unit: Year 4 "AI Detectives". Take the charter with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6</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INSPECTION 6</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3.png"/><Relationship Id="rId7" Type="http://schemas.openxmlformats.org/officeDocument/2006/relationships/slideLayout" Target="../slideLayouts/slideLayout3.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2.png"/><Relationship Id="rId4" Type="http://schemas.openxmlformats.org/officeDocument/2006/relationships/image" Target="../media/image-4-2.png"/><Relationship Id="rId5" Type="http://schemas.openxmlformats.org/officeDocument/2006/relationships/image" Target="../media/image-4-5.png"/><Relationship Id="rId6" Type="http://schemas.openxmlformats.org/officeDocument/2006/relationships/slideLayout" Target="../slideLayouts/slideLayout3.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3.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3.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slideLayout" Target="../slideLayouts/slideLayout3.xml"/><Relationship Id="rId1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2.png"/><Relationship Id="rId5" Type="http://schemas.openxmlformats.org/officeDocument/2006/relationships/image" Target="../media/image-10-5.png"/><Relationship Id="rId6" Type="http://schemas.openxmlformats.org/officeDocument/2006/relationships/image" Target="../media/image-10-2.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3.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3.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3.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3.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slideLayout" Target="../slideLayouts/slideLayout3.xml"/><Relationship Id="rId1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scroll.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3 · CAN WE TRUST AI? · LESSON 6 ★</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Inspection 6: Our Class AI Charter</a:t>
            </a:r>
            <a:endParaRPr lang="en-US" sz="32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What rules should we agree?</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A letter from the Head</a:t>
            </a:r>
            <a:endParaRPr lang="en-US" sz="3000" dirty="0"/>
          </a:p>
        </p:txBody>
      </p:sp>
      <p:sp>
        <p:nvSpPr>
          <p:cNvPr id="4" name="Shape 1"/>
          <p:cNvSpPr/>
          <p:nvPr/>
        </p:nvSpPr>
        <p:spPr>
          <a:xfrm>
            <a:off x="640080" y="1417320"/>
            <a:ext cx="1371600" cy="1371600"/>
          </a:xfrm>
          <a:prstGeom prst="ellipse">
            <a:avLst/>
          </a:prstGeom>
          <a:solidFill>
            <a:schemeClr val="accent1"/>
          </a:solidFill>
          <a:ln/>
        </p:spPr>
      </p:sp>
      <p:pic>
        <p:nvPicPr>
          <p:cNvPr id="5" name="Image 0" descr="/home/claude/kit/icon_mail_w.png">    </p:cNvPr>
          <p:cNvPicPr>
            <a:picLocks noChangeAspect="1"/>
          </p:cNvPicPr>
          <p:nvPr/>
        </p:nvPicPr>
        <p:blipFill>
          <a:blip r:embed="rId1"/>
          <a:stretch>
            <a:fillRect/>
          </a:stretch>
        </p:blipFill>
        <p:spPr>
          <a:xfrm>
            <a:off x="969264" y="1746504"/>
            <a:ext cx="713232" cy="713232"/>
          </a:xfrm>
          <a:prstGeom prst="rect">
            <a:avLst/>
          </a:prstGeom>
        </p:spPr>
      </p:pic>
      <p:sp>
        <p:nvSpPr>
          <p:cNvPr id="6" name="Text 2"/>
          <p:cNvSpPr txBox="1"/>
          <p:nvPr/>
        </p:nvSpPr>
        <p:spPr>
          <a:xfrm>
            <a:off x="2286000" y="1371600"/>
            <a:ext cx="6400800" cy="1463040"/>
          </a:xfrm>
          <a:prstGeom prst="rect">
            <a:avLst/>
          </a:prstGeom>
          <a:noFill/>
          <a:ln/>
        </p:spPr>
        <p:txBody>
          <a:bodyPr wrap="square" lIns="635" tIns="635" rIns="635" bIns="635" rtlCol="0" anchor="t"/>
          <a:lstStyle/>
          <a:p>
            <a:pPr indent="0" marL="0">
              <a:buNone/>
            </a:pPr>
            <a:r>
              <a:rPr lang="en-US" sz="2000" i="1" dirty="0">
                <a:solidFill>
                  <a:schemeClr val="bg1"/>
                </a:solidFill>
                <a:latin typeface="Calibri" pitchFamily="34" charset="0"/>
                <a:ea typeface="Calibri" pitchFamily="34" charset="-122"/>
                <a:cs typeface="Calibri" pitchFamily="34" charset="-120"/>
              </a:rPr>
              <a:t>"Year 3 AI Inspectors: please write our class AI Charter: the rules for when we can trust AI and how we use it. Every rule needs a reason."</a:t>
            </a:r>
            <a:endParaRPr lang="en-US" sz="2000" dirty="0"/>
          </a:p>
        </p:txBody>
      </p:sp>
      <p:sp>
        <p:nvSpPr>
          <p:cNvPr id="7" name="Text 3"/>
          <p:cNvSpPr txBox="1"/>
          <p:nvPr/>
        </p:nvSpPr>
        <p:spPr>
          <a:xfrm>
            <a:off x="2286000" y="2834640"/>
            <a:ext cx="6400800" cy="365760"/>
          </a:xfrm>
          <a:prstGeom prst="rect">
            <a:avLst/>
          </a:prstGeom>
          <a:noFill/>
          <a:ln/>
        </p:spPr>
        <p:txBody>
          <a:bodyPr wrap="square" lIns="635" tIns="635" rIns="635" bIns="635" rtlCol="0" anchor="t"/>
          <a:lstStyle/>
          <a:p>
            <a:pPr indent="0" marL="0">
              <a:buNone/>
            </a:pPr>
            <a:r>
              <a:rPr lang="en-US" sz="1500" b="1" dirty="0">
                <a:solidFill>
                  <a:schemeClr val="accent1"/>
                </a:solidFill>
                <a:latin typeface="Calibri" pitchFamily="34" charset="0"/>
                <a:ea typeface="Calibri" pitchFamily="34" charset="-122"/>
                <a:cs typeface="Calibri" pitchFamily="34" charset="-120"/>
              </a:rPr>
              <a:t>From the Headteacher</a:t>
            </a:r>
            <a:endParaRPr lang="en-US" sz="1500" dirty="0"/>
          </a:p>
        </p:txBody>
      </p:sp>
      <p:sp>
        <p:nvSpPr>
          <p:cNvPr id="8" name="Shape 4"/>
          <p:cNvSpPr/>
          <p:nvPr/>
        </p:nvSpPr>
        <p:spPr>
          <a:xfrm>
            <a:off x="2286000" y="3337560"/>
            <a:ext cx="6400800" cy="640080"/>
          </a:xfrm>
          <a:prstGeom prst="roundRect">
            <a:avLst>
              <a:gd name="adj" fmla="val 17143"/>
            </a:avLst>
          </a:prstGeom>
          <a:solidFill>
            <a:schemeClr val="accent2"/>
          </a:solidFill>
          <a:ln/>
        </p:spPr>
      </p:sp>
      <p:sp>
        <p:nvSpPr>
          <p:cNvPr id="9" name="Text 5"/>
          <p:cNvSpPr txBox="1"/>
          <p:nvPr/>
        </p:nvSpPr>
        <p:spPr>
          <a:xfrm>
            <a:off x="2468880" y="3337560"/>
            <a:ext cx="6126480" cy="640080"/>
          </a:xfrm>
          <a:prstGeom prst="rect">
            <a:avLst/>
          </a:prstGeom>
          <a:noFill/>
          <a:ln/>
        </p:spPr>
        <p:txBody>
          <a:bodyPr wrap="square" lIns="635" tIns="635" rIns="635" bIns="635" rtlCol="0" anchor="ctr"/>
          <a:lstStyle/>
          <a:p>
            <a:pPr indent="0" marL="0">
              <a:buNone/>
            </a:pPr>
            <a:r>
              <a:rPr lang="en-US" sz="1800" b="1" dirty="0">
                <a:solidFill>
                  <a:schemeClr val="bg1"/>
                </a:solidFill>
                <a:latin typeface="Calibri" pitchFamily="34" charset="0"/>
                <a:ea typeface="Calibri" pitchFamily="34" charset="-122"/>
                <a:cs typeface="Calibri" pitchFamily="34" charset="-120"/>
              </a:rPr>
              <a:t>I think one rule should be ___ because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Inspectors' Talk Code</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ar.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Listen to understand</a:t>
            </a:r>
            <a:endParaRPr lang="en-US" sz="1500" dirty="0"/>
          </a:p>
        </p:txBody>
      </p:sp>
      <p:sp>
        <p:nvSpPr>
          <p:cNvPr id="8" name="Text 4"/>
          <p:cNvSpPr txBox="1"/>
          <p:nvPr/>
        </p:nvSpPr>
        <p:spPr>
          <a:xfrm>
            <a:off x="530352"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Build on ideas</a:t>
            </a:r>
            <a:endParaRPr lang="en-US" sz="1500" dirty="0"/>
          </a:p>
        </p:txBody>
      </p:sp>
      <p:sp>
        <p:nvSpPr>
          <p:cNvPr id="13" name="Text 8"/>
          <p:cNvSpPr txBox="1"/>
          <p:nvPr/>
        </p:nvSpPr>
        <p:spPr>
          <a:xfrm>
            <a:off x="2203704"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Stack one fist on the other</a:t>
            </a:r>
            <a:endParaRPr lang="en-US" sz="1200" dirty="0"/>
          </a:p>
        </p:txBody>
      </p:sp>
      <p:sp>
        <p:nvSpPr>
          <p:cNvPr id="14" name="Shape 9"/>
          <p:cNvSpPr/>
          <p:nvPr/>
        </p:nvSpPr>
        <p:spPr>
          <a:xfrm>
            <a:off x="3803904" y="1325880"/>
            <a:ext cx="1536192" cy="2194560"/>
          </a:xfrm>
          <a:prstGeom prst="roundRect">
            <a:avLst>
              <a:gd name="adj" fmla="val 7143"/>
            </a:avLst>
          </a:prstGeom>
          <a:solidFill>
            <a:srgbClr val="FCE4F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cale.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Challenge the idea, not the person</a:t>
            </a:r>
            <a:endParaRPr lang="en-US" sz="1500" dirty="0"/>
          </a:p>
        </p:txBody>
      </p:sp>
      <p:sp>
        <p:nvSpPr>
          <p:cNvPr id="18" name="Text 12"/>
          <p:cNvSpPr txBox="1"/>
          <p:nvPr/>
        </p:nvSpPr>
        <p:spPr>
          <a:xfrm>
            <a:off x="3877056"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Tilt a flat hand side to side</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Give a reason</a:t>
            </a:r>
            <a:endParaRPr lang="en-US" sz="1500" dirty="0"/>
          </a:p>
        </p:txBody>
      </p:sp>
      <p:sp>
        <p:nvSpPr>
          <p:cNvPr id="23" name="Text 16"/>
          <p:cNvSpPr txBox="1"/>
          <p:nvPr/>
        </p:nvSpPr>
        <p:spPr>
          <a:xfrm>
            <a:off x="5550408"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temple, then open your hand</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users.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64008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Bring everyone in</a:t>
            </a:r>
            <a:endParaRPr lang="en-US" sz="1500" dirty="0"/>
          </a:p>
        </p:txBody>
      </p:sp>
      <p:sp>
        <p:nvSpPr>
          <p:cNvPr id="28" name="Text 20"/>
          <p:cNvSpPr txBox="1"/>
          <p:nvPr/>
        </p:nvSpPr>
        <p:spPr>
          <a:xfrm>
            <a:off x="7223760" y="2880360"/>
            <a:ext cx="1389888" cy="59436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Sweep an open palm towards your group</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scale.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Challenge the idea, not the person (tilt a flat hand side to side)</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scroll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900" b="1" dirty="0">
                <a:solidFill>
                  <a:schemeClr val="bg1"/>
                </a:solidFill>
                <a:latin typeface="Calibri" pitchFamily="34" charset="0"/>
                <a:ea typeface="Calibri" pitchFamily="34" charset="-122"/>
                <a:cs typeface="Calibri" pitchFamily="34" charset="-120"/>
              </a:rPr>
              <a:t>To agree a class charter of rules for trusting and using AI, with a reason for each rule.</a:t>
            </a:r>
            <a:endParaRPr lang="en-US" sz="19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suggest a rule for trusting or using AI and explain why it matters.</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use evidence from Inspections 1–5 to support a rule.</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listen to other groups' rules and say whether I've changed my mind.</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explain our rule clearly to a new group and answer a question.</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The evidence wall</a:t>
            </a:r>
            <a:endParaRPr lang="en-US" sz="3000" dirty="0"/>
          </a:p>
        </p:txBody>
      </p:sp>
      <p:sp>
        <p:nvSpPr>
          <p:cNvPr id="4" name="Shape 1"/>
          <p:cNvSpPr/>
          <p:nvPr/>
        </p:nvSpPr>
        <p:spPr>
          <a:xfrm>
            <a:off x="457200" y="1371600"/>
            <a:ext cx="2621280" cy="1051560"/>
          </a:xfrm>
          <a:prstGeom prst="roundRect">
            <a:avLst>
              <a:gd name="adj" fmla="val 10435"/>
            </a:avLst>
          </a:prstGeom>
          <a:solidFill>
            <a:schemeClr val="bg2"/>
          </a:solidFill>
          <a:ln/>
        </p:spPr>
      </p:sp>
      <p:sp>
        <p:nvSpPr>
          <p:cNvPr id="5" name="Shape 2"/>
          <p:cNvSpPr/>
          <p:nvPr/>
        </p:nvSpPr>
        <p:spPr>
          <a:xfrm>
            <a:off x="594360" y="1508760"/>
            <a:ext cx="502920" cy="502920"/>
          </a:xfrm>
          <a:prstGeom prst="ellipse">
            <a:avLst/>
          </a:prstGeom>
          <a:solidFill>
            <a:schemeClr val="bg1"/>
          </a:solidFill>
          <a:ln/>
        </p:spPr>
      </p:sp>
      <p:pic>
        <p:nvPicPr>
          <p:cNvPr id="6" name="Image 0" descr="/home/claude/kit/icon_tools.png">    </p:cNvPr>
          <p:cNvPicPr>
            <a:picLocks noChangeAspect="1"/>
          </p:cNvPicPr>
          <p:nvPr/>
        </p:nvPicPr>
        <p:blipFill>
          <a:blip r:embed="rId1"/>
          <a:stretch>
            <a:fillRect/>
          </a:stretch>
        </p:blipFill>
        <p:spPr>
          <a:xfrm>
            <a:off x="694944" y="1609344"/>
            <a:ext cx="301752" cy="301752"/>
          </a:xfrm>
          <a:prstGeom prst="rect">
            <a:avLst/>
          </a:prstGeom>
        </p:spPr>
      </p:pic>
      <p:sp>
        <p:nvSpPr>
          <p:cNvPr id="7" name="Text 3"/>
          <p:cNvSpPr txBox="1"/>
          <p:nvPr/>
        </p:nvSpPr>
        <p:spPr>
          <a:xfrm>
            <a:off x="1234440" y="148132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1. Right tool</a:t>
            </a:r>
            <a:endParaRPr lang="en-US" sz="1500" dirty="0"/>
          </a:p>
        </p:txBody>
      </p:sp>
      <p:sp>
        <p:nvSpPr>
          <p:cNvPr id="8" name="Text 4"/>
          <p:cNvSpPr txBox="1"/>
          <p:nvPr/>
        </p:nvSpPr>
        <p:spPr>
          <a:xfrm>
            <a:off x="1234440" y="192024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AI isn't always the best tool.</a:t>
            </a:r>
            <a:endParaRPr lang="en-US" sz="1300" dirty="0"/>
          </a:p>
        </p:txBody>
      </p:sp>
      <p:sp>
        <p:nvSpPr>
          <p:cNvPr id="9" name="Shape 5"/>
          <p:cNvSpPr/>
          <p:nvPr/>
        </p:nvSpPr>
        <p:spPr>
          <a:xfrm>
            <a:off x="3261360" y="1371600"/>
            <a:ext cx="2621280" cy="1051560"/>
          </a:xfrm>
          <a:prstGeom prst="roundRect">
            <a:avLst>
              <a:gd name="adj" fmla="val 10435"/>
            </a:avLst>
          </a:prstGeom>
          <a:solidFill>
            <a:srgbClr val="EEE9F7"/>
          </a:solidFill>
          <a:ln/>
        </p:spPr>
      </p:sp>
      <p:sp>
        <p:nvSpPr>
          <p:cNvPr id="10" name="Shape 6"/>
          <p:cNvSpPr/>
          <p:nvPr/>
        </p:nvSpPr>
        <p:spPr>
          <a:xfrm>
            <a:off x="3398520" y="1508760"/>
            <a:ext cx="502920" cy="502920"/>
          </a:xfrm>
          <a:prstGeom prst="ellipse">
            <a:avLst/>
          </a:prstGeom>
          <a:solidFill>
            <a:schemeClr val="bg1"/>
          </a:solidFill>
          <a:ln/>
        </p:spPr>
      </p:sp>
      <p:pic>
        <p:nvPicPr>
          <p:cNvPr id="11" name="Image 1" descr="/home/claude/kit/icon_puzzle.png">    </p:cNvPr>
          <p:cNvPicPr>
            <a:picLocks noChangeAspect="1"/>
          </p:cNvPicPr>
          <p:nvPr/>
        </p:nvPicPr>
        <p:blipFill>
          <a:blip r:embed="rId2"/>
          <a:stretch>
            <a:fillRect/>
          </a:stretch>
        </p:blipFill>
        <p:spPr>
          <a:xfrm>
            <a:off x="3499104" y="1609344"/>
            <a:ext cx="301752" cy="301752"/>
          </a:xfrm>
          <a:prstGeom prst="rect">
            <a:avLst/>
          </a:prstGeom>
        </p:spPr>
      </p:pic>
      <p:sp>
        <p:nvSpPr>
          <p:cNvPr id="12" name="Text 7"/>
          <p:cNvSpPr txBox="1"/>
          <p:nvPr/>
        </p:nvSpPr>
        <p:spPr>
          <a:xfrm>
            <a:off x="4038600" y="148132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2. Could vs should</a:t>
            </a:r>
            <a:endParaRPr lang="en-US" sz="1500" dirty="0"/>
          </a:p>
        </p:txBody>
      </p:sp>
      <p:sp>
        <p:nvSpPr>
          <p:cNvPr id="13" name="Text 8"/>
          <p:cNvSpPr txBox="1"/>
          <p:nvPr/>
        </p:nvSpPr>
        <p:spPr>
          <a:xfrm>
            <a:off x="4038600" y="192024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Feelings problems need people.</a:t>
            </a:r>
            <a:endParaRPr lang="en-US" sz="1300" dirty="0"/>
          </a:p>
        </p:txBody>
      </p:sp>
      <p:sp>
        <p:nvSpPr>
          <p:cNvPr id="14" name="Shape 9"/>
          <p:cNvSpPr/>
          <p:nvPr/>
        </p:nvSpPr>
        <p:spPr>
          <a:xfrm>
            <a:off x="6065520" y="1371600"/>
            <a:ext cx="2621280" cy="1051560"/>
          </a:xfrm>
          <a:prstGeom prst="roundRect">
            <a:avLst>
              <a:gd name="adj" fmla="val 10435"/>
            </a:avLst>
          </a:prstGeom>
          <a:solidFill>
            <a:schemeClr val="bg2"/>
          </a:solidFill>
          <a:ln/>
        </p:spPr>
      </p:sp>
      <p:sp>
        <p:nvSpPr>
          <p:cNvPr id="15" name="Shape 10"/>
          <p:cNvSpPr/>
          <p:nvPr/>
        </p:nvSpPr>
        <p:spPr>
          <a:xfrm>
            <a:off x="6202680" y="1508760"/>
            <a:ext cx="502920" cy="502920"/>
          </a:xfrm>
          <a:prstGeom prst="ellipse">
            <a:avLst/>
          </a:prstGeom>
          <a:solidFill>
            <a:schemeClr val="bg1"/>
          </a:solidFill>
          <a:ln/>
        </p:spPr>
      </p:sp>
      <p:pic>
        <p:nvPicPr>
          <p:cNvPr id="16" name="Image 2" descr="/home/claude/kit/icon_calc.png">    </p:cNvPr>
          <p:cNvPicPr>
            <a:picLocks noChangeAspect="1"/>
          </p:cNvPicPr>
          <p:nvPr/>
        </p:nvPicPr>
        <p:blipFill>
          <a:blip r:embed="rId3"/>
          <a:stretch>
            <a:fillRect/>
          </a:stretch>
        </p:blipFill>
        <p:spPr>
          <a:xfrm>
            <a:off x="6303264" y="1609344"/>
            <a:ext cx="301752" cy="301752"/>
          </a:xfrm>
          <a:prstGeom prst="rect">
            <a:avLst/>
          </a:prstGeom>
        </p:spPr>
      </p:pic>
      <p:sp>
        <p:nvSpPr>
          <p:cNvPr id="17" name="Text 11"/>
          <p:cNvSpPr txBox="1"/>
          <p:nvPr/>
        </p:nvSpPr>
        <p:spPr>
          <a:xfrm>
            <a:off x="6842760" y="148132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3. Maths checkers</a:t>
            </a:r>
            <a:endParaRPr lang="en-US" sz="1500" dirty="0"/>
          </a:p>
        </p:txBody>
      </p:sp>
      <p:sp>
        <p:nvSpPr>
          <p:cNvPr id="18" name="Text 12"/>
          <p:cNvSpPr txBox="1"/>
          <p:nvPr/>
        </p:nvSpPr>
        <p:spPr>
          <a:xfrm>
            <a:off x="6842760" y="192024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Confident isn't correct. Check!</a:t>
            </a:r>
            <a:endParaRPr lang="en-US" sz="1300" dirty="0"/>
          </a:p>
        </p:txBody>
      </p:sp>
      <p:sp>
        <p:nvSpPr>
          <p:cNvPr id="19" name="Shape 13"/>
          <p:cNvSpPr/>
          <p:nvPr/>
        </p:nvSpPr>
        <p:spPr>
          <a:xfrm>
            <a:off x="457200" y="2606040"/>
            <a:ext cx="2621280" cy="1051560"/>
          </a:xfrm>
          <a:prstGeom prst="roundRect">
            <a:avLst>
              <a:gd name="adj" fmla="val 10435"/>
            </a:avLst>
          </a:prstGeom>
          <a:solidFill>
            <a:srgbClr val="EEE9F7"/>
          </a:solidFill>
          <a:ln/>
        </p:spPr>
      </p:sp>
      <p:sp>
        <p:nvSpPr>
          <p:cNvPr id="20" name="Shape 14"/>
          <p:cNvSpPr/>
          <p:nvPr/>
        </p:nvSpPr>
        <p:spPr>
          <a:xfrm>
            <a:off x="594360" y="2743200"/>
            <a:ext cx="502920" cy="502920"/>
          </a:xfrm>
          <a:prstGeom prst="ellipse">
            <a:avLst/>
          </a:prstGeom>
          <a:solidFill>
            <a:schemeClr val="bg1"/>
          </a:solidFill>
          <a:ln/>
        </p:spPr>
      </p:sp>
      <p:pic>
        <p:nvPicPr>
          <p:cNvPr id="21" name="Image 3" descr="/home/claude/kit/icon_palette.png">    </p:cNvPr>
          <p:cNvPicPr>
            <a:picLocks noChangeAspect="1"/>
          </p:cNvPicPr>
          <p:nvPr/>
        </p:nvPicPr>
        <p:blipFill>
          <a:blip r:embed="rId4"/>
          <a:stretch>
            <a:fillRect/>
          </a:stretch>
        </p:blipFill>
        <p:spPr>
          <a:xfrm>
            <a:off x="694944" y="2843784"/>
            <a:ext cx="301752" cy="301752"/>
          </a:xfrm>
          <a:prstGeom prst="rect">
            <a:avLst/>
          </a:prstGeom>
        </p:spPr>
      </p:pic>
      <p:sp>
        <p:nvSpPr>
          <p:cNvPr id="22" name="Text 15"/>
          <p:cNvSpPr txBox="1"/>
          <p:nvPr/>
        </p:nvSpPr>
        <p:spPr>
          <a:xfrm>
            <a:off x="1234440" y="271576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4. Who made this?</a:t>
            </a:r>
            <a:endParaRPr lang="en-US" sz="1500" dirty="0"/>
          </a:p>
        </p:txBody>
      </p:sp>
      <p:sp>
        <p:nvSpPr>
          <p:cNvPr id="23" name="Text 16"/>
          <p:cNvSpPr txBox="1"/>
          <p:nvPr/>
        </p:nvSpPr>
        <p:spPr>
          <a:xfrm>
            <a:off x="1234440" y="315468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Ask, credit and label AI.</a:t>
            </a:r>
            <a:endParaRPr lang="en-US" sz="1300" dirty="0"/>
          </a:p>
        </p:txBody>
      </p:sp>
      <p:sp>
        <p:nvSpPr>
          <p:cNvPr id="24" name="Shape 17"/>
          <p:cNvSpPr/>
          <p:nvPr/>
        </p:nvSpPr>
        <p:spPr>
          <a:xfrm>
            <a:off x="3261360" y="2606040"/>
            <a:ext cx="2621280" cy="1051560"/>
          </a:xfrm>
          <a:prstGeom prst="roundRect">
            <a:avLst>
              <a:gd name="adj" fmla="val 10435"/>
            </a:avLst>
          </a:prstGeom>
          <a:solidFill>
            <a:schemeClr val="bg2"/>
          </a:solidFill>
          <a:ln/>
        </p:spPr>
      </p:sp>
      <p:sp>
        <p:nvSpPr>
          <p:cNvPr id="25" name="Shape 18"/>
          <p:cNvSpPr/>
          <p:nvPr/>
        </p:nvSpPr>
        <p:spPr>
          <a:xfrm>
            <a:off x="3398520" y="2743200"/>
            <a:ext cx="502920" cy="502920"/>
          </a:xfrm>
          <a:prstGeom prst="ellipse">
            <a:avLst/>
          </a:prstGeom>
          <a:solidFill>
            <a:schemeClr val="bg1"/>
          </a:solidFill>
          <a:ln/>
        </p:spPr>
      </p:sp>
      <p:pic>
        <p:nvPicPr>
          <p:cNvPr id="26" name="Image 4" descr="/home/claude/kit/icon_scale.png">    </p:cNvPr>
          <p:cNvPicPr>
            <a:picLocks noChangeAspect="1"/>
          </p:cNvPicPr>
          <p:nvPr/>
        </p:nvPicPr>
        <p:blipFill>
          <a:blip r:embed="rId5"/>
          <a:stretch>
            <a:fillRect/>
          </a:stretch>
        </p:blipFill>
        <p:spPr>
          <a:xfrm>
            <a:off x="3499104" y="2843784"/>
            <a:ext cx="301752" cy="301752"/>
          </a:xfrm>
          <a:prstGeom prst="rect">
            <a:avLst/>
          </a:prstGeom>
        </p:spPr>
      </p:pic>
      <p:sp>
        <p:nvSpPr>
          <p:cNvPr id="27" name="Text 19"/>
          <p:cNvSpPr txBox="1"/>
          <p:nvPr/>
        </p:nvSpPr>
        <p:spPr>
          <a:xfrm>
            <a:off x="4038600" y="271576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5. Good use?</a:t>
            </a:r>
            <a:endParaRPr lang="en-US" sz="1500" dirty="0"/>
          </a:p>
        </p:txBody>
      </p:sp>
      <p:sp>
        <p:nvSpPr>
          <p:cNvPr id="28" name="Text 20"/>
          <p:cNvSpPr txBox="1"/>
          <p:nvPr/>
        </p:nvSpPr>
        <p:spPr>
          <a:xfrm>
            <a:off x="4038600" y="315468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It depends on the person and the design.</a:t>
            </a:r>
            <a:endParaRPr lang="en-US" sz="1300" dirty="0"/>
          </a:p>
        </p:txBody>
      </p:sp>
      <p:sp>
        <p:nvSpPr>
          <p:cNvPr id="29" name="Shape 21"/>
          <p:cNvSpPr/>
          <p:nvPr/>
        </p:nvSpPr>
        <p:spPr>
          <a:xfrm>
            <a:off x="6065520" y="2606040"/>
            <a:ext cx="2621280" cy="1051560"/>
          </a:xfrm>
          <a:prstGeom prst="roundRect">
            <a:avLst>
              <a:gd name="adj" fmla="val 10435"/>
            </a:avLst>
          </a:prstGeom>
          <a:solidFill>
            <a:srgbClr val="EEE9F7"/>
          </a:solidFill>
          <a:ln/>
        </p:spPr>
      </p:sp>
      <p:sp>
        <p:nvSpPr>
          <p:cNvPr id="30" name="Shape 22"/>
          <p:cNvSpPr/>
          <p:nvPr/>
        </p:nvSpPr>
        <p:spPr>
          <a:xfrm>
            <a:off x="6202680" y="2743200"/>
            <a:ext cx="502920" cy="502920"/>
          </a:xfrm>
          <a:prstGeom prst="ellipse">
            <a:avLst/>
          </a:prstGeom>
          <a:solidFill>
            <a:schemeClr val="bg1"/>
          </a:solidFill>
          <a:ln/>
        </p:spPr>
      </p:sp>
      <p:pic>
        <p:nvPicPr>
          <p:cNvPr id="31" name="Image 5" descr="/home/claude/kit/icon_comments.png">    </p:cNvPr>
          <p:cNvPicPr>
            <a:picLocks noChangeAspect="1"/>
          </p:cNvPicPr>
          <p:nvPr/>
        </p:nvPicPr>
        <p:blipFill>
          <a:blip r:embed="rId6"/>
          <a:stretch>
            <a:fillRect/>
          </a:stretch>
        </p:blipFill>
        <p:spPr>
          <a:xfrm>
            <a:off x="6303264" y="2843784"/>
            <a:ext cx="301752" cy="301752"/>
          </a:xfrm>
          <a:prstGeom prst="rect">
            <a:avLst/>
          </a:prstGeom>
        </p:spPr>
      </p:pic>
      <p:sp>
        <p:nvSpPr>
          <p:cNvPr id="32" name="Text 23"/>
          <p:cNvSpPr txBox="1"/>
          <p:nvPr/>
        </p:nvSpPr>
        <p:spPr>
          <a:xfrm>
            <a:off x="6842760" y="271576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Talk Code</a:t>
            </a:r>
            <a:endParaRPr lang="en-US" sz="1500" dirty="0"/>
          </a:p>
        </p:txBody>
      </p:sp>
      <p:sp>
        <p:nvSpPr>
          <p:cNvPr id="33" name="Text 24"/>
          <p:cNvSpPr txBox="1"/>
          <p:nvPr/>
        </p:nvSpPr>
        <p:spPr>
          <a:xfrm>
            <a:off x="6842760" y="3154680"/>
            <a:ext cx="1734312" cy="457200"/>
          </a:xfrm>
          <a:prstGeom prst="rect">
            <a:avLst/>
          </a:prstGeom>
          <a:noFill/>
          <a:ln/>
        </p:spPr>
        <p:txBody>
          <a:bodyPr wrap="square" lIns="635" tIns="635" rIns="635" bIns="635" rtlCol="0" anchor="t"/>
          <a:lstStyle/>
          <a:p>
            <a:pPr indent="0" marL="0">
              <a:buNone/>
            </a:pPr>
            <a:r>
              <a:rPr lang="en-US" sz="1300" dirty="0">
                <a:solidFill>
                  <a:schemeClr val="tx1"/>
                </a:solidFill>
                <a:latin typeface="Calibri" pitchFamily="34" charset="0"/>
                <a:ea typeface="Calibri" pitchFamily="34" charset="-122"/>
                <a:cs typeface="Calibri" pitchFamily="34" charset="-120"/>
              </a:rPr>
              <a:t>How we talk and listen.</a:t>
            </a:r>
            <a:endParaRPr lang="en-US" sz="1300" dirty="0"/>
          </a:p>
        </p:txBody>
      </p:sp>
      <p:sp>
        <p:nvSpPr>
          <p:cNvPr id="34" name="Shape 25"/>
          <p:cNvSpPr/>
          <p:nvPr/>
        </p:nvSpPr>
        <p:spPr>
          <a:xfrm>
            <a:off x="457200" y="3794760"/>
            <a:ext cx="8229600" cy="685800"/>
          </a:xfrm>
          <a:prstGeom prst="roundRect">
            <a:avLst>
              <a:gd name="adj" fmla="val 16000"/>
            </a:avLst>
          </a:prstGeom>
          <a:solidFill>
            <a:schemeClr val="accent2"/>
          </a:solidFill>
          <a:ln/>
        </p:spPr>
      </p:sp>
      <p:sp>
        <p:nvSpPr>
          <p:cNvPr id="35" name="Shape 26"/>
          <p:cNvSpPr/>
          <p:nvPr/>
        </p:nvSpPr>
        <p:spPr>
          <a:xfrm>
            <a:off x="566928" y="3886200"/>
            <a:ext cx="502920" cy="502920"/>
          </a:xfrm>
          <a:prstGeom prst="ellipse">
            <a:avLst/>
          </a:prstGeom>
          <a:solidFill>
            <a:schemeClr val="bg1"/>
          </a:solidFill>
          <a:ln/>
        </p:spPr>
      </p:sp>
      <p:pic>
        <p:nvPicPr>
          <p:cNvPr id="36" name="Image 6" descr="/home/claude/kit/icon_mic.png">    </p:cNvPr>
          <p:cNvPicPr>
            <a:picLocks noChangeAspect="1"/>
          </p:cNvPicPr>
          <p:nvPr/>
        </p:nvPicPr>
        <p:blipFill>
          <a:blip r:embed="rId7"/>
          <a:stretch>
            <a:fillRect/>
          </a:stretch>
        </p:blipFill>
        <p:spPr>
          <a:xfrm>
            <a:off x="667512" y="3986784"/>
            <a:ext cx="301752" cy="301752"/>
          </a:xfrm>
          <a:prstGeom prst="rect">
            <a:avLst/>
          </a:prstGeom>
        </p:spPr>
      </p:pic>
      <p:sp>
        <p:nvSpPr>
          <p:cNvPr id="37" name="Text 27"/>
          <p:cNvSpPr txBox="1"/>
          <p:nvPr/>
        </p:nvSpPr>
        <p:spPr>
          <a:xfrm>
            <a:off x="1188720" y="3794760"/>
            <a:ext cx="7360920" cy="685800"/>
          </a:xfrm>
          <a:prstGeom prst="rect">
            <a:avLst/>
          </a:prstGeom>
          <a:noFill/>
          <a:ln/>
        </p:spPr>
        <p:txBody>
          <a:bodyPr wrap="square" lIns="635" tIns="635" rIns="635" bIns="635" rtlCol="0" anchor="ctr"/>
          <a:lstStyle/>
          <a:p>
            <a:pPr indent="0" marL="0">
              <a:buNone/>
            </a:pPr>
            <a:r>
              <a:rPr lang="en-US" sz="1600" dirty="0">
                <a:solidFill>
                  <a:schemeClr val="bg1"/>
                </a:solidFill>
                <a:latin typeface="Calibri" pitchFamily="34" charset="0"/>
                <a:ea typeface="Calibri" pitchFamily="34" charset="-122"/>
                <a:cs typeface="Calibri" pitchFamily="34" charset="-120"/>
              </a:rPr>
              <a:t>I know this because in Inspection ___, we found ___.</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Quick-fire Trust-o-Meter</a:t>
            </a:r>
            <a:endParaRPr lang="en-US" sz="3000" dirty="0"/>
          </a:p>
        </p:txBody>
      </p:sp>
      <p:sp>
        <p:nvSpPr>
          <p:cNvPr id="4" name="Shape 1"/>
          <p:cNvSpPr/>
          <p:nvPr/>
        </p:nvSpPr>
        <p:spPr>
          <a:xfrm>
            <a:off x="457200" y="1371600"/>
            <a:ext cx="2621280" cy="1051560"/>
          </a:xfrm>
          <a:prstGeom prst="roundRect">
            <a:avLst>
              <a:gd name="adj" fmla="val 10435"/>
            </a:avLst>
          </a:prstGeom>
          <a:solidFill>
            <a:schemeClr val="bg2"/>
          </a:solidFill>
          <a:ln/>
        </p:spPr>
      </p:sp>
      <p:sp>
        <p:nvSpPr>
          <p:cNvPr id="5" name="Text 2"/>
          <p:cNvSpPr txBox="1"/>
          <p:nvPr/>
        </p:nvSpPr>
        <p:spPr>
          <a:xfrm>
            <a:off x="594360" y="1481328"/>
            <a:ext cx="2374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1</a:t>
            </a:r>
            <a:endParaRPr lang="en-US" sz="1600" dirty="0"/>
          </a:p>
        </p:txBody>
      </p:sp>
      <p:sp>
        <p:nvSpPr>
          <p:cNvPr id="6" name="Text 3"/>
          <p:cNvSpPr txBox="1"/>
          <p:nvPr/>
        </p:nvSpPr>
        <p:spPr>
          <a:xfrm>
            <a:off x="594360" y="1938528"/>
            <a:ext cx="2374392" cy="42976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chatbot is the best tool for measuring our table.</a:t>
            </a:r>
            <a:endParaRPr lang="en-US" sz="1400" dirty="0"/>
          </a:p>
        </p:txBody>
      </p:sp>
      <p:sp>
        <p:nvSpPr>
          <p:cNvPr id="7" name="Shape 4"/>
          <p:cNvSpPr/>
          <p:nvPr/>
        </p:nvSpPr>
        <p:spPr>
          <a:xfrm>
            <a:off x="3261360" y="1371600"/>
            <a:ext cx="2621280" cy="1051560"/>
          </a:xfrm>
          <a:prstGeom prst="roundRect">
            <a:avLst>
              <a:gd name="adj" fmla="val 10435"/>
            </a:avLst>
          </a:prstGeom>
          <a:solidFill>
            <a:srgbClr val="EEE9F7"/>
          </a:solidFill>
          <a:ln/>
        </p:spPr>
      </p:sp>
      <p:sp>
        <p:nvSpPr>
          <p:cNvPr id="8" name="Text 5"/>
          <p:cNvSpPr txBox="1"/>
          <p:nvPr/>
        </p:nvSpPr>
        <p:spPr>
          <a:xfrm>
            <a:off x="3398520" y="1481328"/>
            <a:ext cx="2374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2</a:t>
            </a:r>
            <a:endParaRPr lang="en-US" sz="1600" dirty="0"/>
          </a:p>
        </p:txBody>
      </p:sp>
      <p:sp>
        <p:nvSpPr>
          <p:cNvPr id="9" name="Text 6"/>
          <p:cNvSpPr txBox="1"/>
          <p:nvPr/>
        </p:nvSpPr>
        <p:spPr>
          <a:xfrm>
            <a:off x="3398520" y="1938528"/>
            <a:ext cx="2374392" cy="42976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AI could help sort 500 bird photos.</a:t>
            </a:r>
            <a:endParaRPr lang="en-US" sz="1400" dirty="0"/>
          </a:p>
        </p:txBody>
      </p:sp>
      <p:sp>
        <p:nvSpPr>
          <p:cNvPr id="10" name="Shape 7"/>
          <p:cNvSpPr/>
          <p:nvPr/>
        </p:nvSpPr>
        <p:spPr>
          <a:xfrm>
            <a:off x="6065520" y="1371600"/>
            <a:ext cx="2621280" cy="1051560"/>
          </a:xfrm>
          <a:prstGeom prst="roundRect">
            <a:avLst>
              <a:gd name="adj" fmla="val 10435"/>
            </a:avLst>
          </a:prstGeom>
          <a:solidFill>
            <a:schemeClr val="bg2"/>
          </a:solidFill>
          <a:ln/>
        </p:spPr>
      </p:sp>
      <p:sp>
        <p:nvSpPr>
          <p:cNvPr id="11" name="Text 8"/>
          <p:cNvSpPr txBox="1"/>
          <p:nvPr/>
        </p:nvSpPr>
        <p:spPr>
          <a:xfrm>
            <a:off x="6202680" y="1481328"/>
            <a:ext cx="2374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3</a:t>
            </a:r>
            <a:endParaRPr lang="en-US" sz="1600" dirty="0"/>
          </a:p>
        </p:txBody>
      </p:sp>
      <p:sp>
        <p:nvSpPr>
          <p:cNvPr id="12" name="Text 9"/>
          <p:cNvSpPr txBox="1"/>
          <p:nvPr/>
        </p:nvSpPr>
        <p:spPr>
          <a:xfrm>
            <a:off x="6202680" y="1938528"/>
            <a:ext cx="2374392" cy="42976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If an AI answer sounds confident, it must be right.</a:t>
            </a:r>
            <a:endParaRPr lang="en-US" sz="1400" dirty="0"/>
          </a:p>
        </p:txBody>
      </p:sp>
      <p:sp>
        <p:nvSpPr>
          <p:cNvPr id="13" name="Shape 10"/>
          <p:cNvSpPr/>
          <p:nvPr/>
        </p:nvSpPr>
        <p:spPr>
          <a:xfrm>
            <a:off x="457200" y="2606040"/>
            <a:ext cx="2621280" cy="1051560"/>
          </a:xfrm>
          <a:prstGeom prst="roundRect">
            <a:avLst>
              <a:gd name="adj" fmla="val 10435"/>
            </a:avLst>
          </a:prstGeom>
          <a:solidFill>
            <a:srgbClr val="EEE9F7"/>
          </a:solidFill>
          <a:ln/>
        </p:spPr>
      </p:sp>
      <p:sp>
        <p:nvSpPr>
          <p:cNvPr id="14" name="Text 11"/>
          <p:cNvSpPr txBox="1"/>
          <p:nvPr/>
        </p:nvSpPr>
        <p:spPr>
          <a:xfrm>
            <a:off x="594360" y="2715768"/>
            <a:ext cx="2374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4</a:t>
            </a:r>
            <a:endParaRPr lang="en-US" sz="1600" dirty="0"/>
          </a:p>
        </p:txBody>
      </p:sp>
      <p:sp>
        <p:nvSpPr>
          <p:cNvPr id="15" name="Text 12"/>
          <p:cNvSpPr txBox="1"/>
          <p:nvPr/>
        </p:nvSpPr>
        <p:spPr>
          <a:xfrm>
            <a:off x="594360" y="3172968"/>
            <a:ext cx="2374392" cy="42976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It's fine to sell AI copies of an artist's style without asking.</a:t>
            </a:r>
            <a:endParaRPr lang="en-US" sz="1400" dirty="0"/>
          </a:p>
        </p:txBody>
      </p:sp>
      <p:sp>
        <p:nvSpPr>
          <p:cNvPr id="16" name="Shape 13"/>
          <p:cNvSpPr/>
          <p:nvPr/>
        </p:nvSpPr>
        <p:spPr>
          <a:xfrm>
            <a:off x="3261360" y="2606040"/>
            <a:ext cx="2621280" cy="1051560"/>
          </a:xfrm>
          <a:prstGeom prst="roundRect">
            <a:avLst>
              <a:gd name="adj" fmla="val 10435"/>
            </a:avLst>
          </a:prstGeom>
          <a:solidFill>
            <a:schemeClr val="bg2"/>
          </a:solidFill>
          <a:ln/>
        </p:spPr>
      </p:sp>
      <p:sp>
        <p:nvSpPr>
          <p:cNvPr id="17" name="Text 14"/>
          <p:cNvSpPr txBox="1"/>
          <p:nvPr/>
        </p:nvSpPr>
        <p:spPr>
          <a:xfrm>
            <a:off x="3398520" y="2715768"/>
            <a:ext cx="2374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5</a:t>
            </a:r>
            <a:endParaRPr lang="en-US" sz="1600" dirty="0"/>
          </a:p>
        </p:txBody>
      </p:sp>
      <p:sp>
        <p:nvSpPr>
          <p:cNvPr id="18" name="Text 15"/>
          <p:cNvSpPr txBox="1"/>
          <p:nvPr/>
        </p:nvSpPr>
        <p:spPr>
          <a:xfrm>
            <a:off x="3398520" y="3172968"/>
            <a:ext cx="2374392" cy="42976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Whether AI is helpful or harmful depends on the person using it.</a:t>
            </a:r>
            <a:endParaRPr lang="en-US" sz="1400" dirty="0"/>
          </a:p>
        </p:txBody>
      </p:sp>
      <p:sp>
        <p:nvSpPr>
          <p:cNvPr id="19" name="Shape 16"/>
          <p:cNvSpPr/>
          <p:nvPr/>
        </p:nvSpPr>
        <p:spPr>
          <a:xfrm>
            <a:off x="6065520" y="2606040"/>
            <a:ext cx="2621280" cy="1051560"/>
          </a:xfrm>
          <a:prstGeom prst="roundRect">
            <a:avLst>
              <a:gd name="adj" fmla="val 10435"/>
            </a:avLst>
          </a:prstGeom>
          <a:solidFill>
            <a:srgbClr val="EEE9F7"/>
          </a:solidFill>
          <a:ln/>
        </p:spPr>
      </p:sp>
      <p:sp>
        <p:nvSpPr>
          <p:cNvPr id="20" name="Text 17"/>
          <p:cNvSpPr txBox="1"/>
          <p:nvPr/>
        </p:nvSpPr>
        <p:spPr>
          <a:xfrm>
            <a:off x="6202680" y="2715768"/>
            <a:ext cx="23743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6</a:t>
            </a:r>
            <a:endParaRPr lang="en-US" sz="1600" dirty="0"/>
          </a:p>
        </p:txBody>
      </p:sp>
      <p:sp>
        <p:nvSpPr>
          <p:cNvPr id="21" name="Text 18"/>
          <p:cNvSpPr txBox="1"/>
          <p:nvPr/>
        </p:nvSpPr>
        <p:spPr>
          <a:xfrm>
            <a:off x="6202680" y="3172968"/>
            <a:ext cx="2374392" cy="429768"/>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 chatbot can cheer up a sad friend better than a person.</a:t>
            </a:r>
            <a:endParaRPr lang="en-US" sz="1400" dirty="0"/>
          </a:p>
        </p:txBody>
      </p:sp>
      <p:sp>
        <p:nvSpPr>
          <p:cNvPr id="22" name="Shape 19"/>
          <p:cNvSpPr/>
          <p:nvPr/>
        </p:nvSpPr>
        <p:spPr>
          <a:xfrm>
            <a:off x="457200" y="3794760"/>
            <a:ext cx="4023360" cy="594360"/>
          </a:xfrm>
          <a:prstGeom prst="roundRect">
            <a:avLst>
              <a:gd name="adj" fmla="val 18462"/>
            </a:avLst>
          </a:prstGeom>
          <a:solidFill>
            <a:srgbClr val="DFF3E4"/>
          </a:solidFill>
          <a:ln/>
        </p:spPr>
      </p:sp>
      <p:sp>
        <p:nvSpPr>
          <p:cNvPr id="23" name="Shape 20"/>
          <p:cNvSpPr/>
          <p:nvPr/>
        </p:nvSpPr>
        <p:spPr>
          <a:xfrm>
            <a:off x="594360" y="3931920"/>
            <a:ext cx="384048" cy="384048"/>
          </a:xfrm>
          <a:prstGeom prst="ellipse">
            <a:avLst/>
          </a:prstGeom>
          <a:solidFill>
            <a:schemeClr val="bg1"/>
          </a:solidFill>
          <a:ln/>
        </p:spPr>
      </p:sp>
      <p:pic>
        <p:nvPicPr>
          <p:cNvPr id="24" name="Image 0" descr="/home/claude/kit/icon_check.png">    </p:cNvPr>
          <p:cNvPicPr>
            <a:picLocks noChangeAspect="1"/>
          </p:cNvPicPr>
          <p:nvPr/>
        </p:nvPicPr>
        <p:blipFill>
          <a:blip r:embed="rId1"/>
          <a:stretch>
            <a:fillRect/>
          </a:stretch>
        </p:blipFill>
        <p:spPr>
          <a:xfrm>
            <a:off x="671170" y="4008730"/>
            <a:ext cx="230429" cy="230429"/>
          </a:xfrm>
          <a:prstGeom prst="rect">
            <a:avLst/>
          </a:prstGeom>
        </p:spPr>
      </p:pic>
      <p:sp>
        <p:nvSpPr>
          <p:cNvPr id="25" name="Text 21"/>
          <p:cNvSpPr txBox="1"/>
          <p:nvPr/>
        </p:nvSpPr>
        <p:spPr>
          <a:xfrm>
            <a:off x="1115568" y="3904488"/>
            <a:ext cx="3255264"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GREEN = true / good use</a:t>
            </a:r>
            <a:endParaRPr lang="en-US" sz="1500" dirty="0"/>
          </a:p>
        </p:txBody>
      </p:sp>
      <p:sp>
        <p:nvSpPr>
          <p:cNvPr id="26" name="Shape 22"/>
          <p:cNvSpPr/>
          <p:nvPr/>
        </p:nvSpPr>
        <p:spPr>
          <a:xfrm>
            <a:off x="4663440" y="3794760"/>
            <a:ext cx="4023360" cy="594360"/>
          </a:xfrm>
          <a:prstGeom prst="roundRect">
            <a:avLst>
              <a:gd name="adj" fmla="val 18462"/>
            </a:avLst>
          </a:prstGeom>
          <a:solidFill>
            <a:srgbClr val="FBE3DC"/>
          </a:solidFill>
          <a:ln/>
        </p:spPr>
      </p:sp>
      <p:sp>
        <p:nvSpPr>
          <p:cNvPr id="27" name="Shape 23"/>
          <p:cNvSpPr/>
          <p:nvPr/>
        </p:nvSpPr>
        <p:spPr>
          <a:xfrm>
            <a:off x="4800600" y="3931920"/>
            <a:ext cx="384048" cy="384048"/>
          </a:xfrm>
          <a:prstGeom prst="ellipse">
            <a:avLst/>
          </a:prstGeom>
          <a:solidFill>
            <a:schemeClr val="bg1"/>
          </a:solidFill>
          <a:ln/>
        </p:spPr>
      </p:sp>
      <p:pic>
        <p:nvPicPr>
          <p:cNvPr id="28" name="Image 1" descr="/home/claude/kit/icon_cross.png">    </p:cNvPr>
          <p:cNvPicPr>
            <a:picLocks noChangeAspect="1"/>
          </p:cNvPicPr>
          <p:nvPr/>
        </p:nvPicPr>
        <p:blipFill>
          <a:blip r:embed="rId2"/>
          <a:stretch>
            <a:fillRect/>
          </a:stretch>
        </p:blipFill>
        <p:spPr>
          <a:xfrm>
            <a:off x="4877410" y="4008730"/>
            <a:ext cx="230429" cy="230429"/>
          </a:xfrm>
          <a:prstGeom prst="rect">
            <a:avLst/>
          </a:prstGeom>
        </p:spPr>
      </p:pic>
      <p:sp>
        <p:nvSpPr>
          <p:cNvPr id="29" name="Text 24"/>
          <p:cNvSpPr txBox="1"/>
          <p:nvPr/>
        </p:nvSpPr>
        <p:spPr>
          <a:xfrm>
            <a:off x="5321808" y="3904488"/>
            <a:ext cx="3255264"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RED = false / not a good use</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What makes a good rule?</a:t>
            </a:r>
            <a:endParaRPr lang="en-US" sz="3000" dirty="0"/>
          </a:p>
        </p:txBody>
      </p:sp>
      <p:sp>
        <p:nvSpPr>
          <p:cNvPr id="4" name="Shape 1"/>
          <p:cNvSpPr/>
          <p:nvPr/>
        </p:nvSpPr>
        <p:spPr>
          <a:xfrm>
            <a:off x="457200" y="1325880"/>
            <a:ext cx="1536192" cy="1691640"/>
          </a:xfrm>
          <a:prstGeom prst="roundRect">
            <a:avLst>
              <a:gd name="adj" fmla="val 7143"/>
            </a:avLst>
          </a:prstGeom>
          <a:solidFill>
            <a:srgbClr val="FCE4F2"/>
          </a:solidFill>
          <a:ln/>
        </p:spPr>
      </p:sp>
      <p:sp>
        <p:nvSpPr>
          <p:cNvPr id="5" name="Shape 2"/>
          <p:cNvSpPr/>
          <p:nvPr/>
        </p:nvSpPr>
        <p:spPr>
          <a:xfrm>
            <a:off x="950976" y="1435608"/>
            <a:ext cx="548640" cy="548640"/>
          </a:xfrm>
          <a:prstGeom prst="ellipse">
            <a:avLst/>
          </a:prstGeom>
          <a:solidFill>
            <a:schemeClr val="bg1"/>
          </a:solidFill>
          <a:ln/>
        </p:spPr>
      </p:sp>
      <p:pic>
        <p:nvPicPr>
          <p:cNvPr id="6" name="Image 0" descr="/home/claude/kit/icon_ruler.png">    </p:cNvPr>
          <p:cNvPicPr>
            <a:picLocks noChangeAspect="1"/>
          </p:cNvPicPr>
          <p:nvPr/>
        </p:nvPicPr>
        <p:blipFill>
          <a:blip r:embed="rId1"/>
          <a:stretch>
            <a:fillRect/>
          </a:stretch>
        </p:blipFill>
        <p:spPr>
          <a:xfrm>
            <a:off x="1060704" y="1545336"/>
            <a:ext cx="329184" cy="329184"/>
          </a:xfrm>
          <a:prstGeom prst="rect">
            <a:avLst/>
          </a:prstGeom>
        </p:spPr>
      </p:pic>
      <p:sp>
        <p:nvSpPr>
          <p:cNvPr id="7" name="Text 3"/>
          <p:cNvSpPr txBox="1"/>
          <p:nvPr/>
        </p:nvSpPr>
        <p:spPr>
          <a:xfrm>
            <a:off x="512064"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Short</a:t>
            </a:r>
            <a:endParaRPr lang="en-US" sz="1500" dirty="0"/>
          </a:p>
        </p:txBody>
      </p:sp>
      <p:sp>
        <p:nvSpPr>
          <p:cNvPr id="8" name="Text 4"/>
          <p:cNvSpPr txBox="1"/>
          <p:nvPr/>
        </p:nvSpPr>
        <p:spPr>
          <a:xfrm>
            <a:off x="530352" y="2560320"/>
            <a:ext cx="1389888" cy="4114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Easy to remember</a:t>
            </a:r>
            <a:endParaRPr lang="en-US" sz="1300" dirty="0"/>
          </a:p>
        </p:txBody>
      </p:sp>
      <p:sp>
        <p:nvSpPr>
          <p:cNvPr id="9" name="Shape 5"/>
          <p:cNvSpPr/>
          <p:nvPr/>
        </p:nvSpPr>
        <p:spPr>
          <a:xfrm>
            <a:off x="2130552" y="1325880"/>
            <a:ext cx="1536192" cy="1691640"/>
          </a:xfrm>
          <a:prstGeom prst="roundRect">
            <a:avLst>
              <a:gd name="adj" fmla="val 7143"/>
            </a:avLst>
          </a:prstGeom>
          <a:solidFill>
            <a:srgbClr val="EEE9F7"/>
          </a:solidFill>
          <a:ln/>
        </p:spPr>
      </p:sp>
      <p:sp>
        <p:nvSpPr>
          <p:cNvPr id="10" name="Shape 6"/>
          <p:cNvSpPr/>
          <p:nvPr/>
        </p:nvSpPr>
        <p:spPr>
          <a:xfrm>
            <a:off x="2624328" y="1435608"/>
            <a:ext cx="548640" cy="548640"/>
          </a:xfrm>
          <a:prstGeom prst="ellipse">
            <a:avLst/>
          </a:prstGeom>
          <a:solidFill>
            <a:schemeClr val="bg1"/>
          </a:solidFill>
          <a:ln/>
        </p:spPr>
      </p:sp>
      <p:pic>
        <p:nvPicPr>
          <p:cNvPr id="11" name="Image 1" descr="/home/claude/kit/icon_eye.png">    </p:cNvPr>
          <p:cNvPicPr>
            <a:picLocks noChangeAspect="1"/>
          </p:cNvPicPr>
          <p:nvPr/>
        </p:nvPicPr>
        <p:blipFill>
          <a:blip r:embed="rId2"/>
          <a:stretch>
            <a:fillRect/>
          </a:stretch>
        </p:blipFill>
        <p:spPr>
          <a:xfrm>
            <a:off x="2734056" y="1545336"/>
            <a:ext cx="329184" cy="329184"/>
          </a:xfrm>
          <a:prstGeom prst="rect">
            <a:avLst/>
          </a:prstGeom>
        </p:spPr>
      </p:pic>
      <p:sp>
        <p:nvSpPr>
          <p:cNvPr id="12" name="Text 7"/>
          <p:cNvSpPr txBox="1"/>
          <p:nvPr/>
        </p:nvSpPr>
        <p:spPr>
          <a:xfrm>
            <a:off x="2185416"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Clear</a:t>
            </a:r>
            <a:endParaRPr lang="en-US" sz="1500" dirty="0"/>
          </a:p>
        </p:txBody>
      </p:sp>
      <p:sp>
        <p:nvSpPr>
          <p:cNvPr id="13" name="Text 8"/>
          <p:cNvSpPr txBox="1"/>
          <p:nvPr/>
        </p:nvSpPr>
        <p:spPr>
          <a:xfrm>
            <a:off x="2203704" y="2560320"/>
            <a:ext cx="1389888" cy="4114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Everyone knows what it means</a:t>
            </a:r>
            <a:endParaRPr lang="en-US" sz="1300" dirty="0"/>
          </a:p>
        </p:txBody>
      </p:sp>
      <p:sp>
        <p:nvSpPr>
          <p:cNvPr id="14" name="Shape 9"/>
          <p:cNvSpPr/>
          <p:nvPr/>
        </p:nvSpPr>
        <p:spPr>
          <a:xfrm>
            <a:off x="3803904" y="1325880"/>
            <a:ext cx="1536192" cy="1691640"/>
          </a:xfrm>
          <a:prstGeom prst="roundRect">
            <a:avLst>
              <a:gd name="adj" fmla="val 7143"/>
            </a:avLst>
          </a:prstGeom>
          <a:solidFill>
            <a:srgbClr val="FCE4F2"/>
          </a:solidFill>
          <a:ln/>
        </p:spPr>
      </p:sp>
      <p:sp>
        <p:nvSpPr>
          <p:cNvPr id="15" name="Shape 10"/>
          <p:cNvSpPr/>
          <p:nvPr/>
        </p:nvSpPr>
        <p:spPr>
          <a:xfrm>
            <a:off x="4297680" y="1435608"/>
            <a:ext cx="548640" cy="548640"/>
          </a:xfrm>
          <a:prstGeom prst="ellipse">
            <a:avLst/>
          </a:prstGeom>
          <a:solidFill>
            <a:schemeClr val="bg1"/>
          </a:solidFill>
          <a:ln/>
        </p:spPr>
      </p:sp>
      <p:pic>
        <p:nvPicPr>
          <p:cNvPr id="16" name="Image 2" descr="/home/claude/kit/icon_thumbsup.png">    </p:cNvPr>
          <p:cNvPicPr>
            <a:picLocks noChangeAspect="1"/>
          </p:cNvPicPr>
          <p:nvPr/>
        </p:nvPicPr>
        <p:blipFill>
          <a:blip r:embed="rId3"/>
          <a:stretch>
            <a:fillRect/>
          </a:stretch>
        </p:blipFill>
        <p:spPr>
          <a:xfrm>
            <a:off x="4407408" y="1545336"/>
            <a:ext cx="329184" cy="329184"/>
          </a:xfrm>
          <a:prstGeom prst="rect">
            <a:avLst/>
          </a:prstGeom>
        </p:spPr>
      </p:pic>
      <p:sp>
        <p:nvSpPr>
          <p:cNvPr id="17" name="Text 11"/>
          <p:cNvSpPr txBox="1"/>
          <p:nvPr/>
        </p:nvSpPr>
        <p:spPr>
          <a:xfrm>
            <a:off x="3858768"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Positive</a:t>
            </a:r>
            <a:endParaRPr lang="en-US" sz="1500" dirty="0"/>
          </a:p>
        </p:txBody>
      </p:sp>
      <p:sp>
        <p:nvSpPr>
          <p:cNvPr id="18" name="Text 12"/>
          <p:cNvSpPr txBox="1"/>
          <p:nvPr/>
        </p:nvSpPr>
        <p:spPr>
          <a:xfrm>
            <a:off x="3877056" y="2560320"/>
            <a:ext cx="1389888" cy="4114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Say what TO do</a:t>
            </a:r>
            <a:endParaRPr lang="en-US" sz="1300" dirty="0"/>
          </a:p>
        </p:txBody>
      </p:sp>
      <p:sp>
        <p:nvSpPr>
          <p:cNvPr id="19" name="Shape 13"/>
          <p:cNvSpPr/>
          <p:nvPr/>
        </p:nvSpPr>
        <p:spPr>
          <a:xfrm>
            <a:off x="5477256" y="1325880"/>
            <a:ext cx="1536192" cy="1691640"/>
          </a:xfrm>
          <a:prstGeom prst="roundRect">
            <a:avLst>
              <a:gd name="adj" fmla="val 7143"/>
            </a:avLst>
          </a:prstGeom>
          <a:solidFill>
            <a:srgbClr val="EEE9F7"/>
          </a:solidFill>
          <a:ln/>
        </p:spPr>
      </p:sp>
      <p:sp>
        <p:nvSpPr>
          <p:cNvPr id="20" name="Shape 14"/>
          <p:cNvSpPr/>
          <p:nvPr/>
        </p:nvSpPr>
        <p:spPr>
          <a:xfrm>
            <a:off x="5971032" y="1435608"/>
            <a:ext cx="548640" cy="548640"/>
          </a:xfrm>
          <a:prstGeom prst="ellipse">
            <a:avLst/>
          </a:prstGeom>
          <a:solidFill>
            <a:schemeClr val="bg1"/>
          </a:solidFill>
          <a:ln/>
        </p:spPr>
      </p:sp>
      <p:pic>
        <p:nvPicPr>
          <p:cNvPr id="21" name="Image 3" descr="/home/claude/kit/icon_lightbulb.png">    </p:cNvPr>
          <p:cNvPicPr>
            <a:picLocks noChangeAspect="1"/>
          </p:cNvPicPr>
          <p:nvPr/>
        </p:nvPicPr>
        <p:blipFill>
          <a:blip r:embed="rId4"/>
          <a:stretch>
            <a:fillRect/>
          </a:stretch>
        </p:blipFill>
        <p:spPr>
          <a:xfrm>
            <a:off x="6080760" y="1545336"/>
            <a:ext cx="329184" cy="329184"/>
          </a:xfrm>
          <a:prstGeom prst="rect">
            <a:avLst/>
          </a:prstGeom>
        </p:spPr>
      </p:pic>
      <p:sp>
        <p:nvSpPr>
          <p:cNvPr id="22" name="Text 15"/>
          <p:cNvSpPr txBox="1"/>
          <p:nvPr/>
        </p:nvSpPr>
        <p:spPr>
          <a:xfrm>
            <a:off x="5532120"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Reason</a:t>
            </a:r>
            <a:endParaRPr lang="en-US" sz="1500" dirty="0"/>
          </a:p>
        </p:txBody>
      </p:sp>
      <p:sp>
        <p:nvSpPr>
          <p:cNvPr id="23" name="Text 16"/>
          <p:cNvSpPr txBox="1"/>
          <p:nvPr/>
        </p:nvSpPr>
        <p:spPr>
          <a:xfrm>
            <a:off x="5550408" y="2560320"/>
            <a:ext cx="1389888" cy="4114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Say why it matters</a:t>
            </a:r>
            <a:endParaRPr lang="en-US" sz="1300" dirty="0"/>
          </a:p>
        </p:txBody>
      </p:sp>
      <p:sp>
        <p:nvSpPr>
          <p:cNvPr id="24" name="Shape 17"/>
          <p:cNvSpPr/>
          <p:nvPr/>
        </p:nvSpPr>
        <p:spPr>
          <a:xfrm>
            <a:off x="7150608" y="1325880"/>
            <a:ext cx="1536192" cy="1691640"/>
          </a:xfrm>
          <a:prstGeom prst="roundRect">
            <a:avLst>
              <a:gd name="adj" fmla="val 7143"/>
            </a:avLst>
          </a:prstGeom>
          <a:solidFill>
            <a:srgbClr val="FCE4F2"/>
          </a:solidFill>
          <a:ln/>
        </p:spPr>
      </p:sp>
      <p:sp>
        <p:nvSpPr>
          <p:cNvPr id="25" name="Shape 18"/>
          <p:cNvSpPr/>
          <p:nvPr/>
        </p:nvSpPr>
        <p:spPr>
          <a:xfrm>
            <a:off x="7644384" y="1435608"/>
            <a:ext cx="548640" cy="548640"/>
          </a:xfrm>
          <a:prstGeom prst="ellipse">
            <a:avLst/>
          </a:prstGeom>
          <a:solidFill>
            <a:schemeClr val="bg1"/>
          </a:solidFill>
          <a:ln/>
        </p:spPr>
      </p:sp>
      <p:pic>
        <p:nvPicPr>
          <p:cNvPr id="26" name="Image 4" descr="/home/claude/kit/icon_search.png">    </p:cNvPr>
          <p:cNvPicPr>
            <a:picLocks noChangeAspect="1"/>
          </p:cNvPicPr>
          <p:nvPr/>
        </p:nvPicPr>
        <p:blipFill>
          <a:blip r:embed="rId5"/>
          <a:stretch>
            <a:fillRect/>
          </a:stretch>
        </p:blipFill>
        <p:spPr>
          <a:xfrm>
            <a:off x="7754112" y="1545336"/>
            <a:ext cx="329184" cy="329184"/>
          </a:xfrm>
          <a:prstGeom prst="rect">
            <a:avLst/>
          </a:prstGeom>
        </p:spPr>
      </p:pic>
      <p:sp>
        <p:nvSpPr>
          <p:cNvPr id="27" name="Text 19"/>
          <p:cNvSpPr txBox="1"/>
          <p:nvPr/>
        </p:nvSpPr>
        <p:spPr>
          <a:xfrm>
            <a:off x="7205472" y="2039112"/>
            <a:ext cx="1426464"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Evidence</a:t>
            </a:r>
            <a:endParaRPr lang="en-US" sz="1500" dirty="0"/>
          </a:p>
        </p:txBody>
      </p:sp>
      <p:sp>
        <p:nvSpPr>
          <p:cNvPr id="28" name="Text 20"/>
          <p:cNvSpPr txBox="1"/>
          <p:nvPr/>
        </p:nvSpPr>
        <p:spPr>
          <a:xfrm>
            <a:off x="7223760" y="2560320"/>
            <a:ext cx="1389888" cy="41148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From an inspection</a:t>
            </a:r>
            <a:endParaRPr lang="en-US" sz="1300" dirty="0"/>
          </a:p>
        </p:txBody>
      </p:sp>
      <p:sp>
        <p:nvSpPr>
          <p:cNvPr id="29" name="Shape 21"/>
          <p:cNvSpPr/>
          <p:nvPr/>
        </p:nvSpPr>
        <p:spPr>
          <a:xfrm>
            <a:off x="457200" y="3154680"/>
            <a:ext cx="8229600" cy="868680"/>
          </a:xfrm>
          <a:prstGeom prst="roundRect">
            <a:avLst>
              <a:gd name="adj" fmla="val 12632"/>
            </a:avLst>
          </a:prstGeom>
          <a:solidFill>
            <a:srgbClr val="FFF1C9"/>
          </a:solidFill>
          <a:ln/>
        </p:spPr>
      </p:sp>
      <p:sp>
        <p:nvSpPr>
          <p:cNvPr id="30" name="Text 22"/>
          <p:cNvSpPr txBox="1"/>
          <p:nvPr/>
        </p:nvSpPr>
        <p:spPr>
          <a:xfrm>
            <a:off x="640080" y="3154680"/>
            <a:ext cx="7863840" cy="868680"/>
          </a:xfrm>
          <a:prstGeom prst="rect">
            <a:avLst/>
          </a:prstGeom>
          <a:noFill/>
          <a:ln/>
        </p:spPr>
        <p:txBody>
          <a:bodyPr wrap="square" lIns="635" tIns="635" rIns="635" bIns="635" rtlCol="0" anchor="ctr"/>
          <a:lstStyle/>
          <a:p>
            <a:pPr indent="0" marL="0">
              <a:buNone/>
            </a:pPr>
            <a:r>
              <a:rPr lang="en-US" sz="1600" b="1" dirty="0">
                <a:solidFill>
                  <a:schemeClr val="accent3"/>
                </a:solidFill>
                <a:latin typeface="Calibri" pitchFamily="34" charset="0"/>
                <a:ea typeface="Calibri" pitchFamily="34" charset="-122"/>
                <a:cs typeface="Calibri" pitchFamily="34" charset="-120"/>
              </a:rPr>
              <a:t>Weak: </a:t>
            </a:r>
            <a:pPr indent="0" marL="0">
              <a:buNone/>
            </a:pPr>
            <a:r>
              <a:rPr lang="en-US" sz="1600" dirty="0">
                <a:solidFill>
                  <a:schemeClr val="tx2"/>
                </a:solidFill>
                <a:latin typeface="Calibri" pitchFamily="34" charset="0"/>
                <a:ea typeface="Calibri" pitchFamily="34" charset="-122"/>
                <a:cs typeface="Calibri" pitchFamily="34" charset="-120"/>
              </a:rPr>
              <a:t>"AI is bad."    </a:t>
            </a:r>
            <a:pPr indent="0" marL="0">
              <a:buNone/>
            </a:pPr>
            <a:r>
              <a:rPr lang="en-US" sz="1600" b="1" dirty="0">
                <a:solidFill>
                  <a:schemeClr val="accent2"/>
                </a:solidFill>
                <a:latin typeface="Calibri" pitchFamily="34" charset="0"/>
                <a:ea typeface="Calibri" pitchFamily="34" charset="-122"/>
                <a:cs typeface="Calibri" pitchFamily="34" charset="-120"/>
              </a:rPr>
              <a:t>Better: </a:t>
            </a:r>
            <a:pPr indent="0" marL="0">
              <a:buNone/>
            </a:pPr>
            <a:r>
              <a:rPr lang="en-US" sz="1600" dirty="0">
                <a:solidFill>
                  <a:schemeClr val="tx2"/>
                </a:solidFill>
                <a:latin typeface="Calibri" pitchFamily="34" charset="0"/>
                <a:ea typeface="Calibri" pitchFamily="34" charset="-122"/>
                <a:cs typeface="Calibri" pitchFamily="34" charset="-120"/>
              </a:rPr>
              <a:t>"Use AI only for jobs it's good at, and check what it gives us."</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Explain your rule</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"Our rule is: check AI answers before you trust them. We know this matters because in Inspection 3, MathsBot said 345 + 237 = 572, and it was wrong."</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Our rule is ___ because ___.</a:t>
            </a:r>
            <a:endParaRPr lang="en-US" sz="15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check · tool · person · ask · credit · honest · help · hurt · because · so · evidence · Inspection</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Our rule is ___. We know this matters because in Inspection ___, we found ___.</a:t>
            </a:r>
            <a:endParaRPr lang="en-US" sz="15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500" b="1" dirty="0">
                <a:solidFill>
                  <a:schemeClr val="tx2"/>
                </a:solidFill>
                <a:latin typeface="Calibri" pitchFamily="34" charset="0"/>
                <a:ea typeface="Calibri" pitchFamily="34" charset="-122"/>
                <a:cs typeface="Calibri" pitchFamily="34" charset="-120"/>
              </a:rPr>
              <a:t>We think ___ should be a rule, because ___. Some people might say ___, but ___.</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Draft your rules</a:t>
            </a:r>
            <a:endParaRPr lang="en-US" sz="3000" dirty="0"/>
          </a:p>
        </p:txBody>
      </p:sp>
      <p:sp>
        <p:nvSpPr>
          <p:cNvPr id="4" name="Shape 1"/>
          <p:cNvSpPr/>
          <p:nvPr/>
        </p:nvSpPr>
        <p:spPr>
          <a:xfrm>
            <a:off x="457200" y="1325880"/>
            <a:ext cx="1954530" cy="1600200"/>
          </a:xfrm>
          <a:prstGeom prst="roundRect">
            <a:avLst>
              <a:gd name="adj" fmla="val 6857"/>
            </a:avLst>
          </a:prstGeom>
          <a:solidFill>
            <a:srgbClr val="FCE4F2"/>
          </a:solidFill>
          <a:ln/>
        </p:spPr>
      </p:sp>
      <p:sp>
        <p:nvSpPr>
          <p:cNvPr id="5" name="Shape 2"/>
          <p:cNvSpPr/>
          <p:nvPr/>
        </p:nvSpPr>
        <p:spPr>
          <a:xfrm>
            <a:off x="1160145" y="1435608"/>
            <a:ext cx="548640" cy="548640"/>
          </a:xfrm>
          <a:prstGeom prst="ellipse">
            <a:avLst/>
          </a:prstGeom>
          <a:solidFill>
            <a:schemeClr val="bg1"/>
          </a:solidFill>
          <a:ln/>
        </p:spPr>
      </p:sp>
      <p:pic>
        <p:nvPicPr>
          <p:cNvPr id="6" name="Image 0" descr="/home/claude/kit/icon_users.png">    </p:cNvPr>
          <p:cNvPicPr>
            <a:picLocks noChangeAspect="1"/>
          </p:cNvPicPr>
          <p:nvPr/>
        </p:nvPicPr>
        <p:blipFill>
          <a:blip r:embed="rId1"/>
          <a:stretch>
            <a:fillRect/>
          </a:stretch>
        </p:blipFill>
        <p:spPr>
          <a:xfrm>
            <a:off x="1269873" y="1545336"/>
            <a:ext cx="329184" cy="329184"/>
          </a:xfrm>
          <a:prstGeom prst="rect">
            <a:avLst/>
          </a:prstGeom>
        </p:spPr>
      </p:pic>
      <p:sp>
        <p:nvSpPr>
          <p:cNvPr id="7" name="Text 3"/>
          <p:cNvSpPr txBox="1"/>
          <p:nvPr/>
        </p:nvSpPr>
        <p:spPr>
          <a:xfrm>
            <a:off x="51206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Chair</a:t>
            </a:r>
            <a:endParaRPr lang="en-US" sz="1500" dirty="0"/>
          </a:p>
        </p:txBody>
      </p:sp>
      <p:sp>
        <p:nvSpPr>
          <p:cNvPr id="8" name="Text 4"/>
          <p:cNvSpPr txBox="1"/>
          <p:nvPr/>
        </p:nvSpPr>
        <p:spPr>
          <a:xfrm>
            <a:off x="530352" y="2560320"/>
            <a:ext cx="1808226" cy="3200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Brings everyone in</a:t>
            </a:r>
            <a:endParaRPr lang="en-US" sz="1300" dirty="0"/>
          </a:p>
        </p:txBody>
      </p:sp>
      <p:sp>
        <p:nvSpPr>
          <p:cNvPr id="9" name="Shape 5"/>
          <p:cNvSpPr/>
          <p:nvPr/>
        </p:nvSpPr>
        <p:spPr>
          <a:xfrm>
            <a:off x="2548890" y="1325880"/>
            <a:ext cx="1954530" cy="1600200"/>
          </a:xfrm>
          <a:prstGeom prst="roundRect">
            <a:avLst>
              <a:gd name="adj" fmla="val 6857"/>
            </a:avLst>
          </a:prstGeom>
          <a:solidFill>
            <a:srgbClr val="EEE9F7"/>
          </a:solidFill>
          <a:ln/>
        </p:spPr>
      </p:sp>
      <p:sp>
        <p:nvSpPr>
          <p:cNvPr id="10" name="Shape 6"/>
          <p:cNvSpPr/>
          <p:nvPr/>
        </p:nvSpPr>
        <p:spPr>
          <a:xfrm>
            <a:off x="3251835" y="1435608"/>
            <a:ext cx="548640" cy="548640"/>
          </a:xfrm>
          <a:prstGeom prst="ellipse">
            <a:avLst/>
          </a:prstGeom>
          <a:solidFill>
            <a:schemeClr val="bg1"/>
          </a:solidFill>
          <a:ln/>
        </p:spPr>
      </p:sp>
      <p:pic>
        <p:nvPicPr>
          <p:cNvPr id="11" name="Image 1" descr="/home/claude/kit/icon_pencil.png">    </p:cNvPr>
          <p:cNvPicPr>
            <a:picLocks noChangeAspect="1"/>
          </p:cNvPicPr>
          <p:nvPr/>
        </p:nvPicPr>
        <p:blipFill>
          <a:blip r:embed="rId2"/>
          <a:stretch>
            <a:fillRect/>
          </a:stretch>
        </p:blipFill>
        <p:spPr>
          <a:xfrm>
            <a:off x="3361563" y="1545336"/>
            <a:ext cx="329184" cy="329184"/>
          </a:xfrm>
          <a:prstGeom prst="rect">
            <a:avLst/>
          </a:prstGeom>
        </p:spPr>
      </p:pic>
      <p:sp>
        <p:nvSpPr>
          <p:cNvPr id="12" name="Text 7"/>
          <p:cNvSpPr txBox="1"/>
          <p:nvPr/>
        </p:nvSpPr>
        <p:spPr>
          <a:xfrm>
            <a:off x="260375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Scribe</a:t>
            </a:r>
            <a:endParaRPr lang="en-US" sz="1500" dirty="0"/>
          </a:p>
        </p:txBody>
      </p:sp>
      <p:sp>
        <p:nvSpPr>
          <p:cNvPr id="13" name="Text 8"/>
          <p:cNvSpPr txBox="1"/>
          <p:nvPr/>
        </p:nvSpPr>
        <p:spPr>
          <a:xfrm>
            <a:off x="2622042" y="2560320"/>
            <a:ext cx="1808226" cy="3200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Writes the rules</a:t>
            </a:r>
            <a:endParaRPr lang="en-US" sz="1300" dirty="0"/>
          </a:p>
        </p:txBody>
      </p:sp>
      <p:sp>
        <p:nvSpPr>
          <p:cNvPr id="14" name="Shape 9"/>
          <p:cNvSpPr/>
          <p:nvPr/>
        </p:nvSpPr>
        <p:spPr>
          <a:xfrm>
            <a:off x="4640580" y="1325880"/>
            <a:ext cx="1954530" cy="1600200"/>
          </a:xfrm>
          <a:prstGeom prst="roundRect">
            <a:avLst>
              <a:gd name="adj" fmla="val 6857"/>
            </a:avLst>
          </a:prstGeom>
          <a:solidFill>
            <a:srgbClr val="FCE4F2"/>
          </a:solidFill>
          <a:ln/>
        </p:spPr>
      </p:sp>
      <p:sp>
        <p:nvSpPr>
          <p:cNvPr id="15" name="Shape 10"/>
          <p:cNvSpPr/>
          <p:nvPr/>
        </p:nvSpPr>
        <p:spPr>
          <a:xfrm>
            <a:off x="5343525" y="1435608"/>
            <a:ext cx="548640" cy="548640"/>
          </a:xfrm>
          <a:prstGeom prst="ellipse">
            <a:avLst/>
          </a:prstGeom>
          <a:solidFill>
            <a:schemeClr val="bg1"/>
          </a:solidFill>
          <a:ln/>
        </p:spPr>
      </p:sp>
      <p:pic>
        <p:nvPicPr>
          <p:cNvPr id="16" name="Image 2" descr="/home/claude/kit/icon_search.png">    </p:cNvPr>
          <p:cNvPicPr>
            <a:picLocks noChangeAspect="1"/>
          </p:cNvPicPr>
          <p:nvPr/>
        </p:nvPicPr>
        <p:blipFill>
          <a:blip r:embed="rId3"/>
          <a:stretch>
            <a:fillRect/>
          </a:stretch>
        </p:blipFill>
        <p:spPr>
          <a:xfrm>
            <a:off x="5453253" y="1545336"/>
            <a:ext cx="329184" cy="329184"/>
          </a:xfrm>
          <a:prstGeom prst="rect">
            <a:avLst/>
          </a:prstGeom>
        </p:spPr>
      </p:pic>
      <p:sp>
        <p:nvSpPr>
          <p:cNvPr id="17" name="Text 11"/>
          <p:cNvSpPr txBox="1"/>
          <p:nvPr/>
        </p:nvSpPr>
        <p:spPr>
          <a:xfrm>
            <a:off x="469544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Evidence Keeper</a:t>
            </a:r>
            <a:endParaRPr lang="en-US" sz="1500" dirty="0"/>
          </a:p>
        </p:txBody>
      </p:sp>
      <p:sp>
        <p:nvSpPr>
          <p:cNvPr id="18" name="Text 12"/>
          <p:cNvSpPr txBox="1"/>
          <p:nvPr/>
        </p:nvSpPr>
        <p:spPr>
          <a:xfrm>
            <a:off x="4713732" y="2560320"/>
            <a:ext cx="1808226" cy="3200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Finds the evidence</a:t>
            </a:r>
            <a:endParaRPr lang="en-US" sz="1300" dirty="0"/>
          </a:p>
        </p:txBody>
      </p:sp>
      <p:sp>
        <p:nvSpPr>
          <p:cNvPr id="19" name="Shape 13"/>
          <p:cNvSpPr/>
          <p:nvPr/>
        </p:nvSpPr>
        <p:spPr>
          <a:xfrm>
            <a:off x="6732270" y="1325880"/>
            <a:ext cx="1954530" cy="1600200"/>
          </a:xfrm>
          <a:prstGeom prst="roundRect">
            <a:avLst>
              <a:gd name="adj" fmla="val 6857"/>
            </a:avLst>
          </a:prstGeom>
          <a:solidFill>
            <a:srgbClr val="EEE9F7"/>
          </a:solidFill>
          <a:ln/>
        </p:spPr>
      </p:sp>
      <p:sp>
        <p:nvSpPr>
          <p:cNvPr id="20" name="Shape 14"/>
          <p:cNvSpPr/>
          <p:nvPr/>
        </p:nvSpPr>
        <p:spPr>
          <a:xfrm>
            <a:off x="7435215" y="1435608"/>
            <a:ext cx="548640" cy="548640"/>
          </a:xfrm>
          <a:prstGeom prst="ellipse">
            <a:avLst/>
          </a:prstGeom>
          <a:solidFill>
            <a:schemeClr val="bg1"/>
          </a:solidFill>
          <a:ln/>
        </p:spPr>
      </p:sp>
      <p:pic>
        <p:nvPicPr>
          <p:cNvPr id="21" name="Image 3" descr="/home/claude/kit/icon_walk.png">    </p:cNvPr>
          <p:cNvPicPr>
            <a:picLocks noChangeAspect="1"/>
          </p:cNvPicPr>
          <p:nvPr/>
        </p:nvPicPr>
        <p:blipFill>
          <a:blip r:embed="rId4"/>
          <a:stretch>
            <a:fillRect/>
          </a:stretch>
        </p:blipFill>
        <p:spPr>
          <a:xfrm>
            <a:off x="7544943" y="1545336"/>
            <a:ext cx="329184" cy="329184"/>
          </a:xfrm>
          <a:prstGeom prst="rect">
            <a:avLst/>
          </a:prstGeom>
        </p:spPr>
      </p:pic>
      <p:sp>
        <p:nvSpPr>
          <p:cNvPr id="22" name="Text 15"/>
          <p:cNvSpPr txBox="1"/>
          <p:nvPr/>
        </p:nvSpPr>
        <p:spPr>
          <a:xfrm>
            <a:off x="678713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Envoy</a:t>
            </a:r>
            <a:endParaRPr lang="en-US" sz="1500" dirty="0"/>
          </a:p>
        </p:txBody>
      </p:sp>
      <p:sp>
        <p:nvSpPr>
          <p:cNvPr id="23" name="Text 16"/>
          <p:cNvSpPr txBox="1"/>
          <p:nvPr/>
        </p:nvSpPr>
        <p:spPr>
          <a:xfrm>
            <a:off x="6805422" y="2560320"/>
            <a:ext cx="1808226" cy="3200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Will carry our rules</a:t>
            </a:r>
            <a:endParaRPr lang="en-US" sz="1300" dirty="0"/>
          </a:p>
        </p:txBody>
      </p:sp>
      <p:sp>
        <p:nvSpPr>
          <p:cNvPr id="24" name="Shape 17"/>
          <p:cNvSpPr/>
          <p:nvPr/>
        </p:nvSpPr>
        <p:spPr>
          <a:xfrm>
            <a:off x="457200" y="3063240"/>
            <a:ext cx="2670048" cy="530352"/>
          </a:xfrm>
          <a:prstGeom prst="roundRect">
            <a:avLst>
              <a:gd name="adj" fmla="val 20690"/>
            </a:avLst>
          </a:prstGeom>
          <a:solidFill>
            <a:schemeClr val="bg2"/>
          </a:solidFill>
          <a:ln/>
        </p:spPr>
      </p:sp>
      <p:sp>
        <p:nvSpPr>
          <p:cNvPr id="25" name="Shape 18"/>
          <p:cNvSpPr/>
          <p:nvPr/>
        </p:nvSpPr>
        <p:spPr>
          <a:xfrm>
            <a:off x="594360" y="3200400"/>
            <a:ext cx="365760" cy="365760"/>
          </a:xfrm>
          <a:prstGeom prst="ellipse">
            <a:avLst/>
          </a:prstGeom>
          <a:solidFill>
            <a:schemeClr val="bg1"/>
          </a:solidFill>
          <a:ln/>
        </p:spPr>
      </p:sp>
      <p:pic>
        <p:nvPicPr>
          <p:cNvPr id="26" name="Image 4" descr="/home/claude/kit/icon_tools.png">    </p:cNvPr>
          <p:cNvPicPr>
            <a:picLocks noChangeAspect="1"/>
          </p:cNvPicPr>
          <p:nvPr/>
        </p:nvPicPr>
        <p:blipFill>
          <a:blip r:embed="rId5"/>
          <a:stretch>
            <a:fillRect/>
          </a:stretch>
        </p:blipFill>
        <p:spPr>
          <a:xfrm>
            <a:off x="667512" y="3273552"/>
            <a:ext cx="219456" cy="219456"/>
          </a:xfrm>
          <a:prstGeom prst="rect">
            <a:avLst/>
          </a:prstGeom>
        </p:spPr>
      </p:pic>
      <p:sp>
        <p:nvSpPr>
          <p:cNvPr id="27" name="Text 19"/>
          <p:cNvSpPr txBox="1"/>
          <p:nvPr/>
        </p:nvSpPr>
        <p:spPr>
          <a:xfrm>
            <a:off x="1097280" y="3172968"/>
            <a:ext cx="1920240"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Choosing the right tool</a:t>
            </a:r>
            <a:endParaRPr lang="en-US" sz="1300" dirty="0"/>
          </a:p>
        </p:txBody>
      </p:sp>
      <p:sp>
        <p:nvSpPr>
          <p:cNvPr id="28" name="Shape 20"/>
          <p:cNvSpPr/>
          <p:nvPr/>
        </p:nvSpPr>
        <p:spPr>
          <a:xfrm>
            <a:off x="3236976" y="3063240"/>
            <a:ext cx="2670048" cy="530352"/>
          </a:xfrm>
          <a:prstGeom prst="roundRect">
            <a:avLst>
              <a:gd name="adj" fmla="val 20690"/>
            </a:avLst>
          </a:prstGeom>
          <a:solidFill>
            <a:schemeClr val="bg2"/>
          </a:solidFill>
          <a:ln/>
        </p:spPr>
      </p:sp>
      <p:sp>
        <p:nvSpPr>
          <p:cNvPr id="29" name="Shape 21"/>
          <p:cNvSpPr/>
          <p:nvPr/>
        </p:nvSpPr>
        <p:spPr>
          <a:xfrm>
            <a:off x="3374136" y="3200400"/>
            <a:ext cx="365760" cy="365760"/>
          </a:xfrm>
          <a:prstGeom prst="ellipse">
            <a:avLst/>
          </a:prstGeom>
          <a:solidFill>
            <a:schemeClr val="bg1"/>
          </a:solidFill>
          <a:ln/>
        </p:spPr>
      </p:sp>
      <p:pic>
        <p:nvPicPr>
          <p:cNvPr id="30" name="Image 5" descr="/home/claude/kit/icon_puzzle.png">    </p:cNvPr>
          <p:cNvPicPr>
            <a:picLocks noChangeAspect="1"/>
          </p:cNvPicPr>
          <p:nvPr/>
        </p:nvPicPr>
        <p:blipFill>
          <a:blip r:embed="rId6"/>
          <a:stretch>
            <a:fillRect/>
          </a:stretch>
        </p:blipFill>
        <p:spPr>
          <a:xfrm>
            <a:off x="3447288" y="3273552"/>
            <a:ext cx="219456" cy="219456"/>
          </a:xfrm>
          <a:prstGeom prst="rect">
            <a:avLst/>
          </a:prstGeom>
        </p:spPr>
      </p:pic>
      <p:sp>
        <p:nvSpPr>
          <p:cNvPr id="31" name="Text 22"/>
          <p:cNvSpPr txBox="1"/>
          <p:nvPr/>
        </p:nvSpPr>
        <p:spPr>
          <a:xfrm>
            <a:off x="3877056" y="3172968"/>
            <a:ext cx="1920240"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Could vs should</a:t>
            </a:r>
            <a:endParaRPr lang="en-US" sz="1300" dirty="0"/>
          </a:p>
        </p:txBody>
      </p:sp>
      <p:sp>
        <p:nvSpPr>
          <p:cNvPr id="32" name="Shape 23"/>
          <p:cNvSpPr/>
          <p:nvPr/>
        </p:nvSpPr>
        <p:spPr>
          <a:xfrm>
            <a:off x="6016752" y="3063240"/>
            <a:ext cx="2670048" cy="530352"/>
          </a:xfrm>
          <a:prstGeom prst="roundRect">
            <a:avLst>
              <a:gd name="adj" fmla="val 20690"/>
            </a:avLst>
          </a:prstGeom>
          <a:solidFill>
            <a:schemeClr val="bg2"/>
          </a:solidFill>
          <a:ln/>
        </p:spPr>
      </p:sp>
      <p:sp>
        <p:nvSpPr>
          <p:cNvPr id="33" name="Shape 24"/>
          <p:cNvSpPr/>
          <p:nvPr/>
        </p:nvSpPr>
        <p:spPr>
          <a:xfrm>
            <a:off x="6153912" y="3200400"/>
            <a:ext cx="365760" cy="365760"/>
          </a:xfrm>
          <a:prstGeom prst="ellipse">
            <a:avLst/>
          </a:prstGeom>
          <a:solidFill>
            <a:schemeClr val="bg1"/>
          </a:solidFill>
          <a:ln/>
        </p:spPr>
      </p:sp>
      <p:pic>
        <p:nvPicPr>
          <p:cNvPr id="34" name="Image 6" descr="/home/claude/kit/icon_calc.png">    </p:cNvPr>
          <p:cNvPicPr>
            <a:picLocks noChangeAspect="1"/>
          </p:cNvPicPr>
          <p:nvPr/>
        </p:nvPicPr>
        <p:blipFill>
          <a:blip r:embed="rId7"/>
          <a:stretch>
            <a:fillRect/>
          </a:stretch>
        </p:blipFill>
        <p:spPr>
          <a:xfrm>
            <a:off x="6227064" y="3273552"/>
            <a:ext cx="219456" cy="219456"/>
          </a:xfrm>
          <a:prstGeom prst="rect">
            <a:avLst/>
          </a:prstGeom>
        </p:spPr>
      </p:pic>
      <p:sp>
        <p:nvSpPr>
          <p:cNvPr id="35" name="Text 25"/>
          <p:cNvSpPr txBox="1"/>
          <p:nvPr/>
        </p:nvSpPr>
        <p:spPr>
          <a:xfrm>
            <a:off x="6656832" y="3172968"/>
            <a:ext cx="1920240"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Checking AI answers</a:t>
            </a:r>
            <a:endParaRPr lang="en-US" sz="1300" dirty="0"/>
          </a:p>
        </p:txBody>
      </p:sp>
      <p:sp>
        <p:nvSpPr>
          <p:cNvPr id="36" name="Shape 26"/>
          <p:cNvSpPr/>
          <p:nvPr/>
        </p:nvSpPr>
        <p:spPr>
          <a:xfrm>
            <a:off x="457200" y="3703320"/>
            <a:ext cx="2670048" cy="530352"/>
          </a:xfrm>
          <a:prstGeom prst="roundRect">
            <a:avLst>
              <a:gd name="adj" fmla="val 20690"/>
            </a:avLst>
          </a:prstGeom>
          <a:solidFill>
            <a:schemeClr val="bg2"/>
          </a:solidFill>
          <a:ln/>
        </p:spPr>
      </p:sp>
      <p:sp>
        <p:nvSpPr>
          <p:cNvPr id="37" name="Shape 27"/>
          <p:cNvSpPr/>
          <p:nvPr/>
        </p:nvSpPr>
        <p:spPr>
          <a:xfrm>
            <a:off x="594360" y="3840480"/>
            <a:ext cx="365760" cy="365760"/>
          </a:xfrm>
          <a:prstGeom prst="ellipse">
            <a:avLst/>
          </a:prstGeom>
          <a:solidFill>
            <a:schemeClr val="bg1"/>
          </a:solidFill>
          <a:ln/>
        </p:spPr>
      </p:sp>
      <p:pic>
        <p:nvPicPr>
          <p:cNvPr id="38" name="Image 7" descr="/home/claude/kit/icon_palette.png">    </p:cNvPr>
          <p:cNvPicPr>
            <a:picLocks noChangeAspect="1"/>
          </p:cNvPicPr>
          <p:nvPr/>
        </p:nvPicPr>
        <p:blipFill>
          <a:blip r:embed="rId8"/>
          <a:stretch>
            <a:fillRect/>
          </a:stretch>
        </p:blipFill>
        <p:spPr>
          <a:xfrm>
            <a:off x="667512" y="3913632"/>
            <a:ext cx="219456" cy="219456"/>
          </a:xfrm>
          <a:prstGeom prst="rect">
            <a:avLst/>
          </a:prstGeom>
        </p:spPr>
      </p:pic>
      <p:sp>
        <p:nvSpPr>
          <p:cNvPr id="39" name="Text 28"/>
          <p:cNvSpPr txBox="1"/>
          <p:nvPr/>
        </p:nvSpPr>
        <p:spPr>
          <a:xfrm>
            <a:off x="1097280" y="3813048"/>
            <a:ext cx="1920240"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Respecting creators</a:t>
            </a:r>
            <a:endParaRPr lang="en-US" sz="1300" dirty="0"/>
          </a:p>
        </p:txBody>
      </p:sp>
      <p:sp>
        <p:nvSpPr>
          <p:cNvPr id="40" name="Shape 29"/>
          <p:cNvSpPr/>
          <p:nvPr/>
        </p:nvSpPr>
        <p:spPr>
          <a:xfrm>
            <a:off x="3236976" y="3703320"/>
            <a:ext cx="2670048" cy="530352"/>
          </a:xfrm>
          <a:prstGeom prst="roundRect">
            <a:avLst>
              <a:gd name="adj" fmla="val 20690"/>
            </a:avLst>
          </a:prstGeom>
          <a:solidFill>
            <a:schemeClr val="bg2"/>
          </a:solidFill>
          <a:ln/>
        </p:spPr>
      </p:sp>
      <p:sp>
        <p:nvSpPr>
          <p:cNvPr id="41" name="Shape 30"/>
          <p:cNvSpPr/>
          <p:nvPr/>
        </p:nvSpPr>
        <p:spPr>
          <a:xfrm>
            <a:off x="3374136" y="3840480"/>
            <a:ext cx="365760" cy="365760"/>
          </a:xfrm>
          <a:prstGeom prst="ellipse">
            <a:avLst/>
          </a:prstGeom>
          <a:solidFill>
            <a:schemeClr val="bg1"/>
          </a:solidFill>
          <a:ln/>
        </p:spPr>
      </p:sp>
      <p:pic>
        <p:nvPicPr>
          <p:cNvPr id="42" name="Image 8" descr="/home/claude/kit/icon_scale.png">    </p:cNvPr>
          <p:cNvPicPr>
            <a:picLocks noChangeAspect="1"/>
          </p:cNvPicPr>
          <p:nvPr/>
        </p:nvPicPr>
        <p:blipFill>
          <a:blip r:embed="rId9"/>
          <a:stretch>
            <a:fillRect/>
          </a:stretch>
        </p:blipFill>
        <p:spPr>
          <a:xfrm>
            <a:off x="3447288" y="3913632"/>
            <a:ext cx="219456" cy="219456"/>
          </a:xfrm>
          <a:prstGeom prst="rect">
            <a:avLst/>
          </a:prstGeom>
        </p:spPr>
      </p:pic>
      <p:sp>
        <p:nvSpPr>
          <p:cNvPr id="43" name="Text 31"/>
          <p:cNvSpPr txBox="1"/>
          <p:nvPr/>
        </p:nvSpPr>
        <p:spPr>
          <a:xfrm>
            <a:off x="3877056" y="3813048"/>
            <a:ext cx="1920240"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Good use, not bad use</a:t>
            </a:r>
            <a:endParaRPr lang="en-US" sz="1300" dirty="0"/>
          </a:p>
        </p:txBody>
      </p:sp>
      <p:sp>
        <p:nvSpPr>
          <p:cNvPr id="44" name="Shape 32"/>
          <p:cNvSpPr/>
          <p:nvPr/>
        </p:nvSpPr>
        <p:spPr>
          <a:xfrm>
            <a:off x="6016752" y="3703320"/>
            <a:ext cx="2670048" cy="530352"/>
          </a:xfrm>
          <a:prstGeom prst="roundRect">
            <a:avLst>
              <a:gd name="adj" fmla="val 20690"/>
            </a:avLst>
          </a:prstGeom>
          <a:solidFill>
            <a:schemeClr val="bg2"/>
          </a:solidFill>
          <a:ln/>
        </p:spPr>
      </p:sp>
      <p:sp>
        <p:nvSpPr>
          <p:cNvPr id="45" name="Shape 33"/>
          <p:cNvSpPr/>
          <p:nvPr/>
        </p:nvSpPr>
        <p:spPr>
          <a:xfrm>
            <a:off x="6153912" y="3840480"/>
            <a:ext cx="365760" cy="365760"/>
          </a:xfrm>
          <a:prstGeom prst="ellipse">
            <a:avLst/>
          </a:prstGeom>
          <a:solidFill>
            <a:schemeClr val="bg1"/>
          </a:solidFill>
          <a:ln/>
        </p:spPr>
      </p:sp>
      <p:pic>
        <p:nvPicPr>
          <p:cNvPr id="46" name="Image 9" descr="/home/claude/kit/icon_shield.png">    </p:cNvPr>
          <p:cNvPicPr>
            <a:picLocks noChangeAspect="1"/>
          </p:cNvPicPr>
          <p:nvPr/>
        </p:nvPicPr>
        <p:blipFill>
          <a:blip r:embed="rId10"/>
          <a:stretch>
            <a:fillRect/>
          </a:stretch>
        </p:blipFill>
        <p:spPr>
          <a:xfrm>
            <a:off x="6227064" y="3913632"/>
            <a:ext cx="219456" cy="219456"/>
          </a:xfrm>
          <a:prstGeom prst="rect">
            <a:avLst/>
          </a:prstGeom>
        </p:spPr>
      </p:pic>
      <p:sp>
        <p:nvSpPr>
          <p:cNvPr id="47" name="Text 34"/>
          <p:cNvSpPr txBox="1"/>
          <p:nvPr/>
        </p:nvSpPr>
        <p:spPr>
          <a:xfrm>
            <a:off x="6656832" y="3813048"/>
            <a:ext cx="1920240" cy="457200"/>
          </a:xfrm>
          <a:prstGeom prst="rect">
            <a:avLst/>
          </a:prstGeom>
          <a:noFill/>
          <a:ln/>
        </p:spPr>
        <p:txBody>
          <a:bodyPr wrap="square" lIns="635" tIns="635" rIns="635" bIns="635" rtlCol="0" anchor="ctr"/>
          <a:lstStyle/>
          <a:p>
            <a:pPr indent="0" marL="0">
              <a:buNone/>
            </a:pPr>
            <a:r>
              <a:rPr lang="en-US" sz="1300" b="1" dirty="0">
                <a:solidFill>
                  <a:schemeClr val="tx2"/>
                </a:solidFill>
                <a:latin typeface="Arial" pitchFamily="34" charset="0"/>
                <a:ea typeface="Arial" pitchFamily="34" charset="-122"/>
                <a:cs typeface="Arial" pitchFamily="34" charset="-120"/>
              </a:rPr>
              <a:t>Talking about AI and staying safe</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Envoys on the move</a:t>
            </a:r>
            <a:endParaRPr lang="en-US" sz="3000" dirty="0"/>
          </a:p>
        </p:txBody>
      </p:sp>
      <p:sp>
        <p:nvSpPr>
          <p:cNvPr id="4" name="Shape 1"/>
          <p:cNvSpPr/>
          <p:nvPr/>
        </p:nvSpPr>
        <p:spPr>
          <a:xfrm>
            <a:off x="457200" y="1325880"/>
            <a:ext cx="1851660" cy="2011680"/>
          </a:xfrm>
          <a:prstGeom prst="roundRect">
            <a:avLst>
              <a:gd name="adj" fmla="val 5926"/>
            </a:avLst>
          </a:prstGeom>
          <a:solidFill>
            <a:srgbClr val="FCE4F2"/>
          </a:solidFill>
          <a:ln/>
        </p:spPr>
      </p:sp>
      <p:sp>
        <p:nvSpPr>
          <p:cNvPr id="5" name="Shape 2"/>
          <p:cNvSpPr/>
          <p:nvPr/>
        </p:nvSpPr>
        <p:spPr>
          <a:xfrm>
            <a:off x="971550" y="1490472"/>
            <a:ext cx="822960" cy="822960"/>
          </a:xfrm>
          <a:prstGeom prst="ellipse">
            <a:avLst/>
          </a:prstGeom>
          <a:solidFill>
            <a:schemeClr val="bg1"/>
          </a:solidFill>
          <a:ln/>
        </p:spPr>
      </p:sp>
      <p:pic>
        <p:nvPicPr>
          <p:cNvPr id="6" name="Image 0" descr="/home/claude/kit/icon_walk.png">    </p:cNvPr>
          <p:cNvPicPr>
            <a:picLocks noChangeAspect="1"/>
          </p:cNvPicPr>
          <p:nvPr/>
        </p:nvPicPr>
        <p:blipFill>
          <a:blip r:embed="rId1"/>
          <a:stretch>
            <a:fillRect/>
          </a:stretch>
        </p:blipFill>
        <p:spPr>
          <a:xfrm>
            <a:off x="1152601" y="1671523"/>
            <a:ext cx="460858" cy="460858"/>
          </a:xfrm>
          <a:prstGeom prst="rect">
            <a:avLst/>
          </a:prstGeom>
        </p:spPr>
      </p:pic>
      <p:sp>
        <p:nvSpPr>
          <p:cNvPr id="7" name="Text 3"/>
          <p:cNvSpPr txBox="1"/>
          <p:nvPr/>
        </p:nvSpPr>
        <p:spPr>
          <a:xfrm>
            <a:off x="54864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1. TRAVEL</a:t>
            </a:r>
            <a:endParaRPr lang="en-US" sz="1300" dirty="0"/>
          </a:p>
        </p:txBody>
      </p:sp>
      <p:sp>
        <p:nvSpPr>
          <p:cNvPr id="8" name="Text 4"/>
          <p:cNvSpPr txBox="1"/>
          <p:nvPr/>
        </p:nvSpPr>
        <p:spPr>
          <a:xfrm>
            <a:off x="56692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Envoy moves clockwise</a:t>
            </a:r>
            <a:endParaRPr lang="en-US" sz="1400" dirty="0"/>
          </a:p>
        </p:txBody>
      </p:sp>
      <p:pic>
        <p:nvPicPr>
          <p:cNvPr id="9" name="Image 1" descr="/home/claude/kit/icon_arrow_a.png">    </p:cNvPr>
          <p:cNvPicPr>
            <a:picLocks noChangeAspect="1"/>
          </p:cNvPicPr>
          <p:nvPr/>
        </p:nvPicPr>
        <p:blipFill>
          <a:blip r:embed="rId2"/>
          <a:stretch>
            <a:fillRect/>
          </a:stretch>
        </p:blipFill>
        <p:spPr>
          <a:xfrm>
            <a:off x="2336292" y="2194560"/>
            <a:ext cx="219456" cy="219456"/>
          </a:xfrm>
          <a:prstGeom prst="rect">
            <a:avLst/>
          </a:prstGeom>
        </p:spPr>
      </p:pic>
      <p:sp>
        <p:nvSpPr>
          <p:cNvPr id="10" name="Shape 5"/>
          <p:cNvSpPr/>
          <p:nvPr/>
        </p:nvSpPr>
        <p:spPr>
          <a:xfrm>
            <a:off x="2583180" y="1325880"/>
            <a:ext cx="1851660" cy="2011680"/>
          </a:xfrm>
          <a:prstGeom prst="roundRect">
            <a:avLst>
              <a:gd name="adj" fmla="val 5926"/>
            </a:avLst>
          </a:prstGeom>
          <a:solidFill>
            <a:schemeClr val="bg2"/>
          </a:solidFill>
          <a:ln/>
        </p:spPr>
      </p:sp>
      <p:sp>
        <p:nvSpPr>
          <p:cNvPr id="11" name="Shape 6"/>
          <p:cNvSpPr/>
          <p:nvPr/>
        </p:nvSpPr>
        <p:spPr>
          <a:xfrm>
            <a:off x="3097530" y="1490472"/>
            <a:ext cx="822960" cy="822960"/>
          </a:xfrm>
          <a:prstGeom prst="ellipse">
            <a:avLst/>
          </a:prstGeom>
          <a:solidFill>
            <a:schemeClr val="bg1"/>
          </a:solidFill>
          <a:ln/>
        </p:spPr>
      </p:sp>
      <p:pic>
        <p:nvPicPr>
          <p:cNvPr id="12" name="Image 2" descr="/home/claude/kit/icon_mic.png">    </p:cNvPr>
          <p:cNvPicPr>
            <a:picLocks noChangeAspect="1"/>
          </p:cNvPicPr>
          <p:nvPr/>
        </p:nvPicPr>
        <p:blipFill>
          <a:blip r:embed="rId3"/>
          <a:stretch>
            <a:fillRect/>
          </a:stretch>
        </p:blipFill>
        <p:spPr>
          <a:xfrm>
            <a:off x="3278581" y="1671523"/>
            <a:ext cx="460858" cy="460858"/>
          </a:xfrm>
          <a:prstGeom prst="rect">
            <a:avLst/>
          </a:prstGeom>
        </p:spPr>
      </p:pic>
      <p:sp>
        <p:nvSpPr>
          <p:cNvPr id="13" name="Text 7"/>
          <p:cNvSpPr txBox="1"/>
          <p:nvPr/>
        </p:nvSpPr>
        <p:spPr>
          <a:xfrm>
            <a:off x="267462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2. EXPLAIN</a:t>
            </a:r>
            <a:endParaRPr lang="en-US" sz="1300" dirty="0"/>
          </a:p>
        </p:txBody>
      </p:sp>
      <p:sp>
        <p:nvSpPr>
          <p:cNvPr id="14" name="Text 8"/>
          <p:cNvSpPr txBox="1"/>
          <p:nvPr/>
        </p:nvSpPr>
        <p:spPr>
          <a:xfrm>
            <a:off x="269290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Our rules and why</a:t>
            </a:r>
            <a:endParaRPr lang="en-US" sz="1400" dirty="0"/>
          </a:p>
        </p:txBody>
      </p:sp>
      <p:pic>
        <p:nvPicPr>
          <p:cNvPr id="15" name="Image 3" descr="/home/claude/kit/icon_arrow_a.png">    </p:cNvPr>
          <p:cNvPicPr>
            <a:picLocks noChangeAspect="1"/>
          </p:cNvPicPr>
          <p:nvPr/>
        </p:nvPicPr>
        <p:blipFill>
          <a:blip r:embed="rId4"/>
          <a:stretch>
            <a:fillRect/>
          </a:stretch>
        </p:blipFill>
        <p:spPr>
          <a:xfrm>
            <a:off x="4462272" y="2194560"/>
            <a:ext cx="219456" cy="219456"/>
          </a:xfrm>
          <a:prstGeom prst="rect">
            <a:avLst/>
          </a:prstGeom>
        </p:spPr>
      </p:pic>
      <p:sp>
        <p:nvSpPr>
          <p:cNvPr id="16" name="Shape 9"/>
          <p:cNvSpPr/>
          <p:nvPr/>
        </p:nvSpPr>
        <p:spPr>
          <a:xfrm>
            <a:off x="4709160" y="1325880"/>
            <a:ext cx="1851660" cy="2011680"/>
          </a:xfrm>
          <a:prstGeom prst="roundRect">
            <a:avLst>
              <a:gd name="adj" fmla="val 5926"/>
            </a:avLst>
          </a:prstGeom>
          <a:solidFill>
            <a:srgbClr val="EEE9F7"/>
          </a:solidFill>
          <a:ln/>
        </p:spPr>
      </p:sp>
      <p:sp>
        <p:nvSpPr>
          <p:cNvPr id="17" name="Shape 10"/>
          <p:cNvSpPr/>
          <p:nvPr/>
        </p:nvSpPr>
        <p:spPr>
          <a:xfrm>
            <a:off x="5223510" y="1490472"/>
            <a:ext cx="822960" cy="822960"/>
          </a:xfrm>
          <a:prstGeom prst="ellipse">
            <a:avLst/>
          </a:prstGeom>
          <a:solidFill>
            <a:schemeClr val="bg1"/>
          </a:solidFill>
          <a:ln/>
        </p:spPr>
      </p:sp>
      <p:pic>
        <p:nvPicPr>
          <p:cNvPr id="18" name="Image 4" descr="/home/claude/kit/icon_comments.png">    </p:cNvPr>
          <p:cNvPicPr>
            <a:picLocks noChangeAspect="1"/>
          </p:cNvPicPr>
          <p:nvPr/>
        </p:nvPicPr>
        <p:blipFill>
          <a:blip r:embed="rId5"/>
          <a:stretch>
            <a:fillRect/>
          </a:stretch>
        </p:blipFill>
        <p:spPr>
          <a:xfrm>
            <a:off x="5404561" y="1671523"/>
            <a:ext cx="460858" cy="460858"/>
          </a:xfrm>
          <a:prstGeom prst="rect">
            <a:avLst/>
          </a:prstGeom>
        </p:spPr>
      </p:pic>
      <p:sp>
        <p:nvSpPr>
          <p:cNvPr id="19" name="Text 11"/>
          <p:cNvSpPr txBox="1"/>
          <p:nvPr/>
        </p:nvSpPr>
        <p:spPr>
          <a:xfrm>
            <a:off x="480060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3. RESPOND</a:t>
            </a:r>
            <a:endParaRPr lang="en-US" sz="1300" dirty="0"/>
          </a:p>
        </p:txBody>
      </p:sp>
      <p:sp>
        <p:nvSpPr>
          <p:cNvPr id="20" name="Text 12"/>
          <p:cNvSpPr txBox="1"/>
          <p:nvPr/>
        </p:nvSpPr>
        <p:spPr>
          <a:xfrm>
            <a:off x="481888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Hosts: Agree, Build, Challenge</a:t>
            </a:r>
            <a:endParaRPr lang="en-US" sz="1400" dirty="0"/>
          </a:p>
        </p:txBody>
      </p:sp>
      <p:pic>
        <p:nvPicPr>
          <p:cNvPr id="21" name="Image 5" descr="/home/claude/kit/icon_arrow_a.png">    </p:cNvPr>
          <p:cNvPicPr>
            <a:picLocks noChangeAspect="1"/>
          </p:cNvPicPr>
          <p:nvPr/>
        </p:nvPicPr>
        <p:blipFill>
          <a:blip r:embed="rId6"/>
          <a:stretch>
            <a:fillRect/>
          </a:stretch>
        </p:blipFill>
        <p:spPr>
          <a:xfrm>
            <a:off x="6588252" y="2194560"/>
            <a:ext cx="219456" cy="219456"/>
          </a:xfrm>
          <a:prstGeom prst="rect">
            <a:avLst/>
          </a:prstGeom>
        </p:spPr>
      </p:pic>
      <p:sp>
        <p:nvSpPr>
          <p:cNvPr id="22" name="Shape 13"/>
          <p:cNvSpPr/>
          <p:nvPr/>
        </p:nvSpPr>
        <p:spPr>
          <a:xfrm>
            <a:off x="6835140" y="1325880"/>
            <a:ext cx="1851660" cy="2011680"/>
          </a:xfrm>
          <a:prstGeom prst="roundRect">
            <a:avLst>
              <a:gd name="adj" fmla="val 5926"/>
            </a:avLst>
          </a:prstGeom>
          <a:solidFill>
            <a:schemeClr val="bg2"/>
          </a:solidFill>
          <a:ln/>
        </p:spPr>
      </p:sp>
      <p:sp>
        <p:nvSpPr>
          <p:cNvPr id="23" name="Shape 14"/>
          <p:cNvSpPr/>
          <p:nvPr/>
        </p:nvSpPr>
        <p:spPr>
          <a:xfrm>
            <a:off x="7349490" y="1490472"/>
            <a:ext cx="822960" cy="822960"/>
          </a:xfrm>
          <a:prstGeom prst="ellipse">
            <a:avLst/>
          </a:prstGeom>
          <a:solidFill>
            <a:schemeClr val="bg1"/>
          </a:solidFill>
          <a:ln/>
        </p:spPr>
      </p:sp>
      <p:pic>
        <p:nvPicPr>
          <p:cNvPr id="24" name="Image 6" descr="/home/claude/kit/icon_sync.png">    </p:cNvPr>
          <p:cNvPicPr>
            <a:picLocks noChangeAspect="1"/>
          </p:cNvPicPr>
          <p:nvPr/>
        </p:nvPicPr>
        <p:blipFill>
          <a:blip r:embed="rId7"/>
          <a:stretch>
            <a:fillRect/>
          </a:stretch>
        </p:blipFill>
        <p:spPr>
          <a:xfrm>
            <a:off x="7530541" y="1671523"/>
            <a:ext cx="460858" cy="460858"/>
          </a:xfrm>
          <a:prstGeom prst="rect">
            <a:avLst/>
          </a:prstGeom>
        </p:spPr>
      </p:pic>
      <p:sp>
        <p:nvSpPr>
          <p:cNvPr id="25" name="Text 15"/>
          <p:cNvSpPr txBox="1"/>
          <p:nvPr/>
        </p:nvSpPr>
        <p:spPr>
          <a:xfrm>
            <a:off x="6926580" y="237744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4. REPORT</a:t>
            </a:r>
            <a:endParaRPr lang="en-US" sz="1300" dirty="0"/>
          </a:p>
        </p:txBody>
      </p:sp>
      <p:sp>
        <p:nvSpPr>
          <p:cNvPr id="26" name="Text 16"/>
          <p:cNvSpPr txBox="1"/>
          <p:nvPr/>
        </p:nvSpPr>
        <p:spPr>
          <a:xfrm>
            <a:off x="6944868" y="2697480"/>
            <a:ext cx="1632204" cy="59436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Back home: revise our rule</a:t>
            </a:r>
            <a:endParaRPr lang="en-US" sz="1400" dirty="0"/>
          </a:p>
        </p:txBody>
      </p:sp>
      <p:sp>
        <p:nvSpPr>
          <p:cNvPr id="27" name="Shape 17"/>
          <p:cNvSpPr/>
          <p:nvPr/>
        </p:nvSpPr>
        <p:spPr>
          <a:xfrm>
            <a:off x="457200" y="3611880"/>
            <a:ext cx="8229600" cy="685800"/>
          </a:xfrm>
          <a:prstGeom prst="roundRect">
            <a:avLst>
              <a:gd name="adj" fmla="val 16000"/>
            </a:avLst>
          </a:prstGeom>
          <a:solidFill>
            <a:schemeClr val="accent2"/>
          </a:solidFill>
          <a:ln/>
        </p:spPr>
      </p:sp>
      <p:sp>
        <p:nvSpPr>
          <p:cNvPr id="28" name="Shape 18"/>
          <p:cNvSpPr/>
          <p:nvPr/>
        </p:nvSpPr>
        <p:spPr>
          <a:xfrm>
            <a:off x="566928" y="3703320"/>
            <a:ext cx="502920" cy="502920"/>
          </a:xfrm>
          <a:prstGeom prst="ellipse">
            <a:avLst/>
          </a:prstGeom>
          <a:solidFill>
            <a:schemeClr val="bg1"/>
          </a:solidFill>
          <a:ln/>
        </p:spPr>
      </p:sp>
      <p:pic>
        <p:nvPicPr>
          <p:cNvPr id="29" name="Image 7" descr="/home/claude/kit/icon_redo.png">    </p:cNvPr>
          <p:cNvPicPr>
            <a:picLocks noChangeAspect="1"/>
          </p:cNvPicPr>
          <p:nvPr/>
        </p:nvPicPr>
        <p:blipFill>
          <a:blip r:embed="rId8"/>
          <a:stretch>
            <a:fillRect/>
          </a:stretch>
        </p:blipFill>
        <p:spPr>
          <a:xfrm>
            <a:off x="667512" y="3803904"/>
            <a:ext cx="301752" cy="301752"/>
          </a:xfrm>
          <a:prstGeom prst="rect">
            <a:avLst/>
          </a:prstGeom>
        </p:spPr>
      </p:pic>
      <p:sp>
        <p:nvSpPr>
          <p:cNvPr id="30" name="Text 19"/>
          <p:cNvSpPr txBox="1"/>
          <p:nvPr/>
        </p:nvSpPr>
        <p:spPr>
          <a:xfrm>
            <a:off x="1188720" y="36118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We changed our mind when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 What makes a great envoy?</a:t>
            </a:r>
            <a:endParaRPr lang="en-US" sz="3000" dirty="0"/>
          </a:p>
        </p:txBody>
      </p:sp>
      <p:sp>
        <p:nvSpPr>
          <p:cNvPr id="4" name="Shape 1"/>
          <p:cNvSpPr/>
          <p:nvPr/>
        </p:nvSpPr>
        <p:spPr>
          <a:xfrm>
            <a:off x="457200" y="1325880"/>
            <a:ext cx="1954530" cy="1828800"/>
          </a:xfrm>
          <a:prstGeom prst="roundRect">
            <a:avLst>
              <a:gd name="adj" fmla="val 6000"/>
            </a:avLst>
          </a:prstGeom>
          <a:solidFill>
            <a:srgbClr val="FCE4F2"/>
          </a:solidFill>
          <a:ln/>
        </p:spPr>
      </p:sp>
      <p:sp>
        <p:nvSpPr>
          <p:cNvPr id="5" name="Shape 2"/>
          <p:cNvSpPr/>
          <p:nvPr/>
        </p:nvSpPr>
        <p:spPr>
          <a:xfrm>
            <a:off x="1160145" y="1435608"/>
            <a:ext cx="548640" cy="548640"/>
          </a:xfrm>
          <a:prstGeom prst="ellipse">
            <a:avLst/>
          </a:prstGeom>
          <a:solidFill>
            <a:schemeClr val="bg1"/>
          </a:solidFill>
          <a:ln/>
        </p:spPr>
      </p:sp>
      <p:pic>
        <p:nvPicPr>
          <p:cNvPr id="6" name="Image 0" descr="/home/claude/kit/icon_mic.png">    </p:cNvPr>
          <p:cNvPicPr>
            <a:picLocks noChangeAspect="1"/>
          </p:cNvPicPr>
          <p:nvPr/>
        </p:nvPicPr>
        <p:blipFill>
          <a:blip r:embed="rId1"/>
          <a:stretch>
            <a:fillRect/>
          </a:stretch>
        </p:blipFill>
        <p:spPr>
          <a:xfrm>
            <a:off x="1269873" y="1545336"/>
            <a:ext cx="329184" cy="329184"/>
          </a:xfrm>
          <a:prstGeom prst="rect">
            <a:avLst/>
          </a:prstGeom>
        </p:spPr>
      </p:pic>
      <p:sp>
        <p:nvSpPr>
          <p:cNvPr id="7" name="Text 3"/>
          <p:cNvSpPr txBox="1"/>
          <p:nvPr/>
        </p:nvSpPr>
        <p:spPr>
          <a:xfrm>
            <a:off x="51206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Physical</a:t>
            </a:r>
            <a:endParaRPr lang="en-US" sz="1500" dirty="0"/>
          </a:p>
        </p:txBody>
      </p:sp>
      <p:sp>
        <p:nvSpPr>
          <p:cNvPr id="8" name="Text 4"/>
          <p:cNvSpPr txBox="1"/>
          <p:nvPr/>
        </p:nvSpPr>
        <p:spPr>
          <a:xfrm>
            <a:off x="53035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Clear voice, eye contact, gestures</a:t>
            </a:r>
            <a:endParaRPr lang="en-US" sz="1300" dirty="0"/>
          </a:p>
        </p:txBody>
      </p:sp>
      <p:sp>
        <p:nvSpPr>
          <p:cNvPr id="9" name="Shape 5"/>
          <p:cNvSpPr/>
          <p:nvPr/>
        </p:nvSpPr>
        <p:spPr>
          <a:xfrm>
            <a:off x="2548890" y="1325880"/>
            <a:ext cx="1954530" cy="1828800"/>
          </a:xfrm>
          <a:prstGeom prst="roundRect">
            <a:avLst>
              <a:gd name="adj" fmla="val 6000"/>
            </a:avLst>
          </a:prstGeom>
          <a:solidFill>
            <a:srgbClr val="EEE9F7"/>
          </a:solidFill>
          <a:ln/>
        </p:spPr>
      </p:sp>
      <p:sp>
        <p:nvSpPr>
          <p:cNvPr id="10" name="Shape 6"/>
          <p:cNvSpPr/>
          <p:nvPr/>
        </p:nvSpPr>
        <p:spPr>
          <a:xfrm>
            <a:off x="3251835" y="1435608"/>
            <a:ext cx="548640" cy="548640"/>
          </a:xfrm>
          <a:prstGeom prst="ellipse">
            <a:avLst/>
          </a:prstGeom>
          <a:solidFill>
            <a:schemeClr val="bg1"/>
          </a:solidFill>
          <a:ln/>
        </p:spPr>
      </p:sp>
      <p:pic>
        <p:nvPicPr>
          <p:cNvPr id="11" name="Image 1" descr="/home/claude/kit/icon_book.png">    </p:cNvPr>
          <p:cNvPicPr>
            <a:picLocks noChangeAspect="1"/>
          </p:cNvPicPr>
          <p:nvPr/>
        </p:nvPicPr>
        <p:blipFill>
          <a:blip r:embed="rId2"/>
          <a:stretch>
            <a:fillRect/>
          </a:stretch>
        </p:blipFill>
        <p:spPr>
          <a:xfrm>
            <a:off x="3361563" y="1545336"/>
            <a:ext cx="329184" cy="329184"/>
          </a:xfrm>
          <a:prstGeom prst="rect">
            <a:avLst/>
          </a:prstGeom>
        </p:spPr>
      </p:pic>
      <p:sp>
        <p:nvSpPr>
          <p:cNvPr id="12" name="Text 7"/>
          <p:cNvSpPr txBox="1"/>
          <p:nvPr/>
        </p:nvSpPr>
        <p:spPr>
          <a:xfrm>
            <a:off x="260375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Linguistic</a:t>
            </a:r>
            <a:endParaRPr lang="en-US" sz="1500" dirty="0"/>
          </a:p>
        </p:txBody>
      </p:sp>
      <p:sp>
        <p:nvSpPr>
          <p:cNvPr id="13" name="Text 8"/>
          <p:cNvSpPr txBox="1"/>
          <p:nvPr/>
        </p:nvSpPr>
        <p:spPr>
          <a:xfrm>
            <a:off x="262204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Accurate AI words; because, so</a:t>
            </a:r>
            <a:endParaRPr lang="en-US" sz="1300" dirty="0"/>
          </a:p>
        </p:txBody>
      </p:sp>
      <p:sp>
        <p:nvSpPr>
          <p:cNvPr id="14" name="Shape 9"/>
          <p:cNvSpPr/>
          <p:nvPr/>
        </p:nvSpPr>
        <p:spPr>
          <a:xfrm>
            <a:off x="4640580" y="1325880"/>
            <a:ext cx="1954530" cy="1828800"/>
          </a:xfrm>
          <a:prstGeom prst="roundRect">
            <a:avLst>
              <a:gd name="adj" fmla="val 6000"/>
            </a:avLst>
          </a:prstGeom>
          <a:solidFill>
            <a:srgbClr val="FCE4F2"/>
          </a:solidFill>
          <a:ln/>
        </p:spPr>
      </p:sp>
      <p:sp>
        <p:nvSpPr>
          <p:cNvPr id="15" name="Shape 10"/>
          <p:cNvSpPr/>
          <p:nvPr/>
        </p:nvSpPr>
        <p:spPr>
          <a:xfrm>
            <a:off x="5343525" y="1435608"/>
            <a:ext cx="548640" cy="548640"/>
          </a:xfrm>
          <a:prstGeom prst="ellipse">
            <a:avLst/>
          </a:prstGeom>
          <a:solidFill>
            <a:schemeClr val="bg1"/>
          </a:solidFill>
          <a:ln/>
        </p:spPr>
      </p:sp>
      <p:pic>
        <p:nvPicPr>
          <p:cNvPr id="16" name="Image 2" descr="/home/claude/kit/icon_lightbulb.png">    </p:cNvPr>
          <p:cNvPicPr>
            <a:picLocks noChangeAspect="1"/>
          </p:cNvPicPr>
          <p:nvPr/>
        </p:nvPicPr>
        <p:blipFill>
          <a:blip r:embed="rId3"/>
          <a:stretch>
            <a:fillRect/>
          </a:stretch>
        </p:blipFill>
        <p:spPr>
          <a:xfrm>
            <a:off x="5453253" y="1545336"/>
            <a:ext cx="329184" cy="329184"/>
          </a:xfrm>
          <a:prstGeom prst="rect">
            <a:avLst/>
          </a:prstGeom>
        </p:spPr>
      </p:pic>
      <p:sp>
        <p:nvSpPr>
          <p:cNvPr id="17" name="Text 11"/>
          <p:cNvSpPr txBox="1"/>
          <p:nvPr/>
        </p:nvSpPr>
        <p:spPr>
          <a:xfrm>
            <a:off x="469544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Cognitive</a:t>
            </a:r>
            <a:endParaRPr lang="en-US" sz="1500" dirty="0"/>
          </a:p>
        </p:txBody>
      </p:sp>
      <p:sp>
        <p:nvSpPr>
          <p:cNvPr id="18" name="Text 12"/>
          <p:cNvSpPr txBox="1"/>
          <p:nvPr/>
        </p:nvSpPr>
        <p:spPr>
          <a:xfrm>
            <a:off x="471373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Reason, evidence; answers a question</a:t>
            </a:r>
            <a:endParaRPr lang="en-US" sz="1300" dirty="0"/>
          </a:p>
        </p:txBody>
      </p:sp>
      <p:sp>
        <p:nvSpPr>
          <p:cNvPr id="19" name="Shape 13"/>
          <p:cNvSpPr/>
          <p:nvPr/>
        </p:nvSpPr>
        <p:spPr>
          <a:xfrm>
            <a:off x="6732270" y="1325880"/>
            <a:ext cx="1954530" cy="1828800"/>
          </a:xfrm>
          <a:prstGeom prst="roundRect">
            <a:avLst>
              <a:gd name="adj" fmla="val 6000"/>
            </a:avLst>
          </a:prstGeom>
          <a:solidFill>
            <a:srgbClr val="EEE9F7"/>
          </a:solidFill>
          <a:ln/>
        </p:spPr>
      </p:sp>
      <p:sp>
        <p:nvSpPr>
          <p:cNvPr id="20" name="Shape 14"/>
          <p:cNvSpPr/>
          <p:nvPr/>
        </p:nvSpPr>
        <p:spPr>
          <a:xfrm>
            <a:off x="7435215" y="1435608"/>
            <a:ext cx="548640" cy="548640"/>
          </a:xfrm>
          <a:prstGeom prst="ellipse">
            <a:avLst/>
          </a:prstGeom>
          <a:solidFill>
            <a:schemeClr val="bg1"/>
          </a:solidFill>
          <a:ln/>
        </p:spPr>
      </p:sp>
      <p:pic>
        <p:nvPicPr>
          <p:cNvPr id="21" name="Image 3" descr="/home/claude/kit/icon_heart.png">    </p:cNvPr>
          <p:cNvPicPr>
            <a:picLocks noChangeAspect="1"/>
          </p:cNvPicPr>
          <p:nvPr/>
        </p:nvPicPr>
        <p:blipFill>
          <a:blip r:embed="rId4"/>
          <a:stretch>
            <a:fillRect/>
          </a:stretch>
        </p:blipFill>
        <p:spPr>
          <a:xfrm>
            <a:off x="7544943" y="1545336"/>
            <a:ext cx="329184" cy="329184"/>
          </a:xfrm>
          <a:prstGeom prst="rect">
            <a:avLst/>
          </a:prstGeom>
        </p:spPr>
      </p:pic>
      <p:sp>
        <p:nvSpPr>
          <p:cNvPr id="22" name="Text 15"/>
          <p:cNvSpPr txBox="1"/>
          <p:nvPr/>
        </p:nvSpPr>
        <p:spPr>
          <a:xfrm>
            <a:off x="6787134" y="2039112"/>
            <a:ext cx="1844802" cy="502920"/>
          </a:xfrm>
          <a:prstGeom prst="rect">
            <a:avLst/>
          </a:prstGeom>
          <a:noFill/>
          <a:ln/>
        </p:spPr>
        <p:txBody>
          <a:bodyPr wrap="square" lIns="635" tIns="635" rIns="635" bIns="635" rtlCol="0" anchor="ctr"/>
          <a:lstStyle/>
          <a:p>
            <a:pPr algn="ctr" indent="0" marL="0">
              <a:buNone/>
            </a:pPr>
            <a:r>
              <a:rPr lang="en-US" sz="1500" b="1" dirty="0">
                <a:solidFill>
                  <a:schemeClr val="tx2"/>
                </a:solidFill>
                <a:latin typeface="Arial" pitchFamily="34" charset="0"/>
                <a:ea typeface="Arial" pitchFamily="34" charset="-122"/>
                <a:cs typeface="Arial" pitchFamily="34" charset="-120"/>
              </a:rPr>
              <a:t>Social-emotional</a:t>
            </a:r>
            <a:endParaRPr lang="en-US" sz="1500" dirty="0"/>
          </a:p>
        </p:txBody>
      </p:sp>
      <p:sp>
        <p:nvSpPr>
          <p:cNvPr id="23" name="Text 16"/>
          <p:cNvSpPr txBox="1"/>
          <p:nvPr/>
        </p:nvSpPr>
        <p:spPr>
          <a:xfrm>
            <a:off x="6805422" y="2560320"/>
            <a:ext cx="1808226" cy="548640"/>
          </a:xfrm>
          <a:prstGeom prst="rect">
            <a:avLst/>
          </a:prstGeom>
          <a:noFill/>
          <a:ln/>
        </p:spPr>
        <p:txBody>
          <a:bodyPr wrap="square" lIns="635" tIns="635" rIns="635" bIns="635" rtlCol="0" anchor="t"/>
          <a:lstStyle/>
          <a:p>
            <a:pPr algn="ctr" indent="0" marL="0">
              <a:buNone/>
            </a:pPr>
            <a:r>
              <a:rPr lang="en-US" sz="1300" dirty="0">
                <a:solidFill>
                  <a:schemeClr val="tx1"/>
                </a:solidFill>
                <a:latin typeface="Calibri" pitchFamily="34" charset="0"/>
                <a:ea typeface="Calibri" pitchFamily="34" charset="-122"/>
                <a:cs typeface="Calibri" pitchFamily="34" charset="-120"/>
              </a:rPr>
              <a:t>Listens and reports fairly</a:t>
            </a:r>
            <a:endParaRPr lang="en-US" sz="1300" dirty="0"/>
          </a:p>
        </p:txBody>
      </p:sp>
      <p:sp>
        <p:nvSpPr>
          <p:cNvPr id="24" name="Shape 17"/>
          <p:cNvSpPr/>
          <p:nvPr/>
        </p:nvSpPr>
        <p:spPr>
          <a:xfrm>
            <a:off x="457200" y="3383280"/>
            <a:ext cx="8229600" cy="685800"/>
          </a:xfrm>
          <a:prstGeom prst="roundRect">
            <a:avLst>
              <a:gd name="adj" fmla="val 16000"/>
            </a:avLst>
          </a:prstGeom>
          <a:solidFill>
            <a:schemeClr val="tx2"/>
          </a:solidFill>
          <a:ln/>
        </p:spPr>
      </p:sp>
      <p:sp>
        <p:nvSpPr>
          <p:cNvPr id="25" name="Shape 18"/>
          <p:cNvSpPr/>
          <p:nvPr/>
        </p:nvSpPr>
        <p:spPr>
          <a:xfrm>
            <a:off x="566928" y="3474720"/>
            <a:ext cx="502920" cy="502920"/>
          </a:xfrm>
          <a:prstGeom prst="ellipse">
            <a:avLst/>
          </a:prstGeom>
          <a:solidFill>
            <a:schemeClr val="bg1"/>
          </a:solidFill>
          <a:ln/>
        </p:spPr>
      </p:sp>
      <p:pic>
        <p:nvPicPr>
          <p:cNvPr id="26" name="Image 4" descr="/home/claude/kit/icon_walk.png">    </p:cNvPr>
          <p:cNvPicPr>
            <a:picLocks noChangeAspect="1"/>
          </p:cNvPicPr>
          <p:nvPr/>
        </p:nvPicPr>
        <p:blipFill>
          <a:blip r:embed="rId5"/>
          <a:stretch>
            <a:fillRect/>
          </a:stretch>
        </p:blipFill>
        <p:spPr>
          <a:xfrm>
            <a:off x="667512" y="3575304"/>
            <a:ext cx="301752" cy="301752"/>
          </a:xfrm>
          <a:prstGeom prst="rect">
            <a:avLst/>
          </a:prstGeom>
        </p:spPr>
      </p:pic>
      <p:sp>
        <p:nvSpPr>
          <p:cNvPr id="27" name="Text 19"/>
          <p:cNvSpPr txBox="1"/>
          <p:nvPr/>
        </p:nvSpPr>
        <p:spPr>
          <a:xfrm>
            <a:off x="1188720" y="3383280"/>
            <a:ext cx="7360920" cy="685800"/>
          </a:xfrm>
          <a:prstGeom prst="rect">
            <a:avLst/>
          </a:prstGeom>
          <a:noFill/>
          <a:ln/>
        </p:spPr>
        <p:txBody>
          <a:bodyPr wrap="square" lIns="635" tIns="635" rIns="635" bIns="635" rtlCol="0" anchor="ctr"/>
          <a:lstStyle/>
          <a:p>
            <a:pPr indent="0" marL="0">
              <a:buNone/>
            </a:pPr>
            <a:r>
              <a:rPr lang="en-US" sz="1300" dirty="0">
                <a:solidFill>
                  <a:schemeClr val="bg1"/>
                </a:solidFill>
                <a:latin typeface="Calibri" pitchFamily="34" charset="0"/>
                <a:ea typeface="Calibri" pitchFamily="34" charset="-122"/>
                <a:cs typeface="Calibri" pitchFamily="34" charset="-120"/>
              </a:rPr>
              <a:t>Hello, I'm the envoy from ___'s group. Our rules are ___. Our best rule is ___ because ___. What do you think?</a:t>
            </a:r>
            <a:endParaRPr lang="en-US" sz="13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Present your rule</a:t>
            </a:r>
            <a:endParaRPr lang="en-US" sz="3000" dirty="0"/>
          </a:p>
        </p:txBody>
      </p:sp>
      <p:sp>
        <p:nvSpPr>
          <p:cNvPr id="4" name="Shape 1"/>
          <p:cNvSpPr/>
          <p:nvPr/>
        </p:nvSpPr>
        <p:spPr>
          <a:xfrm>
            <a:off x="457200" y="1325880"/>
            <a:ext cx="2560320" cy="1828800"/>
          </a:xfrm>
          <a:prstGeom prst="roundRect">
            <a:avLst>
              <a:gd name="adj" fmla="val 6000"/>
            </a:avLst>
          </a:prstGeom>
          <a:solidFill>
            <a:srgbClr val="FCE4F2"/>
          </a:solidFill>
          <a:ln/>
        </p:spPr>
      </p:sp>
      <p:sp>
        <p:nvSpPr>
          <p:cNvPr id="5" name="Shape 2"/>
          <p:cNvSpPr/>
          <p:nvPr/>
        </p:nvSpPr>
        <p:spPr>
          <a:xfrm>
            <a:off x="1325880" y="1490472"/>
            <a:ext cx="822960" cy="822960"/>
          </a:xfrm>
          <a:prstGeom prst="ellipse">
            <a:avLst/>
          </a:prstGeom>
          <a:solidFill>
            <a:schemeClr val="bg1"/>
          </a:solidFill>
          <a:ln/>
        </p:spPr>
      </p:sp>
      <p:pic>
        <p:nvPicPr>
          <p:cNvPr id="6" name="Image 0" descr="/home/claude/kit/icon_scroll.png">    </p:cNvPr>
          <p:cNvPicPr>
            <a:picLocks noChangeAspect="1"/>
          </p:cNvPicPr>
          <p:nvPr/>
        </p:nvPicPr>
        <p:blipFill>
          <a:blip r:embed="rId1"/>
          <a:stretch>
            <a:fillRect/>
          </a:stretch>
        </p:blipFill>
        <p:spPr>
          <a:xfrm>
            <a:off x="1506931" y="1671523"/>
            <a:ext cx="460858" cy="460858"/>
          </a:xfrm>
          <a:prstGeom prst="rect">
            <a:avLst/>
          </a:prstGeom>
        </p:spPr>
      </p:pic>
      <p:sp>
        <p:nvSpPr>
          <p:cNvPr id="7" name="Text 3"/>
          <p:cNvSpPr txBox="1"/>
          <p:nvPr/>
        </p:nvSpPr>
        <p:spPr>
          <a:xfrm>
            <a:off x="54864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RULE</a:t>
            </a:r>
            <a:endParaRPr lang="en-US" sz="1300" dirty="0"/>
          </a:p>
        </p:txBody>
      </p:sp>
      <p:sp>
        <p:nvSpPr>
          <p:cNvPr id="8" name="Text 4"/>
          <p:cNvSpPr txBox="1"/>
          <p:nvPr/>
        </p:nvSpPr>
        <p:spPr>
          <a:xfrm>
            <a:off x="566928" y="2697480"/>
            <a:ext cx="2340864" cy="41148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Our rule is ___.</a:t>
            </a:r>
            <a:endParaRPr lang="en-US" sz="1500" dirty="0"/>
          </a:p>
        </p:txBody>
      </p:sp>
      <p:pic>
        <p:nvPicPr>
          <p:cNvPr id="9" name="Image 1" descr="/home/claude/kit/icon_arrow_a.png">    </p:cNvPr>
          <p:cNvPicPr>
            <a:picLocks noChangeAspect="1"/>
          </p:cNvPicPr>
          <p:nvPr/>
        </p:nvPicPr>
        <p:blipFill>
          <a:blip r:embed="rId2"/>
          <a:stretch>
            <a:fillRect/>
          </a:stretch>
        </p:blipFill>
        <p:spPr>
          <a:xfrm>
            <a:off x="3044952" y="2194560"/>
            <a:ext cx="219456" cy="219456"/>
          </a:xfrm>
          <a:prstGeom prst="rect">
            <a:avLst/>
          </a:prstGeom>
        </p:spPr>
      </p:pic>
      <p:sp>
        <p:nvSpPr>
          <p:cNvPr id="10" name="Shape 5"/>
          <p:cNvSpPr/>
          <p:nvPr/>
        </p:nvSpPr>
        <p:spPr>
          <a:xfrm>
            <a:off x="3291840" y="1325880"/>
            <a:ext cx="2560320" cy="1828800"/>
          </a:xfrm>
          <a:prstGeom prst="roundRect">
            <a:avLst>
              <a:gd name="adj" fmla="val 6000"/>
            </a:avLst>
          </a:prstGeom>
          <a:solidFill>
            <a:schemeClr val="bg2"/>
          </a:solidFill>
          <a:ln/>
        </p:spPr>
      </p:sp>
      <p:sp>
        <p:nvSpPr>
          <p:cNvPr id="11" name="Shape 6"/>
          <p:cNvSpPr/>
          <p:nvPr/>
        </p:nvSpPr>
        <p:spPr>
          <a:xfrm>
            <a:off x="4160520" y="1490472"/>
            <a:ext cx="822960" cy="822960"/>
          </a:xfrm>
          <a:prstGeom prst="ellipse">
            <a:avLst/>
          </a:prstGeom>
          <a:solidFill>
            <a:schemeClr val="bg1"/>
          </a:solidFill>
          <a:ln/>
        </p:spPr>
      </p:sp>
      <p:pic>
        <p:nvPicPr>
          <p:cNvPr id="12" name="Image 2" descr="/home/claude/kit/icon_lightbulb.png">    </p:cNvPr>
          <p:cNvPicPr>
            <a:picLocks noChangeAspect="1"/>
          </p:cNvPicPr>
          <p:nvPr/>
        </p:nvPicPr>
        <p:blipFill>
          <a:blip r:embed="rId3"/>
          <a:stretch>
            <a:fillRect/>
          </a:stretch>
        </p:blipFill>
        <p:spPr>
          <a:xfrm>
            <a:off x="4341571" y="1671523"/>
            <a:ext cx="460858" cy="460858"/>
          </a:xfrm>
          <a:prstGeom prst="rect">
            <a:avLst/>
          </a:prstGeom>
        </p:spPr>
      </p:pic>
      <p:sp>
        <p:nvSpPr>
          <p:cNvPr id="13" name="Text 7"/>
          <p:cNvSpPr txBox="1"/>
          <p:nvPr/>
        </p:nvSpPr>
        <p:spPr>
          <a:xfrm>
            <a:off x="338328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REASON</a:t>
            </a:r>
            <a:endParaRPr lang="en-US" sz="1300" dirty="0"/>
          </a:p>
        </p:txBody>
      </p:sp>
      <p:sp>
        <p:nvSpPr>
          <p:cNvPr id="14" name="Text 8"/>
          <p:cNvSpPr txBox="1"/>
          <p:nvPr/>
        </p:nvSpPr>
        <p:spPr>
          <a:xfrm>
            <a:off x="3401568" y="2697480"/>
            <a:ext cx="2340864" cy="41148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because ___.</a:t>
            </a:r>
            <a:endParaRPr lang="en-US" sz="1500" dirty="0"/>
          </a:p>
        </p:txBody>
      </p:sp>
      <p:pic>
        <p:nvPicPr>
          <p:cNvPr id="15" name="Image 3" descr="/home/claude/kit/icon_arrow_a.png">    </p:cNvPr>
          <p:cNvPicPr>
            <a:picLocks noChangeAspect="1"/>
          </p:cNvPicPr>
          <p:nvPr/>
        </p:nvPicPr>
        <p:blipFill>
          <a:blip r:embed="rId4"/>
          <a:stretch>
            <a:fillRect/>
          </a:stretch>
        </p:blipFill>
        <p:spPr>
          <a:xfrm>
            <a:off x="5879592" y="2194560"/>
            <a:ext cx="219456" cy="219456"/>
          </a:xfrm>
          <a:prstGeom prst="rect">
            <a:avLst/>
          </a:prstGeom>
        </p:spPr>
      </p:pic>
      <p:sp>
        <p:nvSpPr>
          <p:cNvPr id="16" name="Shape 9"/>
          <p:cNvSpPr/>
          <p:nvPr/>
        </p:nvSpPr>
        <p:spPr>
          <a:xfrm>
            <a:off x="6126480" y="1325880"/>
            <a:ext cx="2560320" cy="1828800"/>
          </a:xfrm>
          <a:prstGeom prst="roundRect">
            <a:avLst>
              <a:gd name="adj" fmla="val 6000"/>
            </a:avLst>
          </a:prstGeom>
          <a:solidFill>
            <a:srgbClr val="EEE9F7"/>
          </a:solidFill>
          <a:ln/>
        </p:spPr>
      </p:sp>
      <p:sp>
        <p:nvSpPr>
          <p:cNvPr id="17" name="Shape 10"/>
          <p:cNvSpPr/>
          <p:nvPr/>
        </p:nvSpPr>
        <p:spPr>
          <a:xfrm>
            <a:off x="6995160" y="1490472"/>
            <a:ext cx="822960" cy="822960"/>
          </a:xfrm>
          <a:prstGeom prst="ellipse">
            <a:avLst/>
          </a:prstGeom>
          <a:solidFill>
            <a:schemeClr val="bg1"/>
          </a:solidFill>
          <a:ln/>
        </p:spPr>
      </p:sp>
      <p:pic>
        <p:nvPicPr>
          <p:cNvPr id="18" name="Image 4" descr="/home/claude/kit/icon_search.png">    </p:cNvPr>
          <p:cNvPicPr>
            <a:picLocks noChangeAspect="1"/>
          </p:cNvPicPr>
          <p:nvPr/>
        </p:nvPicPr>
        <p:blipFill>
          <a:blip r:embed="rId5"/>
          <a:stretch>
            <a:fillRect/>
          </a:stretch>
        </p:blipFill>
        <p:spPr>
          <a:xfrm>
            <a:off x="7176211" y="1671523"/>
            <a:ext cx="460858" cy="460858"/>
          </a:xfrm>
          <a:prstGeom prst="rect">
            <a:avLst/>
          </a:prstGeom>
        </p:spPr>
      </p:pic>
      <p:sp>
        <p:nvSpPr>
          <p:cNvPr id="19" name="Text 11"/>
          <p:cNvSpPr txBox="1"/>
          <p:nvPr/>
        </p:nvSpPr>
        <p:spPr>
          <a:xfrm>
            <a:off x="6217920" y="2377440"/>
            <a:ext cx="237744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EVIDENCE</a:t>
            </a:r>
            <a:endParaRPr lang="en-US" sz="1300" dirty="0"/>
          </a:p>
        </p:txBody>
      </p:sp>
      <p:sp>
        <p:nvSpPr>
          <p:cNvPr id="20" name="Text 12"/>
          <p:cNvSpPr txBox="1"/>
          <p:nvPr/>
        </p:nvSpPr>
        <p:spPr>
          <a:xfrm>
            <a:off x="6236208" y="2697480"/>
            <a:ext cx="2340864" cy="411480"/>
          </a:xfrm>
          <a:prstGeom prst="rect">
            <a:avLst/>
          </a:prstGeom>
          <a:noFill/>
          <a:ln/>
        </p:spPr>
        <p:txBody>
          <a:bodyPr wrap="square" lIns="635" tIns="635" rIns="635" bIns="635" rtlCol="0" anchor="t"/>
          <a:lstStyle/>
          <a:p>
            <a:pPr algn="ctr" indent="0" marL="0">
              <a:buNone/>
            </a:pPr>
            <a:r>
              <a:rPr lang="en-US" sz="1500" b="1" dirty="0">
                <a:solidFill>
                  <a:schemeClr val="tx2"/>
                </a:solidFill>
                <a:latin typeface="Calibri" pitchFamily="34" charset="0"/>
                <a:ea typeface="Calibri" pitchFamily="34" charset="-122"/>
                <a:cs typeface="Calibri" pitchFamily="34" charset="-120"/>
              </a:rPr>
              <a:t>In Inspection ___, we found ___.</a:t>
            </a:r>
            <a:endParaRPr lang="en-US" sz="1500" dirty="0"/>
          </a:p>
        </p:txBody>
      </p:sp>
      <p:sp>
        <p:nvSpPr>
          <p:cNvPr id="21" name="Shape 13"/>
          <p:cNvSpPr/>
          <p:nvPr/>
        </p:nvSpPr>
        <p:spPr>
          <a:xfrm>
            <a:off x="457200" y="3429000"/>
            <a:ext cx="8229600" cy="685800"/>
          </a:xfrm>
          <a:prstGeom prst="roundRect">
            <a:avLst>
              <a:gd name="adj" fmla="val 16000"/>
            </a:avLst>
          </a:prstGeom>
          <a:solidFill>
            <a:schemeClr val="tx2"/>
          </a:solidFill>
          <a:ln/>
        </p:spPr>
      </p:sp>
      <p:sp>
        <p:nvSpPr>
          <p:cNvPr id="22" name="Shape 14"/>
          <p:cNvSpPr/>
          <p:nvPr/>
        </p:nvSpPr>
        <p:spPr>
          <a:xfrm>
            <a:off x="566928" y="3520440"/>
            <a:ext cx="502920" cy="502920"/>
          </a:xfrm>
          <a:prstGeom prst="ellipse">
            <a:avLst/>
          </a:prstGeom>
          <a:solidFill>
            <a:schemeClr val="bg1"/>
          </a:solidFill>
          <a:ln/>
        </p:spPr>
      </p:sp>
      <p:pic>
        <p:nvPicPr>
          <p:cNvPr id="23" name="Image 5" descr="/home/claude/kit/icon_clock.png">    </p:cNvPr>
          <p:cNvPicPr>
            <a:picLocks noChangeAspect="1"/>
          </p:cNvPicPr>
          <p:nvPr/>
        </p:nvPicPr>
        <p:blipFill>
          <a:blip r:embed="rId6"/>
          <a:stretch>
            <a:fillRect/>
          </a:stretch>
        </p:blipFill>
        <p:spPr>
          <a:xfrm>
            <a:off x="667512" y="3621024"/>
            <a:ext cx="301752" cy="301752"/>
          </a:xfrm>
          <a:prstGeom prst="rect">
            <a:avLst/>
          </a:prstGeom>
        </p:spPr>
      </p:pic>
      <p:sp>
        <p:nvSpPr>
          <p:cNvPr id="24" name="Text 15"/>
          <p:cNvSpPr txBox="1"/>
          <p:nvPr/>
        </p:nvSpPr>
        <p:spPr>
          <a:xfrm>
            <a:off x="1188720" y="342900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30 seconds each · Stand tall · Speak to the back of the room</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Vote!</a:t>
            </a:r>
            <a:endParaRPr lang="en-US" sz="3000" dirty="0"/>
          </a:p>
        </p:txBody>
      </p:sp>
      <p:sp>
        <p:nvSpPr>
          <p:cNvPr id="4" name="Shape 1"/>
          <p:cNvSpPr/>
          <p:nvPr/>
        </p:nvSpPr>
        <p:spPr>
          <a:xfrm>
            <a:off x="457200" y="1371600"/>
            <a:ext cx="2621280" cy="1554480"/>
          </a:xfrm>
          <a:prstGeom prst="roundRect">
            <a:avLst>
              <a:gd name="adj" fmla="val 7059"/>
            </a:avLst>
          </a:prstGeom>
          <a:solidFill>
            <a:schemeClr val="bg2"/>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vote.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3 votes each</a:t>
            </a:r>
            <a:endParaRPr lang="en-US" sz="1800" dirty="0"/>
          </a:p>
        </p:txBody>
      </p:sp>
      <p:sp>
        <p:nvSpPr>
          <p:cNvPr id="8" name="Text 4"/>
          <p:cNvSpPr txBox="1"/>
          <p:nvPr/>
        </p:nvSpPr>
        <p:spPr>
          <a:xfrm>
            <a:off x="594360" y="2194560"/>
            <a:ext cx="2346960" cy="68580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No more than 1 per rule</a:t>
            </a:r>
            <a:endParaRPr lang="en-US" sz="1500" dirty="0"/>
          </a:p>
        </p:txBody>
      </p:sp>
      <p:sp>
        <p:nvSpPr>
          <p:cNvPr id="9" name="Shape 5"/>
          <p:cNvSpPr/>
          <p:nvPr/>
        </p:nvSpPr>
        <p:spPr>
          <a:xfrm>
            <a:off x="3261360" y="1371600"/>
            <a:ext cx="2621280" cy="1554480"/>
          </a:xfrm>
          <a:prstGeom prst="roundRect">
            <a:avLst>
              <a:gd name="adj" fmla="val 7059"/>
            </a:avLst>
          </a:prstGeom>
          <a:solidFill>
            <a:schemeClr val="bg2"/>
          </a:solidFill>
          <a:ln/>
        </p:spPr>
      </p:sp>
      <p:sp>
        <p:nvSpPr>
          <p:cNvPr id="10" name="Shape 6"/>
          <p:cNvSpPr/>
          <p:nvPr/>
        </p:nvSpPr>
        <p:spPr>
          <a:xfrm>
            <a:off x="3398520" y="1508760"/>
            <a:ext cx="594360" cy="594360"/>
          </a:xfrm>
          <a:prstGeom prst="ellipse">
            <a:avLst/>
          </a:prstGeom>
          <a:solidFill>
            <a:schemeClr val="bg1"/>
          </a:solidFill>
          <a:ln/>
        </p:spPr>
      </p:sp>
      <p:pic>
        <p:nvPicPr>
          <p:cNvPr id="11" name="Image 1" descr="/home/claude/kit/icon_chart.png">    </p:cNvPr>
          <p:cNvPicPr>
            <a:picLocks noChangeAspect="1"/>
          </p:cNvPicPr>
          <p:nvPr/>
        </p:nvPicPr>
        <p:blipFill>
          <a:blip r:embed="rId2"/>
          <a:stretch>
            <a:fillRect/>
          </a:stretch>
        </p:blipFill>
        <p:spPr>
          <a:xfrm>
            <a:off x="3517392" y="1627632"/>
            <a:ext cx="356616" cy="356616"/>
          </a:xfrm>
          <a:prstGeom prst="rect">
            <a:avLst/>
          </a:prstGeom>
        </p:spPr>
      </p:pic>
      <p:sp>
        <p:nvSpPr>
          <p:cNvPr id="12" name="Text 7"/>
          <p:cNvSpPr txBox="1"/>
          <p:nvPr/>
        </p:nvSpPr>
        <p:spPr>
          <a:xfrm>
            <a:off x="413004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Top rules win</a:t>
            </a:r>
            <a:endParaRPr lang="en-US" sz="1800" dirty="0"/>
          </a:p>
        </p:txBody>
      </p:sp>
      <p:sp>
        <p:nvSpPr>
          <p:cNvPr id="13" name="Text 8"/>
          <p:cNvSpPr txBox="1"/>
          <p:nvPr/>
        </p:nvSpPr>
        <p:spPr>
          <a:xfrm>
            <a:off x="3398520" y="2194560"/>
            <a:ext cx="2346960" cy="68580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6–8 rules for our charter</a:t>
            </a:r>
            <a:endParaRPr lang="en-US" sz="1500" dirty="0"/>
          </a:p>
        </p:txBody>
      </p:sp>
      <p:sp>
        <p:nvSpPr>
          <p:cNvPr id="14" name="Shape 9"/>
          <p:cNvSpPr/>
          <p:nvPr/>
        </p:nvSpPr>
        <p:spPr>
          <a:xfrm>
            <a:off x="6065520" y="1371600"/>
            <a:ext cx="2621280" cy="1554480"/>
          </a:xfrm>
          <a:prstGeom prst="roundRect">
            <a:avLst>
              <a:gd name="adj" fmla="val 7059"/>
            </a:avLst>
          </a:prstGeom>
          <a:solidFill>
            <a:schemeClr val="bg2"/>
          </a:solidFill>
          <a:ln/>
        </p:spPr>
      </p:sp>
      <p:sp>
        <p:nvSpPr>
          <p:cNvPr id="15" name="Shape 10"/>
          <p:cNvSpPr/>
          <p:nvPr/>
        </p:nvSpPr>
        <p:spPr>
          <a:xfrm>
            <a:off x="6202680" y="1508760"/>
            <a:ext cx="594360" cy="59436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6321552" y="1627632"/>
            <a:ext cx="356616" cy="356616"/>
          </a:xfrm>
          <a:prstGeom prst="rect">
            <a:avLst/>
          </a:prstGeom>
        </p:spPr>
      </p:pic>
      <p:sp>
        <p:nvSpPr>
          <p:cNvPr id="17" name="Text 11"/>
          <p:cNvSpPr txBox="1"/>
          <p:nvPr/>
        </p:nvSpPr>
        <p:spPr>
          <a:xfrm>
            <a:off x="6934200" y="1481328"/>
            <a:ext cx="1642872" cy="457200"/>
          </a:xfrm>
          <a:prstGeom prst="rect">
            <a:avLst/>
          </a:prstGeom>
          <a:noFill/>
          <a:ln/>
        </p:spPr>
        <p:txBody>
          <a:bodyPr wrap="square" lIns="635" tIns="635" rIns="635" bIns="635" rtlCol="0" anchor="ctr"/>
          <a:lstStyle/>
          <a:p>
            <a:pPr indent="0" marL="0">
              <a:buNone/>
            </a:pPr>
            <a:r>
              <a:rPr lang="en-US" sz="1800" b="1" dirty="0">
                <a:solidFill>
                  <a:schemeClr val="tx2"/>
                </a:solidFill>
                <a:latin typeface="Arial" pitchFamily="34" charset="0"/>
                <a:ea typeface="Arial" pitchFamily="34" charset="-122"/>
                <a:cs typeface="Arial" pitchFamily="34" charset="-120"/>
              </a:rPr>
              <a:t>Rules can change</a:t>
            </a:r>
            <a:endParaRPr lang="en-US" sz="1800" dirty="0"/>
          </a:p>
        </p:txBody>
      </p:sp>
      <p:sp>
        <p:nvSpPr>
          <p:cNvPr id="18" name="Text 12"/>
          <p:cNvSpPr txBox="1"/>
          <p:nvPr/>
        </p:nvSpPr>
        <p:spPr>
          <a:xfrm>
            <a:off x="6202680" y="2194560"/>
            <a:ext cx="2346960" cy="685800"/>
          </a:xfrm>
          <a:prstGeom prst="rect">
            <a:avLst/>
          </a:prstGeom>
          <a:noFill/>
          <a:ln/>
        </p:spPr>
        <p:txBody>
          <a:bodyPr wrap="square" lIns="635" tIns="635" rIns="635" bIns="635" rtlCol="0" anchor="t"/>
          <a:lstStyle/>
          <a:p>
            <a:pPr indent="0" marL="0">
              <a:buNone/>
            </a:pPr>
            <a:r>
              <a:rPr lang="en-US" sz="1500" dirty="0">
                <a:solidFill>
                  <a:schemeClr val="tx1"/>
                </a:solidFill>
                <a:latin typeface="Calibri" pitchFamily="34" charset="0"/>
                <a:ea typeface="Calibri" pitchFamily="34" charset="-122"/>
                <a:cs typeface="Calibri" pitchFamily="34" charset="-120"/>
              </a:rPr>
              <a:t>Discuss and vote again</a:t>
            </a:r>
            <a:endParaRPr lang="en-US" sz="1500" dirty="0"/>
          </a:p>
        </p:txBody>
      </p:sp>
      <p:sp>
        <p:nvSpPr>
          <p:cNvPr id="19" name="Shape 13"/>
          <p:cNvSpPr/>
          <p:nvPr/>
        </p:nvSpPr>
        <p:spPr>
          <a:xfrm>
            <a:off x="457200" y="3154680"/>
            <a:ext cx="8229600" cy="685800"/>
          </a:xfrm>
          <a:prstGeom prst="roundRect">
            <a:avLst>
              <a:gd name="adj" fmla="val 16000"/>
            </a:avLst>
          </a:prstGeom>
          <a:solidFill>
            <a:schemeClr val="tx2"/>
          </a:solidFill>
          <a:ln/>
        </p:spPr>
      </p:sp>
      <p:sp>
        <p:nvSpPr>
          <p:cNvPr id="20" name="Shape 14"/>
          <p:cNvSpPr/>
          <p:nvPr/>
        </p:nvSpPr>
        <p:spPr>
          <a:xfrm>
            <a:off x="566928" y="3246120"/>
            <a:ext cx="502920" cy="502920"/>
          </a:xfrm>
          <a:prstGeom prst="ellipse">
            <a:avLst/>
          </a:prstGeom>
          <a:solidFill>
            <a:schemeClr val="bg1"/>
          </a:solidFill>
          <a:ln/>
        </p:spPr>
      </p:sp>
      <p:pic>
        <p:nvPicPr>
          <p:cNvPr id="21" name="Image 3" descr="/home/claude/kit/icon_handshake.png">    </p:cNvPr>
          <p:cNvPicPr>
            <a:picLocks noChangeAspect="1"/>
          </p:cNvPicPr>
          <p:nvPr/>
        </p:nvPicPr>
        <p:blipFill>
          <a:blip r:embed="rId4"/>
          <a:stretch>
            <a:fillRect/>
          </a:stretch>
        </p:blipFill>
        <p:spPr>
          <a:xfrm>
            <a:off x="667512" y="3346704"/>
            <a:ext cx="301752" cy="301752"/>
          </a:xfrm>
          <a:prstGeom prst="rect">
            <a:avLst/>
          </a:prstGeom>
        </p:spPr>
      </p:pic>
      <p:sp>
        <p:nvSpPr>
          <p:cNvPr id="22" name="Text 15"/>
          <p:cNvSpPr txBox="1"/>
          <p:nvPr/>
        </p:nvSpPr>
        <p:spPr>
          <a:xfrm>
            <a:off x="1188720" y="315468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Democracy: everyone has a voice and a vote.</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Our Class AI Charter</a:t>
            </a:r>
            <a:endParaRPr lang="en-US" sz="3000" dirty="0"/>
          </a:p>
        </p:txBody>
      </p:sp>
      <p:sp>
        <p:nvSpPr>
          <p:cNvPr id="4" name="Shape 1"/>
          <p:cNvSpPr/>
          <p:nvPr/>
        </p:nvSpPr>
        <p:spPr>
          <a:xfrm>
            <a:off x="457200" y="1325880"/>
            <a:ext cx="8229600" cy="3154680"/>
          </a:xfrm>
          <a:prstGeom prst="roundRect">
            <a:avLst>
              <a:gd name="adj" fmla="val 3478"/>
            </a:avLst>
          </a:prstGeom>
          <a:solidFill>
            <a:srgbClr val="FBFAFC"/>
          </a:solidFill>
          <a:ln w="19050">
            <a:solidFill>
              <a:schemeClr val="accent1"/>
            </a:solidFill>
            <a:prstDash val="solid"/>
          </a:ln>
        </p:spPr>
      </p:sp>
      <p:sp>
        <p:nvSpPr>
          <p:cNvPr id="5" name="Text 2"/>
          <p:cNvSpPr txBox="1"/>
          <p:nvPr/>
        </p:nvSpPr>
        <p:spPr>
          <a:xfrm>
            <a:off x="640080" y="1371600"/>
            <a:ext cx="7863840" cy="320040"/>
          </a:xfrm>
          <a:prstGeom prst="rect">
            <a:avLst/>
          </a:prstGeom>
          <a:noFill/>
          <a:ln/>
        </p:spPr>
        <p:txBody>
          <a:bodyPr wrap="square" lIns="635" tIns="635" rIns="635" bIns="635" rtlCol="0" anchor="t"/>
          <a:lstStyle/>
          <a:p>
            <a:pPr indent="0" marL="0">
              <a:buNone/>
            </a:pPr>
            <a:r>
              <a:rPr lang="en-US" sz="1300" i="1" dirty="0">
                <a:solidFill>
                  <a:schemeClr val="accent4"/>
                </a:solidFill>
                <a:latin typeface="Calibri" pitchFamily="34" charset="0"/>
                <a:ea typeface="Calibri" pitchFamily="34" charset="-122"/>
                <a:cs typeface="Calibri" pitchFamily="34" charset="-120"/>
              </a:rPr>
              <a:t>Type or write your class's rules here:</a:t>
            </a:r>
            <a:endParaRPr lang="en-US" sz="1300" dirty="0"/>
          </a:p>
        </p:txBody>
      </p:sp>
      <p:sp>
        <p:nvSpPr>
          <p:cNvPr id="6" name="Text 3"/>
          <p:cNvSpPr txBox="1"/>
          <p:nvPr/>
        </p:nvSpPr>
        <p:spPr>
          <a:xfrm>
            <a:off x="640080" y="1691640"/>
            <a:ext cx="7863840" cy="2743200"/>
          </a:xfrm>
          <a:prstGeom prst="rect">
            <a:avLst/>
          </a:prstGeom>
          <a:noFill/>
          <a:ln/>
        </p:spPr>
        <p:txBody>
          <a:bodyPr wrap="square" lIns="635" tIns="635" rIns="635" bIns="635" rtlCol="0" anchor="t"/>
          <a:lstStyle/>
          <a:p>
            <a:pPr indent="0" marL="0">
              <a:buNone/>
            </a:pPr>
            <a:r>
              <a:rPr lang="en-US" sz="1700" dirty="0">
                <a:solidFill>
                  <a:schemeClr val="tx2"/>
                </a:solidFill>
                <a:latin typeface="Calibri" pitchFamily="34" charset="0"/>
                <a:ea typeface="Calibri" pitchFamily="34" charset="-122"/>
                <a:cs typeface="Calibri" pitchFamily="34" charset="-120"/>
              </a:rPr>
              <a:t>1.  ______________________________________________</a:t>
            </a:r>
            <a:endParaRPr lang="en-US" sz="1700" dirty="0"/>
          </a:p>
          <a:p>
            <a:pPr indent="0" marL="0">
              <a:buNone/>
            </a:pPr>
            <a:r>
              <a:rPr lang="en-US" sz="1700" dirty="0">
                <a:solidFill>
                  <a:schemeClr val="tx2"/>
                </a:solidFill>
                <a:latin typeface="Calibri" pitchFamily="34" charset="0"/>
                <a:ea typeface="Calibri" pitchFamily="34" charset="-122"/>
                <a:cs typeface="Calibri" pitchFamily="34" charset="-120"/>
              </a:rPr>
              <a:t>2.  ______________________________________________</a:t>
            </a:r>
            <a:endParaRPr lang="en-US" sz="1700" dirty="0"/>
          </a:p>
          <a:p>
            <a:pPr indent="0" marL="0">
              <a:buNone/>
            </a:pPr>
            <a:r>
              <a:rPr lang="en-US" sz="1700" dirty="0">
                <a:solidFill>
                  <a:schemeClr val="tx2"/>
                </a:solidFill>
                <a:latin typeface="Calibri" pitchFamily="34" charset="0"/>
                <a:ea typeface="Calibri" pitchFamily="34" charset="-122"/>
                <a:cs typeface="Calibri" pitchFamily="34" charset="-120"/>
              </a:rPr>
              <a:t>3.  ______________________________________________</a:t>
            </a:r>
            <a:endParaRPr lang="en-US" sz="1700" dirty="0"/>
          </a:p>
          <a:p>
            <a:pPr indent="0" marL="0">
              <a:buNone/>
            </a:pPr>
            <a:r>
              <a:rPr lang="en-US" sz="1700" dirty="0">
                <a:solidFill>
                  <a:schemeClr val="tx2"/>
                </a:solidFill>
                <a:latin typeface="Calibri" pitchFamily="34" charset="0"/>
                <a:ea typeface="Calibri" pitchFamily="34" charset="-122"/>
                <a:cs typeface="Calibri" pitchFamily="34" charset="-120"/>
              </a:rPr>
              <a:t>4.  ______________________________________________</a:t>
            </a:r>
            <a:endParaRPr lang="en-US" sz="1700" dirty="0"/>
          </a:p>
          <a:p>
            <a:pPr indent="0" marL="0">
              <a:buNone/>
            </a:pPr>
            <a:r>
              <a:rPr lang="en-US" sz="1700" dirty="0">
                <a:solidFill>
                  <a:schemeClr val="tx2"/>
                </a:solidFill>
                <a:latin typeface="Calibri" pitchFamily="34" charset="0"/>
                <a:ea typeface="Calibri" pitchFamily="34" charset="-122"/>
                <a:cs typeface="Calibri" pitchFamily="34" charset="-120"/>
              </a:rPr>
              <a:t>5.  ______________________________________________</a:t>
            </a:r>
            <a:endParaRPr lang="en-US" sz="1700" dirty="0"/>
          </a:p>
          <a:p>
            <a:pPr indent="0" marL="0">
              <a:buNone/>
            </a:pPr>
            <a:r>
              <a:rPr lang="en-US" sz="1700" dirty="0">
                <a:solidFill>
                  <a:schemeClr val="tx2"/>
                </a:solidFill>
                <a:latin typeface="Calibri" pitchFamily="34" charset="0"/>
                <a:ea typeface="Calibri" pitchFamily="34" charset="-122"/>
                <a:cs typeface="Calibri" pitchFamily="34" charset="-120"/>
              </a:rPr>
              <a:t>6.  ______________________________________________</a:t>
            </a:r>
            <a:endParaRPr lang="en-US" sz="1700" dirty="0"/>
          </a:p>
          <a:p>
            <a:pPr indent="0" marL="0">
              <a:buNone/>
            </a:pPr>
            <a:r>
              <a:rPr lang="en-US" sz="1700" dirty="0">
                <a:solidFill>
                  <a:schemeClr val="tx2"/>
                </a:solidFill>
                <a:latin typeface="Calibri" pitchFamily="34" charset="0"/>
                <a:ea typeface="Calibri" pitchFamily="34" charset="-122"/>
                <a:cs typeface="Calibri" pitchFamily="34" charset="-120"/>
              </a:rPr>
              <a:t>7.  ______________________________________________</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Final Inspector's Log</a:t>
            </a:r>
            <a:endParaRPr lang="en-US" sz="3000" dirty="0"/>
          </a:p>
        </p:txBody>
      </p:sp>
      <p:sp>
        <p:nvSpPr>
          <p:cNvPr id="4" name="Shape 1"/>
          <p:cNvSpPr/>
          <p:nvPr/>
        </p:nvSpPr>
        <p:spPr>
          <a:xfrm>
            <a:off x="640080" y="1325880"/>
            <a:ext cx="1005840" cy="1005840"/>
          </a:xfrm>
          <a:prstGeom prst="ellipse">
            <a:avLst/>
          </a:prstGeom>
          <a:solidFill>
            <a:schemeClr val="accent1"/>
          </a:solidFill>
          <a:ln/>
        </p:spPr>
      </p:sp>
      <p:pic>
        <p:nvPicPr>
          <p:cNvPr id="5" name="Image 0" descr="/home/claude/kit/icon_scroll_w.png">    </p:cNvPr>
          <p:cNvPicPr>
            <a:picLocks noChangeAspect="1"/>
          </p:cNvPicPr>
          <p:nvPr/>
        </p:nvPicPr>
        <p:blipFill>
          <a:blip r:embed="rId1"/>
          <a:stretch>
            <a:fillRect/>
          </a:stretch>
        </p:blipFill>
        <p:spPr>
          <a:xfrm>
            <a:off x="881482" y="1567282"/>
            <a:ext cx="523037" cy="523037"/>
          </a:xfrm>
          <a:prstGeom prst="rect">
            <a:avLst/>
          </a:prstGeom>
        </p:spPr>
      </p:pic>
      <p:sp>
        <p:nvSpPr>
          <p:cNvPr id="6" name="Text 2"/>
          <p:cNvSpPr txBox="1"/>
          <p:nvPr/>
        </p:nvSpPr>
        <p:spPr>
          <a:xfrm>
            <a:off x="2103120" y="1325880"/>
            <a:ext cx="6583680" cy="365760"/>
          </a:xfrm>
          <a:prstGeom prst="rect">
            <a:avLst/>
          </a:prstGeom>
          <a:noFill/>
          <a:ln/>
        </p:spPr>
        <p:txBody>
          <a:bodyPr wrap="square" lIns="635" tIns="635" rIns="635" bIns="635" rtlCol="0" anchor="t"/>
          <a:lstStyle/>
          <a:p>
            <a:pPr indent="0" marL="0">
              <a:buNone/>
            </a:pPr>
            <a:r>
              <a:rPr lang="en-US" sz="1400" b="1" spc="200" kern="0" dirty="0">
                <a:solidFill>
                  <a:schemeClr val="accent4"/>
                </a:solidFill>
                <a:latin typeface="Calibri" pitchFamily="34" charset="0"/>
                <a:ea typeface="Calibri" pitchFamily="34" charset="-122"/>
                <a:cs typeface="Calibri" pitchFamily="34" charset="-120"/>
              </a:rPr>
              <a:t>INSPECTION 6 STAMP · UNIT COMPLETE</a:t>
            </a:r>
            <a:endParaRPr lang="en-US" sz="1400" dirty="0"/>
          </a:p>
        </p:txBody>
      </p:sp>
      <p:sp>
        <p:nvSpPr>
          <p:cNvPr id="7" name="Text 3"/>
          <p:cNvSpPr txBox="1"/>
          <p:nvPr/>
        </p:nvSpPr>
        <p:spPr>
          <a:xfrm>
            <a:off x="2103120" y="1664208"/>
            <a:ext cx="6583680" cy="594360"/>
          </a:xfrm>
          <a:prstGeom prst="rect">
            <a:avLst/>
          </a:prstGeom>
          <a:noFill/>
          <a:ln/>
        </p:spPr>
        <p:txBody>
          <a:bodyPr wrap="square" lIns="635" tIns="635" rIns="635" bIns="635" rtlCol="0" anchor="t"/>
          <a:lstStyle/>
          <a:p>
            <a:pPr indent="0" marL="0">
              <a:buNone/>
            </a:pPr>
            <a:r>
              <a:rPr lang="en-US" sz="3000" b="1" dirty="0">
                <a:solidFill>
                  <a:schemeClr val="tx2"/>
                </a:solidFill>
                <a:latin typeface="Arial" pitchFamily="34" charset="0"/>
                <a:ea typeface="Arial" pitchFamily="34" charset="-122"/>
                <a:cs typeface="Arial" pitchFamily="34" charset="-120"/>
              </a:rPr>
              <a:t>Charter Maker</a:t>
            </a:r>
            <a:endParaRPr lang="en-US" sz="3000" dirty="0"/>
          </a:p>
        </p:txBody>
      </p:sp>
      <p:sp>
        <p:nvSpPr>
          <p:cNvPr id="8" name="Shape 4"/>
          <p:cNvSpPr/>
          <p:nvPr/>
        </p:nvSpPr>
        <p:spPr>
          <a:xfrm>
            <a:off x="457200" y="2468880"/>
            <a:ext cx="1257300" cy="1051560"/>
          </a:xfrm>
          <a:prstGeom prst="roundRect">
            <a:avLst>
              <a:gd name="adj" fmla="val 10435"/>
            </a:avLst>
          </a:prstGeom>
          <a:solidFill>
            <a:schemeClr val="bg2"/>
          </a:solidFill>
          <a:ln/>
        </p:spPr>
      </p:sp>
      <p:sp>
        <p:nvSpPr>
          <p:cNvPr id="9" name="Shape 5"/>
          <p:cNvSpPr/>
          <p:nvPr/>
        </p:nvSpPr>
        <p:spPr>
          <a:xfrm>
            <a:off x="857250" y="2578608"/>
            <a:ext cx="457200" cy="457200"/>
          </a:xfrm>
          <a:prstGeom prst="ellipse">
            <a:avLst/>
          </a:prstGeom>
          <a:solidFill>
            <a:schemeClr val="bg1"/>
          </a:solidFill>
          <a:ln/>
        </p:spPr>
      </p:sp>
      <p:pic>
        <p:nvPicPr>
          <p:cNvPr id="10" name="Image 1" descr="/home/claude/kit/icon_tools.png">    </p:cNvPr>
          <p:cNvPicPr>
            <a:picLocks noChangeAspect="1"/>
          </p:cNvPicPr>
          <p:nvPr/>
        </p:nvPicPr>
        <p:blipFill>
          <a:blip r:embed="rId2"/>
          <a:stretch>
            <a:fillRect/>
          </a:stretch>
        </p:blipFill>
        <p:spPr>
          <a:xfrm>
            <a:off x="948690" y="2670048"/>
            <a:ext cx="274320" cy="274320"/>
          </a:xfrm>
          <a:prstGeom prst="rect">
            <a:avLst/>
          </a:prstGeom>
        </p:spPr>
      </p:pic>
      <p:sp>
        <p:nvSpPr>
          <p:cNvPr id="11" name="Text 6"/>
          <p:cNvSpPr txBox="1"/>
          <p:nvPr/>
        </p:nvSpPr>
        <p:spPr>
          <a:xfrm>
            <a:off x="512064" y="3090672"/>
            <a:ext cx="1147572"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Arial" pitchFamily="34" charset="0"/>
                <a:ea typeface="Arial" pitchFamily="34" charset="-122"/>
                <a:cs typeface="Arial" pitchFamily="34" charset="-120"/>
              </a:rPr>
              <a:t>Tool Picker</a:t>
            </a:r>
            <a:endParaRPr lang="en-US" sz="1200" dirty="0"/>
          </a:p>
        </p:txBody>
      </p:sp>
      <p:sp>
        <p:nvSpPr>
          <p:cNvPr id="12" name="Shape 7"/>
          <p:cNvSpPr/>
          <p:nvPr/>
        </p:nvSpPr>
        <p:spPr>
          <a:xfrm>
            <a:off x="1851660" y="2468880"/>
            <a:ext cx="1257300" cy="1051560"/>
          </a:xfrm>
          <a:prstGeom prst="roundRect">
            <a:avLst>
              <a:gd name="adj" fmla="val 10435"/>
            </a:avLst>
          </a:prstGeom>
          <a:solidFill>
            <a:srgbClr val="EEE9F7"/>
          </a:solidFill>
          <a:ln/>
        </p:spPr>
      </p:sp>
      <p:sp>
        <p:nvSpPr>
          <p:cNvPr id="13" name="Shape 8"/>
          <p:cNvSpPr/>
          <p:nvPr/>
        </p:nvSpPr>
        <p:spPr>
          <a:xfrm>
            <a:off x="2251710" y="2578608"/>
            <a:ext cx="457200" cy="457200"/>
          </a:xfrm>
          <a:prstGeom prst="ellipse">
            <a:avLst/>
          </a:prstGeom>
          <a:solidFill>
            <a:schemeClr val="bg1"/>
          </a:solidFill>
          <a:ln/>
        </p:spPr>
      </p:sp>
      <p:pic>
        <p:nvPicPr>
          <p:cNvPr id="14" name="Image 2" descr="/home/claude/kit/icon_puzzle.png">    </p:cNvPr>
          <p:cNvPicPr>
            <a:picLocks noChangeAspect="1"/>
          </p:cNvPicPr>
          <p:nvPr/>
        </p:nvPicPr>
        <p:blipFill>
          <a:blip r:embed="rId3"/>
          <a:stretch>
            <a:fillRect/>
          </a:stretch>
        </p:blipFill>
        <p:spPr>
          <a:xfrm>
            <a:off x="2343150" y="2670048"/>
            <a:ext cx="274320" cy="274320"/>
          </a:xfrm>
          <a:prstGeom prst="rect">
            <a:avLst/>
          </a:prstGeom>
        </p:spPr>
      </p:pic>
      <p:sp>
        <p:nvSpPr>
          <p:cNvPr id="15" name="Text 9"/>
          <p:cNvSpPr txBox="1"/>
          <p:nvPr/>
        </p:nvSpPr>
        <p:spPr>
          <a:xfrm>
            <a:off x="1906524" y="3090672"/>
            <a:ext cx="1147572"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Arial" pitchFamily="34" charset="0"/>
                <a:ea typeface="Arial" pitchFamily="34" charset="-122"/>
                <a:cs typeface="Arial" pitchFamily="34" charset="-120"/>
              </a:rPr>
              <a:t>Problem Sorter</a:t>
            </a:r>
            <a:endParaRPr lang="en-US" sz="1200" dirty="0"/>
          </a:p>
        </p:txBody>
      </p:sp>
      <p:sp>
        <p:nvSpPr>
          <p:cNvPr id="16" name="Shape 10"/>
          <p:cNvSpPr/>
          <p:nvPr/>
        </p:nvSpPr>
        <p:spPr>
          <a:xfrm>
            <a:off x="3246120" y="2468880"/>
            <a:ext cx="1257300" cy="1051560"/>
          </a:xfrm>
          <a:prstGeom prst="roundRect">
            <a:avLst>
              <a:gd name="adj" fmla="val 10435"/>
            </a:avLst>
          </a:prstGeom>
          <a:solidFill>
            <a:schemeClr val="bg2"/>
          </a:solidFill>
          <a:ln/>
        </p:spPr>
      </p:sp>
      <p:sp>
        <p:nvSpPr>
          <p:cNvPr id="17" name="Shape 11"/>
          <p:cNvSpPr/>
          <p:nvPr/>
        </p:nvSpPr>
        <p:spPr>
          <a:xfrm>
            <a:off x="3646170" y="2578608"/>
            <a:ext cx="457200" cy="457200"/>
          </a:xfrm>
          <a:prstGeom prst="ellipse">
            <a:avLst/>
          </a:prstGeom>
          <a:solidFill>
            <a:schemeClr val="bg1"/>
          </a:solidFill>
          <a:ln/>
        </p:spPr>
      </p:sp>
      <p:pic>
        <p:nvPicPr>
          <p:cNvPr id="18" name="Image 3" descr="/home/claude/kit/icon_calc.png">    </p:cNvPr>
          <p:cNvPicPr>
            <a:picLocks noChangeAspect="1"/>
          </p:cNvPicPr>
          <p:nvPr/>
        </p:nvPicPr>
        <p:blipFill>
          <a:blip r:embed="rId4"/>
          <a:stretch>
            <a:fillRect/>
          </a:stretch>
        </p:blipFill>
        <p:spPr>
          <a:xfrm>
            <a:off x="3737610" y="2670048"/>
            <a:ext cx="274320" cy="274320"/>
          </a:xfrm>
          <a:prstGeom prst="rect">
            <a:avLst/>
          </a:prstGeom>
        </p:spPr>
      </p:pic>
      <p:sp>
        <p:nvSpPr>
          <p:cNvPr id="19" name="Text 12"/>
          <p:cNvSpPr txBox="1"/>
          <p:nvPr/>
        </p:nvSpPr>
        <p:spPr>
          <a:xfrm>
            <a:off x="3300984" y="3090672"/>
            <a:ext cx="1147572"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Arial" pitchFamily="34" charset="0"/>
                <a:ea typeface="Arial" pitchFamily="34" charset="-122"/>
                <a:cs typeface="Arial" pitchFamily="34" charset="-120"/>
              </a:rPr>
              <a:t>Answer Checker</a:t>
            </a:r>
            <a:endParaRPr lang="en-US" sz="1200" dirty="0"/>
          </a:p>
        </p:txBody>
      </p:sp>
      <p:sp>
        <p:nvSpPr>
          <p:cNvPr id="20" name="Shape 13"/>
          <p:cNvSpPr/>
          <p:nvPr/>
        </p:nvSpPr>
        <p:spPr>
          <a:xfrm>
            <a:off x="4640580" y="2468880"/>
            <a:ext cx="1257300" cy="1051560"/>
          </a:xfrm>
          <a:prstGeom prst="roundRect">
            <a:avLst>
              <a:gd name="adj" fmla="val 10435"/>
            </a:avLst>
          </a:prstGeom>
          <a:solidFill>
            <a:srgbClr val="EEE9F7"/>
          </a:solidFill>
          <a:ln/>
        </p:spPr>
      </p:sp>
      <p:sp>
        <p:nvSpPr>
          <p:cNvPr id="21" name="Shape 14"/>
          <p:cNvSpPr/>
          <p:nvPr/>
        </p:nvSpPr>
        <p:spPr>
          <a:xfrm>
            <a:off x="5040630" y="2578608"/>
            <a:ext cx="457200" cy="457200"/>
          </a:xfrm>
          <a:prstGeom prst="ellipse">
            <a:avLst/>
          </a:prstGeom>
          <a:solidFill>
            <a:schemeClr val="bg1"/>
          </a:solidFill>
          <a:ln/>
        </p:spPr>
      </p:sp>
      <p:pic>
        <p:nvPicPr>
          <p:cNvPr id="22" name="Image 4" descr="/home/claude/kit/icon_palette.png">    </p:cNvPr>
          <p:cNvPicPr>
            <a:picLocks noChangeAspect="1"/>
          </p:cNvPicPr>
          <p:nvPr/>
        </p:nvPicPr>
        <p:blipFill>
          <a:blip r:embed="rId5"/>
          <a:stretch>
            <a:fillRect/>
          </a:stretch>
        </p:blipFill>
        <p:spPr>
          <a:xfrm>
            <a:off x="5132070" y="2670048"/>
            <a:ext cx="274320" cy="274320"/>
          </a:xfrm>
          <a:prstGeom prst="rect">
            <a:avLst/>
          </a:prstGeom>
        </p:spPr>
      </p:pic>
      <p:sp>
        <p:nvSpPr>
          <p:cNvPr id="23" name="Text 15"/>
          <p:cNvSpPr txBox="1"/>
          <p:nvPr/>
        </p:nvSpPr>
        <p:spPr>
          <a:xfrm>
            <a:off x="4695444" y="3090672"/>
            <a:ext cx="1147572"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Arial" pitchFamily="34" charset="0"/>
                <a:ea typeface="Arial" pitchFamily="34" charset="-122"/>
                <a:cs typeface="Arial" pitchFamily="34" charset="-120"/>
              </a:rPr>
              <a:t>Credit Giver</a:t>
            </a:r>
            <a:endParaRPr lang="en-US" sz="1200" dirty="0"/>
          </a:p>
        </p:txBody>
      </p:sp>
      <p:sp>
        <p:nvSpPr>
          <p:cNvPr id="24" name="Shape 16"/>
          <p:cNvSpPr/>
          <p:nvPr/>
        </p:nvSpPr>
        <p:spPr>
          <a:xfrm>
            <a:off x="6035040" y="2468880"/>
            <a:ext cx="1257300" cy="1051560"/>
          </a:xfrm>
          <a:prstGeom prst="roundRect">
            <a:avLst>
              <a:gd name="adj" fmla="val 10435"/>
            </a:avLst>
          </a:prstGeom>
          <a:solidFill>
            <a:schemeClr val="bg2"/>
          </a:solidFill>
          <a:ln/>
        </p:spPr>
      </p:sp>
      <p:sp>
        <p:nvSpPr>
          <p:cNvPr id="25" name="Shape 17"/>
          <p:cNvSpPr/>
          <p:nvPr/>
        </p:nvSpPr>
        <p:spPr>
          <a:xfrm>
            <a:off x="6435090" y="2578608"/>
            <a:ext cx="457200" cy="457200"/>
          </a:xfrm>
          <a:prstGeom prst="ellipse">
            <a:avLst/>
          </a:prstGeom>
          <a:solidFill>
            <a:schemeClr val="bg1"/>
          </a:solidFill>
          <a:ln/>
        </p:spPr>
      </p:sp>
      <p:pic>
        <p:nvPicPr>
          <p:cNvPr id="26" name="Image 5" descr="/home/claude/kit/icon_scale.png">    </p:cNvPr>
          <p:cNvPicPr>
            <a:picLocks noChangeAspect="1"/>
          </p:cNvPicPr>
          <p:nvPr/>
        </p:nvPicPr>
        <p:blipFill>
          <a:blip r:embed="rId6"/>
          <a:stretch>
            <a:fillRect/>
          </a:stretch>
        </p:blipFill>
        <p:spPr>
          <a:xfrm>
            <a:off x="6526530" y="2670048"/>
            <a:ext cx="274320" cy="274320"/>
          </a:xfrm>
          <a:prstGeom prst="rect">
            <a:avLst/>
          </a:prstGeom>
        </p:spPr>
      </p:pic>
      <p:sp>
        <p:nvSpPr>
          <p:cNvPr id="27" name="Text 18"/>
          <p:cNvSpPr txBox="1"/>
          <p:nvPr/>
        </p:nvSpPr>
        <p:spPr>
          <a:xfrm>
            <a:off x="6089904" y="3090672"/>
            <a:ext cx="1147572"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Arial" pitchFamily="34" charset="0"/>
                <a:ea typeface="Arial" pitchFamily="34" charset="-122"/>
                <a:cs typeface="Arial" pitchFamily="34" charset="-120"/>
              </a:rPr>
              <a:t>Fair Judge</a:t>
            </a:r>
            <a:endParaRPr lang="en-US" sz="1200" dirty="0"/>
          </a:p>
        </p:txBody>
      </p:sp>
      <p:sp>
        <p:nvSpPr>
          <p:cNvPr id="28" name="Shape 19"/>
          <p:cNvSpPr/>
          <p:nvPr/>
        </p:nvSpPr>
        <p:spPr>
          <a:xfrm>
            <a:off x="7429500" y="2468880"/>
            <a:ext cx="1257300" cy="1051560"/>
          </a:xfrm>
          <a:prstGeom prst="roundRect">
            <a:avLst>
              <a:gd name="adj" fmla="val 10435"/>
            </a:avLst>
          </a:prstGeom>
          <a:solidFill>
            <a:srgbClr val="EEE9F7"/>
          </a:solidFill>
          <a:ln/>
        </p:spPr>
      </p:sp>
      <p:sp>
        <p:nvSpPr>
          <p:cNvPr id="29" name="Shape 20"/>
          <p:cNvSpPr/>
          <p:nvPr/>
        </p:nvSpPr>
        <p:spPr>
          <a:xfrm>
            <a:off x="7829550" y="2578608"/>
            <a:ext cx="457200" cy="457200"/>
          </a:xfrm>
          <a:prstGeom prst="ellipse">
            <a:avLst/>
          </a:prstGeom>
          <a:solidFill>
            <a:schemeClr val="bg1"/>
          </a:solidFill>
          <a:ln/>
        </p:spPr>
      </p:sp>
      <p:pic>
        <p:nvPicPr>
          <p:cNvPr id="30" name="Image 6" descr="/home/claude/kit/icon_scroll.png">    </p:cNvPr>
          <p:cNvPicPr>
            <a:picLocks noChangeAspect="1"/>
          </p:cNvPicPr>
          <p:nvPr/>
        </p:nvPicPr>
        <p:blipFill>
          <a:blip r:embed="rId7"/>
          <a:stretch>
            <a:fillRect/>
          </a:stretch>
        </p:blipFill>
        <p:spPr>
          <a:xfrm>
            <a:off x="7920990" y="2670048"/>
            <a:ext cx="274320" cy="274320"/>
          </a:xfrm>
          <a:prstGeom prst="rect">
            <a:avLst/>
          </a:prstGeom>
        </p:spPr>
      </p:pic>
      <p:sp>
        <p:nvSpPr>
          <p:cNvPr id="31" name="Text 21"/>
          <p:cNvSpPr txBox="1"/>
          <p:nvPr/>
        </p:nvSpPr>
        <p:spPr>
          <a:xfrm>
            <a:off x="7484364" y="3090672"/>
            <a:ext cx="1147572" cy="502920"/>
          </a:xfrm>
          <a:prstGeom prst="rect">
            <a:avLst/>
          </a:prstGeom>
          <a:noFill/>
          <a:ln/>
        </p:spPr>
        <p:txBody>
          <a:bodyPr wrap="square" lIns="635" tIns="635" rIns="635" bIns="635" rtlCol="0" anchor="ctr"/>
          <a:lstStyle/>
          <a:p>
            <a:pPr algn="ctr" indent="0" marL="0">
              <a:buNone/>
            </a:pPr>
            <a:r>
              <a:rPr lang="en-US" sz="1200" b="1" dirty="0">
                <a:solidFill>
                  <a:schemeClr val="tx2"/>
                </a:solidFill>
                <a:latin typeface="Arial" pitchFamily="34" charset="0"/>
                <a:ea typeface="Arial" pitchFamily="34" charset="-122"/>
                <a:cs typeface="Arial" pitchFamily="34" charset="-120"/>
              </a:rPr>
              <a:t>Charter Maker</a:t>
            </a:r>
            <a:endParaRPr lang="en-US" sz="1200" dirty="0"/>
          </a:p>
        </p:txBody>
      </p:sp>
      <p:sp>
        <p:nvSpPr>
          <p:cNvPr id="32" name="Shape 22"/>
          <p:cNvSpPr/>
          <p:nvPr/>
        </p:nvSpPr>
        <p:spPr>
          <a:xfrm>
            <a:off x="457200" y="3657600"/>
            <a:ext cx="8229600" cy="685800"/>
          </a:xfrm>
          <a:prstGeom prst="roundRect">
            <a:avLst>
              <a:gd name="adj" fmla="val 16000"/>
            </a:avLst>
          </a:prstGeom>
          <a:solidFill>
            <a:schemeClr val="accent2"/>
          </a:solidFill>
          <a:ln/>
        </p:spPr>
      </p:sp>
      <p:sp>
        <p:nvSpPr>
          <p:cNvPr id="33" name="Shape 23"/>
          <p:cNvSpPr/>
          <p:nvPr/>
        </p:nvSpPr>
        <p:spPr>
          <a:xfrm>
            <a:off x="566928" y="3749040"/>
            <a:ext cx="502920" cy="502920"/>
          </a:xfrm>
          <a:prstGeom prst="ellipse">
            <a:avLst/>
          </a:prstGeom>
          <a:solidFill>
            <a:schemeClr val="bg1"/>
          </a:solidFill>
          <a:ln/>
        </p:spPr>
      </p:sp>
      <p:pic>
        <p:nvPicPr>
          <p:cNvPr id="34" name="Image 7" descr="/home/claude/kit/icon_sync.png">    </p:cNvPr>
          <p:cNvPicPr>
            <a:picLocks noChangeAspect="1"/>
          </p:cNvPicPr>
          <p:nvPr/>
        </p:nvPicPr>
        <p:blipFill>
          <a:blip r:embed="rId8"/>
          <a:stretch>
            <a:fillRect/>
          </a:stretch>
        </p:blipFill>
        <p:spPr>
          <a:xfrm>
            <a:off x="667512" y="3849624"/>
            <a:ext cx="301752" cy="301752"/>
          </a:xfrm>
          <a:prstGeom prst="rect">
            <a:avLst/>
          </a:prstGeom>
        </p:spPr>
      </p:pic>
      <p:sp>
        <p:nvSpPr>
          <p:cNvPr id="35" name="Text 24"/>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I used to think ___. Now I think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Unit complete!</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award.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Qualified AI Inspectors</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Next year in Year 4: AI Detectives. How does AI make choices for us?</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Y3 L6 – Inspection 6: Our Class AI Charter</dc:title>
  <dc:subject>PptxGenJS Presentation</dc:subject>
  <dc:creator>The GenTech Academy</dc:creator>
  <cp:lastModifiedBy>The GenTech Academy</cp:lastModifiedBy>
  <cp:revision>1</cp:revision>
  <dcterms:created xsi:type="dcterms:W3CDTF">2026-10-06T08:28:15Z</dcterms:created>
  <dcterms:modified xsi:type="dcterms:W3CDTF">2026-10-06T08:28:15Z</dcterms:modified>
</cp:coreProperties>
</file>