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ook" id="{5cf4e8f0-9eb6-5ad0-2181-f604655ceda5}">
          <p14:sldIdLst>
            <p14:sldId id="256"/>
            <p14:sldId id="257"/>
            <p14:sldId id="258"/>
          </p14:sldIdLst>
        </p14:section>
        <p14:section name="Learn" id="{0bb922e2-316e-fc6f-998f-934dd20cfbac}">
          <p14:sldIdLst>
            <p14:sldId id="259"/>
            <p14:sldId id="260"/>
            <p14:sldId id="261"/>
            <p14:sldId id="262"/>
          </p14:sldIdLst>
        </p14:section>
        <p14:section name="Talk detectives" id="{6dbaf815-28ff-234e-c4b1-b8d2f576efb1}">
          <p14:sldIdLst>
            <p14:sldId id="263"/>
            <p14:sldId id="264"/>
          </p14:sldIdLst>
        </p14:section>
        <p14:section name="Washing line" id="{7ddc4d44-24e4-b603-a81e-e5ac91923d01}">
          <p14:sldIdLst>
            <p14:sldId id="265"/>
            <p14:sldId id="266"/>
          </p14:sldIdLst>
        </p14:section>
        <p14:section name="Swap" id="{9edc8718-881b-e58f-aff0-1017c7ed545a}">
          <p14:sldIdLst>
            <p14:sldId id="267"/>
            <p14:sldId id="268"/>
          </p14:sldIdLst>
        </p14:section>
        <p14:section name="Verdict" id="{f0da1de9-2c9a-8458-198e-da51f85b7701}">
          <p14:sldIdLst>
            <p14:sldId id="269"/>
            <p14:sldId id="270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the lesson: TELL YOUR DSL (recommended). Hang the washing line with HELPFUL, IT DEPENDS and HARMFUL signs; put out pegs, scenario cards, factor cards and detective sheets.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both stories aloud.
STORY A: "Grandad can't read the small print on the café menu. He holds up his phone, and an app reads the menu aloud. He orders his favourite soup."
STORY B: "Someone types into an AI tool: 'Write a mean message about a girl in my class.' Then they send it."
ASK: "Both used AI that works with words. So is AI good or bad?" Thumbs: good / bad / not sure. Brief talk partners.
"Inspectors, today's question: does it depend on the person using it?"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Code with gestures. Today's focus rule: BRING EVERYONE IN (sweep an open palm towards your group).
What does it sound like? "What do you think, ___?" "We haven't heard from ___ yet."
Today some of you are talk detectives, listening out for exactly this.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objective and success criteria. Highlight the oracy criterion: bringing others in, and kind, specific feedback as a talk detective.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Gestures: HELPFUL = open hands offering; HARMFUL = hands pushing away; INTENTION = point to head, then forward; IT DEPENDS = balance hands like scales.
Recap from Lesson 4: permission and credit.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SCRIPT: "A hammer can build a shed for a family, or it can break a window. Is the hammer good or bad? It depends on the person using it."
"AI is a tool too. People DESIGN it, and people CHOOSE how to use it. AI doesn't want anything, so it can't choose to be kind or unkind."
Think–pair–share: name another tool that could help or harm (scissors, a phone camera, a pen).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Five questions inspectors ask. Give an example for each:
WHY? Grandad's menu (help) vs the mean message (hurt).
DESIGN: a game built to keep you playing all night.
HONESTY: homework handed in as your own.
PERMISSION: a toy that sends what children say to a company.
A PERSON CHECKS: the doctor checks the X-ray herself.
These are on the factor cards (Appendix B) for the washing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detectives each watch ONE person and tally four moves on their sheet (Appendix D).
MODEL: you and a TA discuss the game app card for 30 seconds. Deliberately use a reason, a build, "it depends", and "What do you think, ___?". The class detects. ASK: "What did you notice?"
Model discussion: "I think the game app goes in the middle. It depends on the design, because a reminder to stop would make it helpful, but if it's built to keep you playing all night, it's harmful. What do you think, Mrs Ali?"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 each level. Point out "What do you think, ___?": that's how we bring everyone in.
Reminder: ABC frames still apply.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Groups of 6: three DISCUSSERS and three TALK DETECTIVES (each detective watches one discusser).
Discussers: read a card, discuss with ABC, agree a position, peg it on the line. If it's in the middle, peg a factor card next to it.
Round 1: cards 1–6. About 10 minutes.
Circulate, especially near cards 2 and 6. Keep discussion about made-up people.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this on screen during the rounds.
Suggested positions (Appendix A): helpful = menu reader, flood warning, translator, X-ray (doctor checks), bin photos, read-aloud for dyslexia. Harmful = unkind message, homework handed in as your own, AI-changed photo, toy robot sending data, Jay's posters. It depends = the game app (and others with good reasons).
SAFEGUARDING (cards 2 and 6): "It's never OK to use AI to hurt someone. Don't share it; tell a trusted adult."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 the feedback first: "I noticed Ali brought Sam in by asking 'What do you think?'. That helped the group because Sam had a great idea about permission."
Detectives give their discusser one kind, specific piece of feedback (1 minute each).
Then SWAP roles. Round 2: cards 7–12 (about 10 minutes).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Whole-class Agree–Build–Challenge on the game app card. Where should it go?
Then ask: "Would it move if the app had a 'time to stop' reminder and let parents set a bedtime?" (Towards helpful: the design changed.)
Hinge question: "So, is AI good or bad?" Listen for: "It depends on how it's designed and how people use it."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Agree ONE class rule for good AI use. Suggested: "Use AI to help, never to hurt. Be honest, ask first, and tell a trusted adult if AI is used to hurt someone."
Take suggestions with "Our rule is ___ because ___"; thumbs vote. Write it on a strip with the rules from Lessons 3 and 4: next lesson, you write the class AI Charter.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Exit ticket (Appendix F). Pupils stamp Inspection 5 in their logbooks.
Remind everyone: if you ever see AI used to hurt someone, don't share it; tell a trusted adult. Point to the worry box.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Collect exit tickets and detective sheets. Keep all the rule strips from Lessons 1, 3, 4 and 5 for the charter.
Follow up privately on any concerns raised.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kit/logo_full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3800" y="3931920"/>
            <a:ext cx="1188720" cy="9912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417320" cy="274320"/>
          </a:xfrm>
          <a:prstGeom prst="roundRect">
            <a:avLst>
              <a:gd name="adj" fmla="val 26667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INSPECTION 5</a:t>
            </a:r>
            <a:endParaRPr lang="en-US" sz="1000" dirty="0"/>
          </a:p>
        </p:txBody>
      </p:sp>
      <p:pic>
        <p:nvPicPr>
          <p:cNvPr id="3" name="Image 0" descr="/home/claude/kit/logo_lockup_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736592"/>
            <a:ext cx="1271016" cy="23774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CONTENT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417320" cy="274320"/>
          </a:xfrm>
          <a:prstGeom prst="roundRect">
            <a:avLst>
              <a:gd name="adj" fmla="val 26667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INSPECTION 5</a:t>
            </a:r>
            <a:endParaRPr lang="en-US" sz="1000" dirty="0"/>
          </a:p>
        </p:txBody>
      </p:sp>
      <p:pic>
        <p:nvPicPr>
          <p:cNvPr id="3" name="Image 0" descr="/home/claude/kit/logo_lockup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736592"/>
            <a:ext cx="1271016" cy="23774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5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2.png"/><Relationship Id="rId4" Type="http://schemas.openxmlformats.org/officeDocument/2006/relationships/image" Target="../media/image-4-2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1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2.png"/><Relationship Id="rId5" Type="http://schemas.openxmlformats.org/officeDocument/2006/relationships/image" Target="../media/image-10-5.png"/><Relationship Id="rId6" Type="http://schemas.openxmlformats.org/officeDocument/2006/relationships/image" Target="../media/image-10-2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3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3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640080" y="141732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" name="Image 0" descr="/home/claude/kit/icon_sca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210" y="1768450"/>
            <a:ext cx="760781" cy="760781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2377440" y="1325880"/>
            <a:ext cx="64008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3 · CAN WE TRUST AI? · LESSON 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2377440" y="1691640"/>
            <a:ext cx="6400800" cy="1280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Inspection 5: Good Use or Bad Use?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377440" y="3063240"/>
            <a:ext cx="640080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it depend on the person using it?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tool, two stories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4023360" cy="1828800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46304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lowvisi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" y="1591056"/>
            <a:ext cx="384048" cy="38404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71600" y="1435608"/>
            <a:ext cx="299923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Story A</a:t>
            </a:r>
            <a:endParaRPr lang="en-US" sz="19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194560"/>
            <a:ext cx="374904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app reads a café menu aloud for Grandad, who can't see the small print.</a:t>
            </a:r>
            <a:endParaRPr lang="en-US" sz="1600" dirty="0"/>
          </a:p>
        </p:txBody>
      </p:sp>
      <p:sp>
        <p:nvSpPr>
          <p:cNvPr id="9" name="Shape 5"/>
          <p:cNvSpPr/>
          <p:nvPr/>
        </p:nvSpPr>
        <p:spPr>
          <a:xfrm>
            <a:off x="4663440" y="1325880"/>
            <a:ext cx="4023360" cy="1828800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/>
        </p:spPr>
      </p:sp>
      <p:sp>
        <p:nvSpPr>
          <p:cNvPr id="10" name="Shape 6"/>
          <p:cNvSpPr/>
          <p:nvPr/>
        </p:nvSpPr>
        <p:spPr>
          <a:xfrm>
            <a:off x="4800600" y="146304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commentslash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8616" y="1591056"/>
            <a:ext cx="384048" cy="384048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577840" y="1435608"/>
            <a:ext cx="299923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Story B</a:t>
            </a:r>
            <a:endParaRPr lang="en-US" sz="1900" dirty="0"/>
          </a:p>
        </p:txBody>
      </p:sp>
      <p:sp>
        <p:nvSpPr>
          <p:cNvPr id="13" name="Text 8"/>
          <p:cNvSpPr txBox="1"/>
          <p:nvPr/>
        </p:nvSpPr>
        <p:spPr>
          <a:xfrm>
            <a:off x="4800600" y="2194560"/>
            <a:ext cx="374904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Someone asks an AI tool to write a mean message about a classmate.</a:t>
            </a:r>
            <a:endParaRPr lang="en-US" sz="1600" dirty="0"/>
          </a:p>
        </p:txBody>
      </p:sp>
      <p:sp>
        <p:nvSpPr>
          <p:cNvPr id="14" name="Text 9"/>
          <p:cNvSpPr txBox="1"/>
          <p:nvPr/>
        </p:nvSpPr>
        <p:spPr>
          <a:xfrm>
            <a:off x="457200" y="3383280"/>
            <a:ext cx="822960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used AI. So is AI good or bad?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Inspectors' Talk Code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859536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e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1609344"/>
            <a:ext cx="438912" cy="438912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30352" y="2240280"/>
            <a:ext cx="1389888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 to understand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30352" y="2880360"/>
            <a:ext cx="1389888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Cup a hand behind your ear</a:t>
            </a:r>
            <a:endParaRPr lang="en-US" sz="1200" dirty="0"/>
          </a:p>
        </p:txBody>
      </p:sp>
      <p:sp>
        <p:nvSpPr>
          <p:cNvPr id="9" name="Shape 5"/>
          <p:cNvSpPr/>
          <p:nvPr/>
        </p:nvSpPr>
        <p:spPr>
          <a:xfrm>
            <a:off x="2130552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rgbClr val="EEE9F7"/>
          </a:solidFill>
          <a:ln/>
        </p:spPr>
      </p:sp>
      <p:sp>
        <p:nvSpPr>
          <p:cNvPr id="10" name="Shape 6"/>
          <p:cNvSpPr/>
          <p:nvPr/>
        </p:nvSpPr>
        <p:spPr>
          <a:xfrm>
            <a:off x="2532888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layer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192" y="1609344"/>
            <a:ext cx="438912" cy="43891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2203704" y="2240280"/>
            <a:ext cx="1389888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on ideas</a:t>
            </a:r>
            <a:endParaRPr lang="en-US" sz="1500" dirty="0"/>
          </a:p>
        </p:txBody>
      </p:sp>
      <p:sp>
        <p:nvSpPr>
          <p:cNvPr id="13" name="Text 8"/>
          <p:cNvSpPr txBox="1"/>
          <p:nvPr/>
        </p:nvSpPr>
        <p:spPr>
          <a:xfrm>
            <a:off x="2203704" y="2880360"/>
            <a:ext cx="1389888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Stack one fist on the other</a:t>
            </a:r>
            <a:endParaRPr lang="en-US" sz="1200" dirty="0"/>
          </a:p>
        </p:txBody>
      </p:sp>
      <p:sp>
        <p:nvSpPr>
          <p:cNvPr id="14" name="Shape 9"/>
          <p:cNvSpPr/>
          <p:nvPr/>
        </p:nvSpPr>
        <p:spPr>
          <a:xfrm>
            <a:off x="3803904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</p:sp>
      <p:sp>
        <p:nvSpPr>
          <p:cNvPr id="15" name="Shape 10"/>
          <p:cNvSpPr/>
          <p:nvPr/>
        </p:nvSpPr>
        <p:spPr>
          <a:xfrm>
            <a:off x="4206240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scal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544" y="1609344"/>
            <a:ext cx="438912" cy="43891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3877056" y="2240280"/>
            <a:ext cx="1389888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Challenge the idea, not the person</a:t>
            </a:r>
            <a:endParaRPr lang="en-US" sz="1500" dirty="0"/>
          </a:p>
        </p:txBody>
      </p:sp>
      <p:sp>
        <p:nvSpPr>
          <p:cNvPr id="18" name="Text 12"/>
          <p:cNvSpPr txBox="1"/>
          <p:nvPr/>
        </p:nvSpPr>
        <p:spPr>
          <a:xfrm>
            <a:off x="3877056" y="2880360"/>
            <a:ext cx="1389888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Tilt a flat hand side to side</a:t>
            </a:r>
            <a:endParaRPr lang="en-US" sz="1200" dirty="0"/>
          </a:p>
        </p:txBody>
      </p:sp>
      <p:sp>
        <p:nvSpPr>
          <p:cNvPr id="19" name="Shape 13"/>
          <p:cNvSpPr/>
          <p:nvPr/>
        </p:nvSpPr>
        <p:spPr>
          <a:xfrm>
            <a:off x="5477256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rgbClr val="EEE9F7"/>
          </a:solidFill>
          <a:ln/>
        </p:spPr>
      </p:sp>
      <p:sp>
        <p:nvSpPr>
          <p:cNvPr id="20" name="Shape 14"/>
          <p:cNvSpPr/>
          <p:nvPr/>
        </p:nvSpPr>
        <p:spPr>
          <a:xfrm>
            <a:off x="5879592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kit/icon_lightbulb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5896" y="1609344"/>
            <a:ext cx="438912" cy="438912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5550408" y="2240280"/>
            <a:ext cx="1389888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a reason</a:t>
            </a:r>
            <a:endParaRPr lang="en-US" sz="1500" dirty="0"/>
          </a:p>
        </p:txBody>
      </p:sp>
      <p:sp>
        <p:nvSpPr>
          <p:cNvPr id="23" name="Text 16"/>
          <p:cNvSpPr txBox="1"/>
          <p:nvPr/>
        </p:nvSpPr>
        <p:spPr>
          <a:xfrm>
            <a:off x="5550408" y="2880360"/>
            <a:ext cx="1389888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Tap your temple, then open your hand</a:t>
            </a:r>
            <a:endParaRPr lang="en-US" sz="1200" dirty="0"/>
          </a:p>
        </p:txBody>
      </p:sp>
      <p:sp>
        <p:nvSpPr>
          <p:cNvPr id="24" name="Shape 17"/>
          <p:cNvSpPr/>
          <p:nvPr/>
        </p:nvSpPr>
        <p:spPr>
          <a:xfrm>
            <a:off x="7150608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rgbClr val="FCE4F2"/>
          </a:solidFill>
          <a:ln/>
        </p:spPr>
      </p:sp>
      <p:sp>
        <p:nvSpPr>
          <p:cNvPr id="25" name="Shape 18"/>
          <p:cNvSpPr/>
          <p:nvPr/>
        </p:nvSpPr>
        <p:spPr>
          <a:xfrm>
            <a:off x="7552944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4" descr="/home/claude/kit/icon_users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9248" y="1609344"/>
            <a:ext cx="438912" cy="438912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7223760" y="2240280"/>
            <a:ext cx="1389888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everyone in</a:t>
            </a:r>
            <a:endParaRPr lang="en-US" sz="1500" dirty="0"/>
          </a:p>
        </p:txBody>
      </p:sp>
      <p:sp>
        <p:nvSpPr>
          <p:cNvPr id="28" name="Text 20"/>
          <p:cNvSpPr txBox="1"/>
          <p:nvPr/>
        </p:nvSpPr>
        <p:spPr>
          <a:xfrm>
            <a:off x="7223760" y="2880360"/>
            <a:ext cx="1389888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Sweep an open palm towards your group</a:t>
            </a:r>
            <a:endParaRPr lang="en-US" sz="1200" dirty="0"/>
          </a:p>
        </p:txBody>
      </p:sp>
      <p:sp>
        <p:nvSpPr>
          <p:cNvPr id="29" name="Shape 21"/>
          <p:cNvSpPr/>
          <p:nvPr/>
        </p:nvSpPr>
        <p:spPr>
          <a:xfrm>
            <a:off x="457200" y="370332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30" name="Shape 22"/>
          <p:cNvSpPr/>
          <p:nvPr/>
        </p:nvSpPr>
        <p:spPr>
          <a:xfrm>
            <a:off x="566928" y="37947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31" name="Image 5" descr="/home/claude/kit/icon_users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12" y="3895344"/>
            <a:ext cx="301752" cy="301752"/>
          </a:xfrm>
          <a:prstGeom prst="rect">
            <a:avLst/>
          </a:prstGeom>
        </p:spPr>
      </p:pic>
      <p:sp>
        <p:nvSpPr>
          <p:cNvPr id="32" name="Text 23"/>
          <p:cNvSpPr txBox="1"/>
          <p:nvPr/>
        </p:nvSpPr>
        <p:spPr>
          <a:xfrm>
            <a:off x="1188720" y="370332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Today's focus: Bring everyone in (sweep an open palm towards your group)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Today's mission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8229600" cy="731520"/>
          </a:xfrm>
          <a:prstGeom prst="roundRect">
            <a:avLst>
              <a:gd name="adj" fmla="val 15000"/>
            </a:avLst>
          </a:prstGeom>
          <a:solidFill>
            <a:schemeClr val="tx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/home/claude/kit/icon_scale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061" y="1583741"/>
            <a:ext cx="307238" cy="30723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80160" y="1371600"/>
            <a:ext cx="722376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recognise that whether AI use is helpful or harmful depends on its design and the user's intentions.</a:t>
            </a:r>
            <a:endParaRPr lang="en-US" sz="1900" dirty="0"/>
          </a:p>
        </p:txBody>
      </p:sp>
      <p:sp>
        <p:nvSpPr>
          <p:cNvPr id="8" name="Shape 4"/>
          <p:cNvSpPr/>
          <p:nvPr/>
        </p:nvSpPr>
        <p:spPr>
          <a:xfrm>
            <a:off x="548640" y="2322576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9" name="Image 1" descr="/home/claude/kit/icon_che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414016"/>
            <a:ext cx="274320" cy="27432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1188720" y="2286000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place a use of AI on the helpful–harmful line and give a reason.</a:t>
            </a:r>
            <a:endParaRPr lang="en-US" sz="1700" dirty="0"/>
          </a:p>
        </p:txBody>
      </p:sp>
      <p:sp>
        <p:nvSpPr>
          <p:cNvPr id="11" name="Shape 6"/>
          <p:cNvSpPr/>
          <p:nvPr/>
        </p:nvSpPr>
        <p:spPr>
          <a:xfrm>
            <a:off x="548640" y="2944368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2" name="Image 2" descr="/home/claude/kit/icon_che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035808"/>
            <a:ext cx="274320" cy="27432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188720" y="2907792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explain how the same kind of AI tool can be used to help or to harm.</a:t>
            </a:r>
            <a:endParaRPr lang="en-US" sz="1700" dirty="0"/>
          </a:p>
        </p:txBody>
      </p:sp>
      <p:sp>
        <p:nvSpPr>
          <p:cNvPr id="14" name="Shape 8"/>
          <p:cNvSpPr/>
          <p:nvPr/>
        </p:nvSpPr>
        <p:spPr>
          <a:xfrm>
            <a:off x="548640" y="3566160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5" name="Image 3" descr="/home/claude/kit/icon_che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3657600"/>
            <a:ext cx="274320" cy="274320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1188720" y="3529584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use "it depends on…" with a reason (why, design, honesty, permission, a person checks).</a:t>
            </a:r>
            <a:endParaRPr lang="en-US" sz="1700" dirty="0"/>
          </a:p>
        </p:txBody>
      </p:sp>
      <p:sp>
        <p:nvSpPr>
          <p:cNvPr id="17" name="Shape 10"/>
          <p:cNvSpPr/>
          <p:nvPr/>
        </p:nvSpPr>
        <p:spPr>
          <a:xfrm>
            <a:off x="548640" y="4187952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4" descr="/home/claude/kit/icon_users_w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4279392"/>
            <a:ext cx="274320" cy="27432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1188720" y="4151376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Oracy: </a:t>
            </a:r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bring others in, and give kind, specific feedback as a talk detective.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Inspector words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621280" cy="1463040"/>
          </a:xfrm>
          <a:prstGeom prst="roundRect">
            <a:avLst>
              <a:gd name="adj" fmla="val 7500"/>
            </a:avLst>
          </a:prstGeom>
          <a:solidFill>
            <a:srgbClr val="FCE4F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594360" y="14813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helpful</a:t>
            </a:r>
            <a:endParaRPr lang="en-US" sz="1900" dirty="0"/>
          </a:p>
        </p:txBody>
      </p:sp>
      <p:sp>
        <p:nvSpPr>
          <p:cNvPr id="6" name="Text 3"/>
          <p:cNvSpPr txBox="1"/>
          <p:nvPr/>
        </p:nvSpPr>
        <p:spPr>
          <a:xfrm>
            <a:off x="594360" y="193852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Something that makes things better or easier for people.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3261360" y="1371600"/>
            <a:ext cx="262128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398520" y="14813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harmful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3398520" y="193852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Something that hurts people or makes things worse.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065520" y="1371600"/>
            <a:ext cx="2621280" cy="1463040"/>
          </a:xfrm>
          <a:prstGeom prst="roundRect">
            <a:avLst>
              <a:gd name="adj" fmla="val 7500"/>
            </a:avLst>
          </a:prstGeom>
          <a:solidFill>
            <a:srgbClr val="FCE4F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202680" y="14813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intention</a:t>
            </a:r>
            <a:endParaRPr lang="en-US" sz="1900" dirty="0"/>
          </a:p>
        </p:txBody>
      </p:sp>
      <p:sp>
        <p:nvSpPr>
          <p:cNvPr id="12" name="Text 9"/>
          <p:cNvSpPr txBox="1"/>
          <p:nvPr/>
        </p:nvSpPr>
        <p:spPr>
          <a:xfrm>
            <a:off x="6202680" y="193852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 person means or wants to do.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457200" y="3017520"/>
            <a:ext cx="262128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594360" y="312724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</a:t>
            </a:r>
            <a:endParaRPr lang="en-US" sz="1900" dirty="0"/>
          </a:p>
        </p:txBody>
      </p:sp>
      <p:sp>
        <p:nvSpPr>
          <p:cNvPr id="15" name="Text 12"/>
          <p:cNvSpPr txBox="1"/>
          <p:nvPr/>
        </p:nvSpPr>
        <p:spPr>
          <a:xfrm>
            <a:off x="594360" y="358444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choices people made when they planned and built a tool.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3261360" y="3017520"/>
            <a:ext cx="2621280" cy="1463040"/>
          </a:xfrm>
          <a:prstGeom prst="roundRect">
            <a:avLst>
              <a:gd name="adj" fmla="val 7500"/>
            </a:avLst>
          </a:prstGeom>
          <a:solidFill>
            <a:srgbClr val="FCE4F2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3398520" y="312724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consequence</a:t>
            </a:r>
            <a:endParaRPr lang="en-US" sz="1900" dirty="0"/>
          </a:p>
        </p:txBody>
      </p:sp>
      <p:sp>
        <p:nvSpPr>
          <p:cNvPr id="18" name="Text 15"/>
          <p:cNvSpPr txBox="1"/>
          <p:nvPr/>
        </p:nvSpPr>
        <p:spPr>
          <a:xfrm>
            <a:off x="3398520" y="358444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happens because of something someone did.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6065520" y="3017520"/>
            <a:ext cx="262128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6202680" y="312724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depends</a:t>
            </a:r>
            <a:endParaRPr lang="en-US" sz="1900" dirty="0"/>
          </a:p>
        </p:txBody>
      </p:sp>
      <p:sp>
        <p:nvSpPr>
          <p:cNvPr id="21" name="Text 18"/>
          <p:cNvSpPr txBox="1"/>
          <p:nvPr/>
        </p:nvSpPr>
        <p:spPr>
          <a:xfrm>
            <a:off x="6202680" y="358444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answer changes depending on the situation, so we need more information.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tool can help or harm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4023360" cy="1005840"/>
          </a:xfrm>
          <a:prstGeom prst="roundRect">
            <a:avLst>
              <a:gd name="adj" fmla="val 10909"/>
            </a:avLst>
          </a:prstGeom>
          <a:solidFill>
            <a:srgbClr val="DFF3E4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hamm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088" y="1618488"/>
            <a:ext cx="329184" cy="329184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80160" y="1481328"/>
            <a:ext cx="30906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a shed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1280160" y="1920240"/>
            <a:ext cx="3090672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Helpful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4663440" y="1371600"/>
            <a:ext cx="4023360" cy="1005840"/>
          </a:xfrm>
          <a:prstGeom prst="roundRect">
            <a:avLst>
              <a:gd name="adj" fmla="val 10909"/>
            </a:avLst>
          </a:prstGeom>
          <a:solidFill>
            <a:srgbClr val="FBE3DC"/>
          </a:solidFill>
          <a:ln/>
        </p:spPr>
      </p:sp>
      <p:sp>
        <p:nvSpPr>
          <p:cNvPr id="10" name="Shape 6"/>
          <p:cNvSpPr/>
          <p:nvPr/>
        </p:nvSpPr>
        <p:spPr>
          <a:xfrm>
            <a:off x="480060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hamm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0328" y="1618488"/>
            <a:ext cx="329184" cy="329184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486400" y="1481328"/>
            <a:ext cx="30906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a window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5486400" y="1920240"/>
            <a:ext cx="3090672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Harmful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457200" y="2514600"/>
            <a:ext cx="4023360" cy="1005840"/>
          </a:xfrm>
          <a:prstGeom prst="roundRect">
            <a:avLst>
              <a:gd name="adj" fmla="val 10909"/>
            </a:avLst>
          </a:prstGeom>
          <a:solidFill>
            <a:srgbClr val="EEE9F7"/>
          </a:solidFill>
          <a:ln/>
        </p:spPr>
      </p:sp>
      <p:sp>
        <p:nvSpPr>
          <p:cNvPr id="15" name="Shape 10"/>
          <p:cNvSpPr/>
          <p:nvPr/>
        </p:nvSpPr>
        <p:spPr>
          <a:xfrm>
            <a:off x="594360" y="2651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cog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" y="2761488"/>
            <a:ext cx="329184" cy="329184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280160" y="2624328"/>
            <a:ext cx="30906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DESIGN AI</a:t>
            </a:r>
            <a:endParaRPr lang="en-US" sz="1800" dirty="0"/>
          </a:p>
        </p:txBody>
      </p:sp>
      <p:sp>
        <p:nvSpPr>
          <p:cNvPr id="18" name="Text 12"/>
          <p:cNvSpPr txBox="1"/>
          <p:nvPr/>
        </p:nvSpPr>
        <p:spPr>
          <a:xfrm>
            <a:off x="1280160" y="3063240"/>
            <a:ext cx="3090672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choose what it is built to do.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4663440" y="2514600"/>
            <a:ext cx="4023360" cy="1005840"/>
          </a:xfrm>
          <a:prstGeom prst="roundRect">
            <a:avLst>
              <a:gd name="adj" fmla="val 10909"/>
            </a:avLst>
          </a:prstGeom>
          <a:solidFill>
            <a:srgbClr val="FCE4F2"/>
          </a:solidFill>
          <a:ln/>
        </p:spPr>
      </p:sp>
      <p:sp>
        <p:nvSpPr>
          <p:cNvPr id="20" name="Shape 14"/>
          <p:cNvSpPr/>
          <p:nvPr/>
        </p:nvSpPr>
        <p:spPr>
          <a:xfrm>
            <a:off x="4800600" y="2651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kit/icon_users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0328" y="2761488"/>
            <a:ext cx="329184" cy="329184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5486400" y="2624328"/>
            <a:ext cx="30906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USE AI</a:t>
            </a:r>
            <a:endParaRPr lang="en-US" sz="1800" dirty="0"/>
          </a:p>
        </p:txBody>
      </p:sp>
      <p:sp>
        <p:nvSpPr>
          <p:cNvPr id="23" name="Text 16"/>
          <p:cNvSpPr txBox="1"/>
          <p:nvPr/>
        </p:nvSpPr>
        <p:spPr>
          <a:xfrm>
            <a:off x="5486400" y="3063240"/>
            <a:ext cx="3090672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choose to help or to hurt.</a:t>
            </a:r>
            <a:endParaRPr lang="en-US" sz="1400" dirty="0"/>
          </a:p>
        </p:txBody>
      </p:sp>
      <p:sp>
        <p:nvSpPr>
          <p:cNvPr id="24" name="Shape 17"/>
          <p:cNvSpPr/>
          <p:nvPr/>
        </p:nvSpPr>
        <p:spPr>
          <a:xfrm>
            <a:off x="457200" y="370332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25" name="Shape 18"/>
          <p:cNvSpPr/>
          <p:nvPr/>
        </p:nvSpPr>
        <p:spPr>
          <a:xfrm>
            <a:off x="566928" y="37947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4" descr="/home/claude/kit/icon_lightbulb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512" y="3895344"/>
            <a:ext cx="301752" cy="301752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1188720" y="370332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doesn't want anything. People make the choices.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depends on…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1536192" cy="2148840"/>
          </a:xfrm>
          <a:prstGeom prst="roundRect">
            <a:avLst>
              <a:gd name="adj" fmla="val 7143"/>
            </a:avLst>
          </a:prstGeom>
          <a:solidFill>
            <a:srgbClr val="FCE4F2"/>
          </a:solidFill>
          <a:ln/>
        </p:spPr>
      </p:sp>
      <p:sp>
        <p:nvSpPr>
          <p:cNvPr id="5" name="Shape 2"/>
          <p:cNvSpPr/>
          <p:nvPr/>
        </p:nvSpPr>
        <p:spPr>
          <a:xfrm>
            <a:off x="928116" y="1435608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lightbul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6988" y="1554480"/>
            <a:ext cx="356616" cy="356616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12064" y="2084832"/>
            <a:ext cx="1426464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Why?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30352" y="2606040"/>
            <a:ext cx="1389888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the person want to do: help or hurt?</a:t>
            </a:r>
            <a:endParaRPr lang="en-US" sz="1300" dirty="0"/>
          </a:p>
        </p:txBody>
      </p:sp>
      <p:sp>
        <p:nvSpPr>
          <p:cNvPr id="9" name="Shape 5"/>
          <p:cNvSpPr/>
          <p:nvPr/>
        </p:nvSpPr>
        <p:spPr>
          <a:xfrm>
            <a:off x="2130552" y="1325880"/>
            <a:ext cx="1536192" cy="2148840"/>
          </a:xfrm>
          <a:prstGeom prst="roundRect">
            <a:avLst>
              <a:gd name="adj" fmla="val 7143"/>
            </a:avLst>
          </a:prstGeom>
          <a:solidFill>
            <a:srgbClr val="EEE9F7"/>
          </a:solidFill>
          <a:ln/>
        </p:spPr>
      </p:sp>
      <p:sp>
        <p:nvSpPr>
          <p:cNvPr id="10" name="Shape 6"/>
          <p:cNvSpPr/>
          <p:nvPr/>
        </p:nvSpPr>
        <p:spPr>
          <a:xfrm>
            <a:off x="2601468" y="1435608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cog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0340" y="1554480"/>
            <a:ext cx="356616" cy="356616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2185416" y="2084832"/>
            <a:ext cx="1426464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2203704" y="2606040"/>
            <a:ext cx="1389888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was the tool designed to do?</a:t>
            </a:r>
            <a:endParaRPr lang="en-US" sz="1300" dirty="0"/>
          </a:p>
        </p:txBody>
      </p:sp>
      <p:sp>
        <p:nvSpPr>
          <p:cNvPr id="14" name="Shape 9"/>
          <p:cNvSpPr/>
          <p:nvPr/>
        </p:nvSpPr>
        <p:spPr>
          <a:xfrm>
            <a:off x="3803904" y="1325880"/>
            <a:ext cx="1536192" cy="2148840"/>
          </a:xfrm>
          <a:prstGeom prst="roundRect">
            <a:avLst>
              <a:gd name="adj" fmla="val 7143"/>
            </a:avLst>
          </a:prstGeom>
          <a:solidFill>
            <a:srgbClr val="FCE4F2"/>
          </a:solidFill>
          <a:ln/>
        </p:spPr>
      </p:sp>
      <p:sp>
        <p:nvSpPr>
          <p:cNvPr id="15" name="Shape 10"/>
          <p:cNvSpPr/>
          <p:nvPr/>
        </p:nvSpPr>
        <p:spPr>
          <a:xfrm>
            <a:off x="4274820" y="1435608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che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3692" y="1554480"/>
            <a:ext cx="356616" cy="356616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3858768" y="2084832"/>
            <a:ext cx="1426464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Honesty</a:t>
            </a:r>
            <a:endParaRPr lang="en-US" sz="1400" dirty="0"/>
          </a:p>
        </p:txBody>
      </p:sp>
      <p:sp>
        <p:nvSpPr>
          <p:cNvPr id="18" name="Text 12"/>
          <p:cNvSpPr txBox="1"/>
          <p:nvPr/>
        </p:nvSpPr>
        <p:spPr>
          <a:xfrm>
            <a:off x="3877056" y="2606040"/>
            <a:ext cx="1389888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anyone pretending or cheating?</a:t>
            </a:r>
            <a:endParaRPr lang="en-US" sz="1300" dirty="0"/>
          </a:p>
        </p:txBody>
      </p:sp>
      <p:sp>
        <p:nvSpPr>
          <p:cNvPr id="19" name="Shape 13"/>
          <p:cNvSpPr/>
          <p:nvPr/>
        </p:nvSpPr>
        <p:spPr>
          <a:xfrm>
            <a:off x="5477256" y="1325880"/>
            <a:ext cx="1536192" cy="2148840"/>
          </a:xfrm>
          <a:prstGeom prst="roundRect">
            <a:avLst>
              <a:gd name="adj" fmla="val 7143"/>
            </a:avLst>
          </a:prstGeom>
          <a:solidFill>
            <a:srgbClr val="EEE9F7"/>
          </a:solidFill>
          <a:ln/>
        </p:spPr>
      </p:sp>
      <p:sp>
        <p:nvSpPr>
          <p:cNvPr id="20" name="Shape 14"/>
          <p:cNvSpPr/>
          <p:nvPr/>
        </p:nvSpPr>
        <p:spPr>
          <a:xfrm>
            <a:off x="5948172" y="1435608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kit/icon_han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7044" y="1554480"/>
            <a:ext cx="356616" cy="356616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5532120" y="2084832"/>
            <a:ext cx="1426464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Permission</a:t>
            </a:r>
            <a:endParaRPr lang="en-US" sz="1400" dirty="0"/>
          </a:p>
        </p:txBody>
      </p:sp>
      <p:sp>
        <p:nvSpPr>
          <p:cNvPr id="23" name="Text 16"/>
          <p:cNvSpPr txBox="1"/>
          <p:nvPr/>
        </p:nvSpPr>
        <p:spPr>
          <a:xfrm>
            <a:off x="5550408" y="2606040"/>
            <a:ext cx="1389888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people agree? Is private information safe?</a:t>
            </a:r>
            <a:endParaRPr lang="en-US" sz="1300" dirty="0"/>
          </a:p>
        </p:txBody>
      </p:sp>
      <p:sp>
        <p:nvSpPr>
          <p:cNvPr id="24" name="Shape 17"/>
          <p:cNvSpPr/>
          <p:nvPr/>
        </p:nvSpPr>
        <p:spPr>
          <a:xfrm>
            <a:off x="7150608" y="1325880"/>
            <a:ext cx="1536192" cy="2148840"/>
          </a:xfrm>
          <a:prstGeom prst="roundRect">
            <a:avLst>
              <a:gd name="adj" fmla="val 7143"/>
            </a:avLst>
          </a:prstGeom>
          <a:solidFill>
            <a:srgbClr val="FCE4F2"/>
          </a:solidFill>
          <a:ln/>
        </p:spPr>
      </p:sp>
      <p:sp>
        <p:nvSpPr>
          <p:cNvPr id="25" name="Shape 18"/>
          <p:cNvSpPr/>
          <p:nvPr/>
        </p:nvSpPr>
        <p:spPr>
          <a:xfrm>
            <a:off x="7621524" y="1435608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4" descr="/home/claude/kit/icon_users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0396" y="1554480"/>
            <a:ext cx="356616" cy="356616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7205472" y="2084832"/>
            <a:ext cx="1426464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person checks</a:t>
            </a:r>
            <a:endParaRPr lang="en-US" sz="1400" dirty="0"/>
          </a:p>
        </p:txBody>
      </p:sp>
      <p:sp>
        <p:nvSpPr>
          <p:cNvPr id="28" name="Text 20"/>
          <p:cNvSpPr txBox="1"/>
          <p:nvPr/>
        </p:nvSpPr>
        <p:spPr>
          <a:xfrm>
            <a:off x="7223760" y="2606040"/>
            <a:ext cx="1389888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a human still in charge?</a:t>
            </a:r>
            <a:endParaRPr lang="en-US" sz="1300" dirty="0"/>
          </a:p>
        </p:txBody>
      </p:sp>
      <p:sp>
        <p:nvSpPr>
          <p:cNvPr id="29" name="Shape 21"/>
          <p:cNvSpPr/>
          <p:nvPr/>
        </p:nvSpPr>
        <p:spPr>
          <a:xfrm>
            <a:off x="457200" y="365760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30" name="Shape 22"/>
          <p:cNvSpPr/>
          <p:nvPr/>
        </p:nvSpPr>
        <p:spPr>
          <a:xfrm>
            <a:off x="566928" y="37490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31" name="Image 5" descr="/home/claude/kit/icon_scal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12" y="3849624"/>
            <a:ext cx="301752" cy="301752"/>
          </a:xfrm>
          <a:prstGeom prst="rect">
            <a:avLst/>
          </a:prstGeom>
        </p:spPr>
      </p:pic>
      <p:sp>
        <p:nvSpPr>
          <p:cNvPr id="32" name="Text 23"/>
          <p:cNvSpPr txBox="1"/>
          <p:nvPr/>
        </p:nvSpPr>
        <p:spPr>
          <a:xfrm>
            <a:off x="1188720" y="365760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depends on ___ because ___.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 detectives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1954530" cy="1828800"/>
          </a:xfrm>
          <a:prstGeom prst="roundRect">
            <a:avLst>
              <a:gd name="adj" fmla="val 6000"/>
            </a:avLst>
          </a:prstGeom>
          <a:solidFill>
            <a:srgbClr val="FCE4F2"/>
          </a:solidFill>
          <a:ln/>
        </p:spPr>
      </p:sp>
      <p:sp>
        <p:nvSpPr>
          <p:cNvPr id="5" name="Shape 2"/>
          <p:cNvSpPr/>
          <p:nvPr/>
        </p:nvSpPr>
        <p:spPr>
          <a:xfrm>
            <a:off x="1137285" y="1435608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lightbul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6157" y="1554480"/>
            <a:ext cx="356616" cy="356616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12064" y="2084832"/>
            <a:ext cx="184480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Gave a reason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30352" y="2606040"/>
            <a:ext cx="1808226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"…because…"</a:t>
            </a:r>
            <a:endParaRPr lang="en-US" sz="1300" dirty="0"/>
          </a:p>
        </p:txBody>
      </p:sp>
      <p:sp>
        <p:nvSpPr>
          <p:cNvPr id="9" name="Shape 5"/>
          <p:cNvSpPr/>
          <p:nvPr/>
        </p:nvSpPr>
        <p:spPr>
          <a:xfrm>
            <a:off x="2548890" y="1325880"/>
            <a:ext cx="1954530" cy="1828800"/>
          </a:xfrm>
          <a:prstGeom prst="roundRect">
            <a:avLst>
              <a:gd name="adj" fmla="val 6000"/>
            </a:avLst>
          </a:prstGeom>
          <a:solidFill>
            <a:srgbClr val="EEE9F7"/>
          </a:solidFill>
          <a:ln/>
        </p:spPr>
      </p:sp>
      <p:sp>
        <p:nvSpPr>
          <p:cNvPr id="10" name="Shape 6"/>
          <p:cNvSpPr/>
          <p:nvPr/>
        </p:nvSpPr>
        <p:spPr>
          <a:xfrm>
            <a:off x="3228975" y="1435608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comment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47" y="1554480"/>
            <a:ext cx="356616" cy="356616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2603754" y="2084832"/>
            <a:ext cx="184480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ABC</a:t>
            </a:r>
            <a:endParaRPr lang="en-US" sz="1500" dirty="0"/>
          </a:p>
        </p:txBody>
      </p:sp>
      <p:sp>
        <p:nvSpPr>
          <p:cNvPr id="13" name="Text 8"/>
          <p:cNvSpPr txBox="1"/>
          <p:nvPr/>
        </p:nvSpPr>
        <p:spPr>
          <a:xfrm>
            <a:off x="2622042" y="2606040"/>
            <a:ext cx="1808226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Agree, Build or Challenge</a:t>
            </a:r>
            <a:endParaRPr lang="en-US" sz="1300" dirty="0"/>
          </a:p>
        </p:txBody>
      </p:sp>
      <p:sp>
        <p:nvSpPr>
          <p:cNvPr id="14" name="Shape 9"/>
          <p:cNvSpPr/>
          <p:nvPr/>
        </p:nvSpPr>
        <p:spPr>
          <a:xfrm>
            <a:off x="4640580" y="1325880"/>
            <a:ext cx="1954530" cy="1828800"/>
          </a:xfrm>
          <a:prstGeom prst="roundRect">
            <a:avLst>
              <a:gd name="adj" fmla="val 6000"/>
            </a:avLst>
          </a:prstGeom>
          <a:solidFill>
            <a:srgbClr val="FCE4F2"/>
          </a:solidFill>
          <a:ln/>
        </p:spPr>
      </p:sp>
      <p:sp>
        <p:nvSpPr>
          <p:cNvPr id="15" name="Shape 10"/>
          <p:cNvSpPr/>
          <p:nvPr/>
        </p:nvSpPr>
        <p:spPr>
          <a:xfrm>
            <a:off x="5320665" y="1435608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user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9537" y="1554480"/>
            <a:ext cx="356616" cy="356616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4695444" y="2084832"/>
            <a:ext cx="184480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Brought someone in</a:t>
            </a:r>
            <a:endParaRPr lang="en-US" sz="1500" dirty="0"/>
          </a:p>
        </p:txBody>
      </p:sp>
      <p:sp>
        <p:nvSpPr>
          <p:cNvPr id="18" name="Text 12"/>
          <p:cNvSpPr txBox="1"/>
          <p:nvPr/>
        </p:nvSpPr>
        <p:spPr>
          <a:xfrm>
            <a:off x="4713732" y="2606040"/>
            <a:ext cx="1808226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"What do you think, ___?"</a:t>
            </a:r>
            <a:endParaRPr lang="en-US" sz="1300" dirty="0"/>
          </a:p>
        </p:txBody>
      </p:sp>
      <p:sp>
        <p:nvSpPr>
          <p:cNvPr id="19" name="Shape 13"/>
          <p:cNvSpPr/>
          <p:nvPr/>
        </p:nvSpPr>
        <p:spPr>
          <a:xfrm>
            <a:off x="6732270" y="1325880"/>
            <a:ext cx="1954530" cy="1828800"/>
          </a:xfrm>
          <a:prstGeom prst="roundRect">
            <a:avLst>
              <a:gd name="adj" fmla="val 6000"/>
            </a:avLst>
          </a:prstGeom>
          <a:solidFill>
            <a:srgbClr val="EEE9F7"/>
          </a:solidFill>
          <a:ln/>
        </p:spPr>
      </p:sp>
      <p:sp>
        <p:nvSpPr>
          <p:cNvPr id="20" name="Shape 14"/>
          <p:cNvSpPr/>
          <p:nvPr/>
        </p:nvSpPr>
        <p:spPr>
          <a:xfrm>
            <a:off x="7412355" y="1435608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kit/icon_scal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1227" y="1554480"/>
            <a:ext cx="356616" cy="356616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6787134" y="2084832"/>
            <a:ext cx="184480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Said "it depends"</a:t>
            </a:r>
            <a:endParaRPr lang="en-US" sz="1500" dirty="0"/>
          </a:p>
        </p:txBody>
      </p:sp>
      <p:sp>
        <p:nvSpPr>
          <p:cNvPr id="23" name="Text 16"/>
          <p:cNvSpPr txBox="1"/>
          <p:nvPr/>
        </p:nvSpPr>
        <p:spPr>
          <a:xfrm>
            <a:off x="6805422" y="2606040"/>
            <a:ext cx="1808226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"It depends on ___ because…"</a:t>
            </a:r>
            <a:endParaRPr lang="en-US" sz="1300" dirty="0"/>
          </a:p>
        </p:txBody>
      </p:sp>
      <p:sp>
        <p:nvSpPr>
          <p:cNvPr id="24" name="Shape 17"/>
          <p:cNvSpPr/>
          <p:nvPr/>
        </p:nvSpPr>
        <p:spPr>
          <a:xfrm>
            <a:off x="457200" y="333756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25" name="Shape 18"/>
          <p:cNvSpPr/>
          <p:nvPr/>
        </p:nvSpPr>
        <p:spPr>
          <a:xfrm>
            <a:off x="566928" y="342900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4" descr="/home/claude/kit/icon_search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512" y="3529584"/>
            <a:ext cx="301752" cy="301752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1188720" y="333756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ONE person. Tally each move. Then give kind, specific feedback.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 frames for the washing line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8229600" cy="731520"/>
          </a:xfrm>
          <a:prstGeom prst="roundRect">
            <a:avLst>
              <a:gd name="adj" fmla="val 15000"/>
            </a:avLst>
          </a:prstGeom>
          <a:solidFill>
            <a:schemeClr val="tx2"/>
          </a:solidFill>
          <a:ln/>
        </p:spPr>
      </p:sp>
      <p:sp>
        <p:nvSpPr>
          <p:cNvPr id="5" name="Shape 2"/>
          <p:cNvSpPr/>
          <p:nvPr/>
        </p:nvSpPr>
        <p:spPr>
          <a:xfrm>
            <a:off x="566928" y="14173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/home/claude/kit/icon_mi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7629" y="1538021"/>
            <a:ext cx="307238" cy="30723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34440" y="1325880"/>
            <a:ext cx="731520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Model: </a:t>
            </a:r>
            <a:pPr indent="0" marL="0">
              <a:buNone/>
            </a:pPr>
            <a:r>
              <a:rPr lang="en-US" sz="15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"It depends on the design, because a reminder to stop would make it helpful, but if it's built to keep you playing all night, it's harmful. What do you think, Sam?"</a:t>
            </a:r>
            <a:endParaRPr lang="en-US" sz="1500" dirty="0"/>
          </a:p>
        </p:txBody>
      </p:sp>
      <p:sp>
        <p:nvSpPr>
          <p:cNvPr id="8" name="Shape 4"/>
          <p:cNvSpPr/>
          <p:nvPr/>
        </p:nvSpPr>
        <p:spPr>
          <a:xfrm>
            <a:off x="45720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59436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594360" y="2651760"/>
            <a:ext cx="234696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think this is helpful / harmful because ___.</a:t>
            </a:r>
            <a:endParaRPr lang="en-US" sz="1500" dirty="0"/>
          </a:p>
        </p:txBody>
      </p:sp>
      <p:sp>
        <p:nvSpPr>
          <p:cNvPr id="11" name="Text 7"/>
          <p:cNvSpPr txBox="1"/>
          <p:nvPr/>
        </p:nvSpPr>
        <p:spPr>
          <a:xfrm>
            <a:off x="594360" y="3749040"/>
            <a:ext cx="234696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bank: helpful · harmful · it depends · intention · designed · honest · permission · kind · unkind · safe · check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326136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rgbClr val="EEE9F7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339852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</a:t>
            </a:r>
            <a:endParaRPr lang="en-US" sz="1300" dirty="0"/>
          </a:p>
        </p:txBody>
      </p:sp>
      <p:sp>
        <p:nvSpPr>
          <p:cNvPr id="14" name="Text 10"/>
          <p:cNvSpPr txBox="1"/>
          <p:nvPr/>
        </p:nvSpPr>
        <p:spPr>
          <a:xfrm>
            <a:off x="3398520" y="2651760"/>
            <a:ext cx="2346960" cy="1691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depends on ___ because ___.</a:t>
            </a:r>
            <a:endParaRPr lang="en-US" sz="1500" dirty="0"/>
          </a:p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 you think, ___?</a:t>
            </a:r>
            <a:endParaRPr lang="en-US" sz="1500" dirty="0"/>
          </a:p>
        </p:txBody>
      </p:sp>
      <p:sp>
        <p:nvSpPr>
          <p:cNvPr id="15" name="Shape 11"/>
          <p:cNvSpPr/>
          <p:nvPr/>
        </p:nvSpPr>
        <p:spPr>
          <a:xfrm>
            <a:off x="606552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rgbClr val="FCE4F2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620268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STRETCH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6202680" y="2651760"/>
            <a:ext cx="2346960" cy="1691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AI tool could ___ if ___, but it could ___ if ___, so it depends on ___.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washing line: round 1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1851660" cy="2011680"/>
          </a:xfrm>
          <a:prstGeom prst="roundRect">
            <a:avLst>
              <a:gd name="adj" fmla="val 5926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971550" y="149047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boo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2601" y="1671523"/>
            <a:ext cx="460858" cy="46085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" y="2377440"/>
            <a:ext cx="166878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566928" y="2697480"/>
            <a:ext cx="1632204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a scenario card</a:t>
            </a:r>
            <a:endParaRPr lang="en-US" sz="1400" dirty="0"/>
          </a:p>
        </p:txBody>
      </p:sp>
      <p:pic>
        <p:nvPicPr>
          <p:cNvPr id="9" name="Image 1" descr="/home/claude/kit/icon_arrow_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292" y="2194560"/>
            <a:ext cx="219456" cy="219456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2583180" y="1325880"/>
            <a:ext cx="1851660" cy="2011680"/>
          </a:xfrm>
          <a:prstGeom prst="roundRect">
            <a:avLst>
              <a:gd name="adj" fmla="val 5926"/>
            </a:avLst>
          </a:prstGeom>
          <a:solidFill>
            <a:srgbClr val="EEE9F7"/>
          </a:solidFill>
          <a:ln/>
        </p:spPr>
      </p:sp>
      <p:sp>
        <p:nvSpPr>
          <p:cNvPr id="11" name="Shape 6"/>
          <p:cNvSpPr/>
          <p:nvPr/>
        </p:nvSpPr>
        <p:spPr>
          <a:xfrm>
            <a:off x="3097530" y="149047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2" name="Image 2" descr="/home/claude/kit/icon_comment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581" y="1671523"/>
            <a:ext cx="460858" cy="460858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2674620" y="2377440"/>
            <a:ext cx="166878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2692908" y="2697480"/>
            <a:ext cx="1632204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Agree, Build, Challenge</a:t>
            </a:r>
            <a:endParaRPr lang="en-US" sz="1400" dirty="0"/>
          </a:p>
        </p:txBody>
      </p:sp>
      <p:pic>
        <p:nvPicPr>
          <p:cNvPr id="15" name="Image 3" descr="/home/claude/kit/icon_arrow_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2272" y="2194560"/>
            <a:ext cx="219456" cy="219456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4709160" y="1325880"/>
            <a:ext cx="1851660" cy="2011680"/>
          </a:xfrm>
          <a:prstGeom prst="roundRect">
            <a:avLst>
              <a:gd name="adj" fmla="val 5926"/>
            </a:avLst>
          </a:prstGeom>
          <a:solidFill>
            <a:srgbClr val="FCE4F2"/>
          </a:solidFill>
          <a:ln/>
        </p:spPr>
      </p:sp>
      <p:sp>
        <p:nvSpPr>
          <p:cNvPr id="17" name="Shape 10"/>
          <p:cNvSpPr/>
          <p:nvPr/>
        </p:nvSpPr>
        <p:spPr>
          <a:xfrm>
            <a:off x="5223510" y="149047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4" descr="/home/claude/kit/icon_tshirt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4561" y="1671523"/>
            <a:ext cx="460858" cy="460858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4800600" y="2377440"/>
            <a:ext cx="166878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PEG IT</a:t>
            </a:r>
            <a:endParaRPr lang="en-US" sz="1300" dirty="0"/>
          </a:p>
        </p:txBody>
      </p:sp>
      <p:sp>
        <p:nvSpPr>
          <p:cNvPr id="20" name="Text 12"/>
          <p:cNvSpPr txBox="1"/>
          <p:nvPr/>
        </p:nvSpPr>
        <p:spPr>
          <a:xfrm>
            <a:off x="4818888" y="2697480"/>
            <a:ext cx="1632204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Helpful, harmful or it depends?</a:t>
            </a:r>
            <a:endParaRPr lang="en-US" sz="1400" dirty="0"/>
          </a:p>
        </p:txBody>
      </p:sp>
      <p:pic>
        <p:nvPicPr>
          <p:cNvPr id="21" name="Image 5" descr="/home/claude/kit/icon_arrow_a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8252" y="2194560"/>
            <a:ext cx="219456" cy="219456"/>
          </a:xfrm>
          <a:prstGeom prst="rect">
            <a:avLst/>
          </a:prstGeom>
        </p:spPr>
      </p:pic>
      <p:sp>
        <p:nvSpPr>
          <p:cNvPr id="22" name="Shape 13"/>
          <p:cNvSpPr/>
          <p:nvPr/>
        </p:nvSpPr>
        <p:spPr>
          <a:xfrm>
            <a:off x="6835140" y="1325880"/>
            <a:ext cx="1851660" cy="2011680"/>
          </a:xfrm>
          <a:prstGeom prst="roundRect">
            <a:avLst>
              <a:gd name="adj" fmla="val 5926"/>
            </a:avLst>
          </a:prstGeom>
          <a:solidFill>
            <a:schemeClr val="bg2"/>
          </a:solidFill>
          <a:ln/>
        </p:spPr>
      </p:sp>
      <p:sp>
        <p:nvSpPr>
          <p:cNvPr id="23" name="Shape 14"/>
          <p:cNvSpPr/>
          <p:nvPr/>
        </p:nvSpPr>
        <p:spPr>
          <a:xfrm>
            <a:off x="7349490" y="149047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4" name="Image 6" descr="/home/claude/kit/icon_scal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30541" y="1671523"/>
            <a:ext cx="460858" cy="460858"/>
          </a:xfrm>
          <a:prstGeom prst="rect">
            <a:avLst/>
          </a:prstGeom>
        </p:spPr>
      </p:pic>
      <p:sp>
        <p:nvSpPr>
          <p:cNvPr id="25" name="Text 15"/>
          <p:cNvSpPr txBox="1"/>
          <p:nvPr/>
        </p:nvSpPr>
        <p:spPr>
          <a:xfrm>
            <a:off x="6926580" y="2377440"/>
            <a:ext cx="166878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WHY?</a:t>
            </a:r>
            <a:endParaRPr lang="en-US" sz="1300" dirty="0"/>
          </a:p>
        </p:txBody>
      </p:sp>
      <p:sp>
        <p:nvSpPr>
          <p:cNvPr id="26" name="Text 16"/>
          <p:cNvSpPr txBox="1"/>
          <p:nvPr/>
        </p:nvSpPr>
        <p:spPr>
          <a:xfrm>
            <a:off x="6944868" y="2697480"/>
            <a:ext cx="1632204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a factor card if it depends</a:t>
            </a:r>
            <a:endParaRPr lang="en-US" sz="1400" dirty="0"/>
          </a:p>
        </p:txBody>
      </p:sp>
      <p:sp>
        <p:nvSpPr>
          <p:cNvPr id="27" name="Shape 17"/>
          <p:cNvSpPr/>
          <p:nvPr/>
        </p:nvSpPr>
        <p:spPr>
          <a:xfrm>
            <a:off x="457200" y="361188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28" name="Shape 18"/>
          <p:cNvSpPr/>
          <p:nvPr/>
        </p:nvSpPr>
        <p:spPr>
          <a:xfrm>
            <a:off x="566928" y="370332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9" name="Image 7" descr="/home/claude/kit/icon_clip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512" y="3803904"/>
            <a:ext cx="301752" cy="301752"/>
          </a:xfrm>
          <a:prstGeom prst="rect">
            <a:avLst/>
          </a:prstGeom>
        </p:spPr>
      </p:pic>
      <p:sp>
        <p:nvSpPr>
          <p:cNvPr id="30" name="Text 19"/>
          <p:cNvSpPr txBox="1"/>
          <p:nvPr/>
        </p:nvSpPr>
        <p:spPr>
          <a:xfrm>
            <a:off x="1188720" y="361188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Discussers: cards 1–6. Detectives: tally your person's talk moves.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Helpful ↔ harmful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8229600" cy="109728"/>
          </a:xfrm>
          <a:prstGeom prst="roundRect">
            <a:avLst>
              <a:gd name="adj" fmla="val 100000"/>
            </a:avLst>
          </a:prstGeom>
          <a:solidFill>
            <a:schemeClr val="tx2"/>
          </a:solidFill>
          <a:ln/>
        </p:spPr>
      </p:sp>
      <p:sp>
        <p:nvSpPr>
          <p:cNvPr id="5" name="Shape 2"/>
          <p:cNvSpPr/>
          <p:nvPr/>
        </p:nvSpPr>
        <p:spPr>
          <a:xfrm>
            <a:off x="457200" y="1645920"/>
            <a:ext cx="2621280" cy="1097280"/>
          </a:xfrm>
          <a:prstGeom prst="roundRect">
            <a:avLst>
              <a:gd name="adj" fmla="val 10000"/>
            </a:avLst>
          </a:prstGeom>
          <a:solidFill>
            <a:srgbClr val="DFF3E4"/>
          </a:solidFill>
          <a:ln/>
        </p:spPr>
      </p:sp>
      <p:sp>
        <p:nvSpPr>
          <p:cNvPr id="6" name="Shape 3"/>
          <p:cNvSpPr/>
          <p:nvPr/>
        </p:nvSpPr>
        <p:spPr>
          <a:xfrm>
            <a:off x="594360" y="178308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7" name="Image 0" descr="/home/claude/kit/icon_handhear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088" y="1892808"/>
            <a:ext cx="329184" cy="329184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280160" y="175564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HELPFUL</a:t>
            </a:r>
            <a:endParaRPr lang="en-US" sz="1700" dirty="0"/>
          </a:p>
        </p:txBody>
      </p:sp>
      <p:sp>
        <p:nvSpPr>
          <p:cNvPr id="9" name="Text 5"/>
          <p:cNvSpPr txBox="1"/>
          <p:nvPr/>
        </p:nvSpPr>
        <p:spPr>
          <a:xfrm>
            <a:off x="1280160" y="2194560"/>
            <a:ext cx="168859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Designed and used to help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3261360" y="1645920"/>
            <a:ext cx="2621280" cy="1097280"/>
          </a:xfrm>
          <a:prstGeom prst="roundRect">
            <a:avLst>
              <a:gd name="adj" fmla="val 10000"/>
            </a:avLst>
          </a:prstGeom>
          <a:solidFill>
            <a:srgbClr val="FFF1C9"/>
          </a:solidFill>
          <a:ln/>
        </p:spPr>
      </p:sp>
      <p:sp>
        <p:nvSpPr>
          <p:cNvPr id="11" name="Shape 7"/>
          <p:cNvSpPr/>
          <p:nvPr/>
        </p:nvSpPr>
        <p:spPr>
          <a:xfrm>
            <a:off x="3398520" y="178308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2" name="Image 1" descr="/home/claude/kit/icon_scal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8248" y="1892808"/>
            <a:ext cx="329184" cy="329184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4084320" y="175564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DEPENDS</a:t>
            </a:r>
            <a:endParaRPr lang="en-US" sz="1700" dirty="0"/>
          </a:p>
        </p:txBody>
      </p:sp>
      <p:sp>
        <p:nvSpPr>
          <p:cNvPr id="14" name="Text 9"/>
          <p:cNvSpPr txBox="1"/>
          <p:nvPr/>
        </p:nvSpPr>
        <p:spPr>
          <a:xfrm>
            <a:off x="4084320" y="2194560"/>
            <a:ext cx="168859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· design · honesty · permission · a person checks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6065520" y="1645920"/>
            <a:ext cx="2621280" cy="1097280"/>
          </a:xfrm>
          <a:prstGeom prst="roundRect">
            <a:avLst>
              <a:gd name="adj" fmla="val 10000"/>
            </a:avLst>
          </a:prstGeom>
          <a:solidFill>
            <a:srgbClr val="FBE3DC"/>
          </a:solidFill>
          <a:ln/>
        </p:spPr>
      </p:sp>
      <p:sp>
        <p:nvSpPr>
          <p:cNvPr id="16" name="Shape 11"/>
          <p:cNvSpPr/>
          <p:nvPr/>
        </p:nvSpPr>
        <p:spPr>
          <a:xfrm>
            <a:off x="6202680" y="178308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7" name="Image 2" descr="/home/claude/kit/icon_war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2408" y="1892808"/>
            <a:ext cx="329184" cy="329184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6888480" y="175564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HARMFUL</a:t>
            </a:r>
            <a:endParaRPr lang="en-US" sz="1700" dirty="0"/>
          </a:p>
        </p:txBody>
      </p:sp>
      <p:sp>
        <p:nvSpPr>
          <p:cNvPr id="19" name="Text 13"/>
          <p:cNvSpPr txBox="1"/>
          <p:nvPr/>
        </p:nvSpPr>
        <p:spPr>
          <a:xfrm>
            <a:off x="6888480" y="2194560"/>
            <a:ext cx="168859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or designed to hurt</a:t>
            </a:r>
            <a:endParaRPr lang="en-US" sz="1300" dirty="0"/>
          </a:p>
        </p:txBody>
      </p:sp>
      <p:sp>
        <p:nvSpPr>
          <p:cNvPr id="20" name="Shape 14"/>
          <p:cNvSpPr/>
          <p:nvPr/>
        </p:nvSpPr>
        <p:spPr>
          <a:xfrm>
            <a:off x="457200" y="2926080"/>
            <a:ext cx="1920240" cy="73152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/>
        </p:spPr>
      </p:sp>
      <p:sp>
        <p:nvSpPr>
          <p:cNvPr id="21" name="Shape 15"/>
          <p:cNvSpPr/>
          <p:nvPr/>
        </p:nvSpPr>
        <p:spPr>
          <a:xfrm>
            <a:off x="594360" y="3063240"/>
            <a:ext cx="457200" cy="4572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2" name="Image 3" descr="/home/claude/kit/icon_lowvisio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3154680"/>
            <a:ext cx="274320" cy="27432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1188720" y="3035808"/>
            <a:ext cx="10789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Menu reader</a:t>
            </a:r>
            <a:endParaRPr lang="en-US" sz="1400" dirty="0"/>
          </a:p>
        </p:txBody>
      </p:sp>
      <p:sp>
        <p:nvSpPr>
          <p:cNvPr id="24" name="Shape 17"/>
          <p:cNvSpPr/>
          <p:nvPr/>
        </p:nvSpPr>
        <p:spPr>
          <a:xfrm>
            <a:off x="2560320" y="2926080"/>
            <a:ext cx="1920240" cy="73152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/>
        </p:spPr>
      </p:sp>
      <p:sp>
        <p:nvSpPr>
          <p:cNvPr id="25" name="Shape 18"/>
          <p:cNvSpPr/>
          <p:nvPr/>
        </p:nvSpPr>
        <p:spPr>
          <a:xfrm>
            <a:off x="2697480" y="3063240"/>
            <a:ext cx="457200" cy="4572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4" descr="/home/claude/kit/icon_clou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8920" y="3154680"/>
            <a:ext cx="274320" cy="274320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3291840" y="3035808"/>
            <a:ext cx="10789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Flood warning</a:t>
            </a:r>
            <a:endParaRPr lang="en-US" sz="1400" dirty="0"/>
          </a:p>
        </p:txBody>
      </p:sp>
      <p:sp>
        <p:nvSpPr>
          <p:cNvPr id="28" name="Shape 20"/>
          <p:cNvSpPr/>
          <p:nvPr/>
        </p:nvSpPr>
        <p:spPr>
          <a:xfrm>
            <a:off x="4663440" y="2926080"/>
            <a:ext cx="1920240" cy="73152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/>
        </p:spPr>
      </p:sp>
      <p:sp>
        <p:nvSpPr>
          <p:cNvPr id="29" name="Shape 21"/>
          <p:cNvSpPr/>
          <p:nvPr/>
        </p:nvSpPr>
        <p:spPr>
          <a:xfrm>
            <a:off x="4800600" y="3063240"/>
            <a:ext cx="457200" cy="4572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30" name="Image 5" descr="/home/claude/kit/icon_gamepa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2040" y="3154680"/>
            <a:ext cx="274320" cy="274320"/>
          </a:xfrm>
          <a:prstGeom prst="rect">
            <a:avLst/>
          </a:prstGeom>
        </p:spPr>
      </p:pic>
      <p:sp>
        <p:nvSpPr>
          <p:cNvPr id="31" name="Text 22"/>
          <p:cNvSpPr txBox="1"/>
          <p:nvPr/>
        </p:nvSpPr>
        <p:spPr>
          <a:xfrm>
            <a:off x="5394960" y="3035808"/>
            <a:ext cx="10789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"One more game"</a:t>
            </a:r>
            <a:endParaRPr lang="en-US" sz="1400" dirty="0"/>
          </a:p>
        </p:txBody>
      </p:sp>
      <p:sp>
        <p:nvSpPr>
          <p:cNvPr id="32" name="Shape 23"/>
          <p:cNvSpPr/>
          <p:nvPr/>
        </p:nvSpPr>
        <p:spPr>
          <a:xfrm>
            <a:off x="6766560" y="2926080"/>
            <a:ext cx="1920240" cy="73152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/>
        </p:spPr>
      </p:sp>
      <p:sp>
        <p:nvSpPr>
          <p:cNvPr id="33" name="Shape 24"/>
          <p:cNvSpPr/>
          <p:nvPr/>
        </p:nvSpPr>
        <p:spPr>
          <a:xfrm>
            <a:off x="6903720" y="3063240"/>
            <a:ext cx="457200" cy="4572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34" name="Image 6" descr="/home/claude/kit/icon_commentslash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95160" y="3154680"/>
            <a:ext cx="274320" cy="274320"/>
          </a:xfrm>
          <a:prstGeom prst="rect">
            <a:avLst/>
          </a:prstGeom>
        </p:spPr>
      </p:pic>
      <p:sp>
        <p:nvSpPr>
          <p:cNvPr id="35" name="Text 25"/>
          <p:cNvSpPr txBox="1"/>
          <p:nvPr/>
        </p:nvSpPr>
        <p:spPr>
          <a:xfrm>
            <a:off x="7498080" y="3035808"/>
            <a:ext cx="10789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Unkind message</a:t>
            </a:r>
            <a:endParaRPr lang="en-US" sz="1400" dirty="0"/>
          </a:p>
        </p:txBody>
      </p:sp>
      <p:sp>
        <p:nvSpPr>
          <p:cNvPr id="36" name="Text 26"/>
          <p:cNvSpPr txBox="1"/>
          <p:nvPr/>
        </p:nvSpPr>
        <p:spPr>
          <a:xfrm>
            <a:off x="457200" y="3749040"/>
            <a:ext cx="82296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 only: your group decides with reasons.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Detective feedback, then swap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8229600" cy="777240"/>
          </a:xfrm>
          <a:prstGeom prst="roundRect">
            <a:avLst>
              <a:gd name="adj" fmla="val 14118"/>
            </a:avLst>
          </a:prstGeom>
          <a:solidFill>
            <a:schemeClr val="tx2"/>
          </a:solidFill>
          <a:ln/>
        </p:spPr>
      </p:sp>
      <p:sp>
        <p:nvSpPr>
          <p:cNvPr id="5" name="Shape 2"/>
          <p:cNvSpPr/>
          <p:nvPr/>
        </p:nvSpPr>
        <p:spPr>
          <a:xfrm>
            <a:off x="566928" y="1435608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/home/claude/kit/icon_search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7629" y="1556309"/>
            <a:ext cx="307238" cy="30723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34440" y="1325880"/>
            <a:ext cx="7315200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Model: </a:t>
            </a:r>
            <a:pPr indent="0" marL="0">
              <a:buNone/>
            </a:pPr>
            <a:r>
              <a:rPr lang="en-US" sz="15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 noticed Ali brought Sam in by asking 'What do you think?'. That helped the group because Sam had a great idea."</a:t>
            </a:r>
            <a:endParaRPr lang="en-US" sz="1500" dirty="0"/>
          </a:p>
        </p:txBody>
      </p:sp>
      <p:sp>
        <p:nvSpPr>
          <p:cNvPr id="8" name="Shape 4"/>
          <p:cNvSpPr/>
          <p:nvPr/>
        </p:nvSpPr>
        <p:spPr>
          <a:xfrm>
            <a:off x="457200" y="2286000"/>
            <a:ext cx="2621280" cy="1188720"/>
          </a:xfrm>
          <a:prstGeom prst="roundRect">
            <a:avLst>
              <a:gd name="adj" fmla="val 9231"/>
            </a:avLst>
          </a:prstGeom>
          <a:solidFill>
            <a:srgbClr val="EEE9F7"/>
          </a:solidFill>
          <a:ln/>
        </p:spPr>
      </p:sp>
      <p:sp>
        <p:nvSpPr>
          <p:cNvPr id="9" name="Shape 5"/>
          <p:cNvSpPr/>
          <p:nvPr/>
        </p:nvSpPr>
        <p:spPr>
          <a:xfrm>
            <a:off x="594360" y="24231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0" name="Image 1" descr="/home/claude/kit/icon_sta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" y="2523744"/>
            <a:ext cx="301752" cy="301752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234440" y="2395728"/>
            <a:ext cx="17343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Kind</a:t>
            </a:r>
            <a:endParaRPr lang="en-US" sz="1700" dirty="0"/>
          </a:p>
        </p:txBody>
      </p:sp>
      <p:sp>
        <p:nvSpPr>
          <p:cNvPr id="12" name="Text 7"/>
          <p:cNvSpPr txBox="1"/>
          <p:nvPr/>
        </p:nvSpPr>
        <p:spPr>
          <a:xfrm>
            <a:off x="1234440" y="2834640"/>
            <a:ext cx="1734312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something that went well</a:t>
            </a:r>
            <a:endParaRPr lang="en-US" sz="1400" dirty="0"/>
          </a:p>
        </p:txBody>
      </p:sp>
      <p:sp>
        <p:nvSpPr>
          <p:cNvPr id="13" name="Shape 8"/>
          <p:cNvSpPr/>
          <p:nvPr/>
        </p:nvSpPr>
        <p:spPr>
          <a:xfrm>
            <a:off x="3261360" y="2286000"/>
            <a:ext cx="2621280" cy="1188720"/>
          </a:xfrm>
          <a:prstGeom prst="roundRect">
            <a:avLst>
              <a:gd name="adj" fmla="val 9231"/>
            </a:avLst>
          </a:prstGeom>
          <a:solidFill>
            <a:srgbClr val="FCE4F2"/>
          </a:solidFill>
          <a:ln/>
        </p:spPr>
      </p:sp>
      <p:sp>
        <p:nvSpPr>
          <p:cNvPr id="14" name="Shape 9"/>
          <p:cNvSpPr/>
          <p:nvPr/>
        </p:nvSpPr>
        <p:spPr>
          <a:xfrm>
            <a:off x="3398520" y="24231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5" name="Image 2" descr="/home/claude/kit/icon_bullsey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9104" y="2523744"/>
            <a:ext cx="301752" cy="301752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4038600" y="2395728"/>
            <a:ext cx="17343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Specific</a:t>
            </a:r>
            <a:endParaRPr lang="en-US" sz="1700" dirty="0"/>
          </a:p>
        </p:txBody>
      </p:sp>
      <p:sp>
        <p:nvSpPr>
          <p:cNvPr id="17" name="Text 11"/>
          <p:cNvSpPr txBox="1"/>
          <p:nvPr/>
        </p:nvSpPr>
        <p:spPr>
          <a:xfrm>
            <a:off x="4038600" y="2834640"/>
            <a:ext cx="1734312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exactly which move you heard</a:t>
            </a:r>
            <a:endParaRPr lang="en-US" sz="1400" dirty="0"/>
          </a:p>
        </p:txBody>
      </p:sp>
      <p:sp>
        <p:nvSpPr>
          <p:cNvPr id="18" name="Shape 12"/>
          <p:cNvSpPr/>
          <p:nvPr/>
        </p:nvSpPr>
        <p:spPr>
          <a:xfrm>
            <a:off x="6065520" y="2286000"/>
            <a:ext cx="2621280" cy="118872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</p:sp>
      <p:sp>
        <p:nvSpPr>
          <p:cNvPr id="19" name="Shape 13"/>
          <p:cNvSpPr/>
          <p:nvPr/>
        </p:nvSpPr>
        <p:spPr>
          <a:xfrm>
            <a:off x="6202680" y="24231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0" name="Image 3" descr="/home/claude/kit/icon_sync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3264" y="2523744"/>
            <a:ext cx="301752" cy="301752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6842760" y="2395728"/>
            <a:ext cx="17343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Swap</a:t>
            </a:r>
            <a:endParaRPr lang="en-US" sz="1700" dirty="0"/>
          </a:p>
        </p:txBody>
      </p:sp>
      <p:sp>
        <p:nvSpPr>
          <p:cNvPr id="22" name="Text 15"/>
          <p:cNvSpPr txBox="1"/>
          <p:nvPr/>
        </p:nvSpPr>
        <p:spPr>
          <a:xfrm>
            <a:off x="6842760" y="2834640"/>
            <a:ext cx="1734312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Detectives become discussers: cards 7–12</a:t>
            </a:r>
            <a:endParaRPr lang="en-US" sz="1400" dirty="0"/>
          </a:p>
        </p:txBody>
      </p:sp>
      <p:sp>
        <p:nvSpPr>
          <p:cNvPr id="23" name="Shape 16"/>
          <p:cNvSpPr/>
          <p:nvPr/>
        </p:nvSpPr>
        <p:spPr>
          <a:xfrm>
            <a:off x="457200" y="365760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24" name="Shape 17"/>
          <p:cNvSpPr/>
          <p:nvPr/>
        </p:nvSpPr>
        <p:spPr>
          <a:xfrm>
            <a:off x="566928" y="37490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5" name="Image 4" descr="/home/claude/kit/icon_mic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512" y="3849624"/>
            <a:ext cx="301752" cy="301752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1188720" y="365760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noticed ___ used ___. That helped the group because ___.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trickiest card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8229600" cy="914400"/>
          </a:xfrm>
          <a:prstGeom prst="roundRect">
            <a:avLst>
              <a:gd name="adj" fmla="val 12000"/>
            </a:avLst>
          </a:prstGeom>
          <a:solidFill>
            <a:srgbClr val="FFF1C9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46304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gamepa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" y="1591056"/>
            <a:ext cx="384048" cy="38404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71600" y="1325880"/>
            <a:ext cx="713232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game app's AI keeps suggesting "just one more game", even late at night.</a:t>
            </a:r>
            <a:endParaRPr lang="en-US" sz="1900" dirty="0"/>
          </a:p>
        </p:txBody>
      </p:sp>
      <p:sp>
        <p:nvSpPr>
          <p:cNvPr id="8" name="Shape 4"/>
          <p:cNvSpPr/>
          <p:nvPr/>
        </p:nvSpPr>
        <p:spPr>
          <a:xfrm>
            <a:off x="457200" y="2377440"/>
            <a:ext cx="2621280" cy="1097280"/>
          </a:xfrm>
          <a:prstGeom prst="roundRect">
            <a:avLst>
              <a:gd name="adj" fmla="val 10000"/>
            </a:avLst>
          </a:prstGeom>
          <a:solidFill>
            <a:srgbClr val="EEE9F7"/>
          </a:solidFill>
          <a:ln/>
        </p:spPr>
      </p:sp>
      <p:sp>
        <p:nvSpPr>
          <p:cNvPr id="9" name="Shape 5"/>
          <p:cNvSpPr/>
          <p:nvPr/>
        </p:nvSpPr>
        <p:spPr>
          <a:xfrm>
            <a:off x="594360" y="2514600"/>
            <a:ext cx="457200" cy="4572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0" name="Image 1" descr="/home/claude/kit/icon_thumbsup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606040"/>
            <a:ext cx="274320" cy="27432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188720" y="2487168"/>
            <a:ext cx="178003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AGREE</a:t>
            </a:r>
            <a:endParaRPr lang="en-US" sz="1600" dirty="0"/>
          </a:p>
        </p:txBody>
      </p:sp>
      <p:sp>
        <p:nvSpPr>
          <p:cNvPr id="12" name="Text 7"/>
          <p:cNvSpPr txBox="1"/>
          <p:nvPr/>
        </p:nvSpPr>
        <p:spPr>
          <a:xfrm>
            <a:off x="1188720" y="2926080"/>
            <a:ext cx="178003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agree with ___ because ___.</a:t>
            </a:r>
            <a:endParaRPr lang="en-US" sz="1300" dirty="0"/>
          </a:p>
        </p:txBody>
      </p:sp>
      <p:sp>
        <p:nvSpPr>
          <p:cNvPr id="13" name="Shape 8"/>
          <p:cNvSpPr/>
          <p:nvPr/>
        </p:nvSpPr>
        <p:spPr>
          <a:xfrm>
            <a:off x="3261360" y="2377440"/>
            <a:ext cx="2621280" cy="109728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/>
        </p:spPr>
      </p:sp>
      <p:sp>
        <p:nvSpPr>
          <p:cNvPr id="14" name="Shape 9"/>
          <p:cNvSpPr/>
          <p:nvPr/>
        </p:nvSpPr>
        <p:spPr>
          <a:xfrm>
            <a:off x="3398520" y="2514600"/>
            <a:ext cx="457200" cy="4572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5" name="Image 2" descr="/home/claude/kit/icon_layer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9960" y="2606040"/>
            <a:ext cx="274320" cy="27432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3992880" y="2487168"/>
            <a:ext cx="178003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</a:t>
            </a:r>
            <a:endParaRPr lang="en-US" sz="1600" dirty="0"/>
          </a:p>
        </p:txBody>
      </p:sp>
      <p:sp>
        <p:nvSpPr>
          <p:cNvPr id="17" name="Text 11"/>
          <p:cNvSpPr txBox="1"/>
          <p:nvPr/>
        </p:nvSpPr>
        <p:spPr>
          <a:xfrm>
            <a:off x="3992880" y="2926080"/>
            <a:ext cx="178003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I'd like to build on what ___ said. ___</a:t>
            </a:r>
            <a:endParaRPr lang="en-US" sz="1300" dirty="0"/>
          </a:p>
        </p:txBody>
      </p:sp>
      <p:sp>
        <p:nvSpPr>
          <p:cNvPr id="18" name="Shape 12"/>
          <p:cNvSpPr/>
          <p:nvPr/>
        </p:nvSpPr>
        <p:spPr>
          <a:xfrm>
            <a:off x="6065520" y="2377440"/>
            <a:ext cx="2621280" cy="1097280"/>
          </a:xfrm>
          <a:prstGeom prst="roundRect">
            <a:avLst>
              <a:gd name="adj" fmla="val 10000"/>
            </a:avLst>
          </a:prstGeom>
          <a:solidFill>
            <a:srgbClr val="FCE4F2"/>
          </a:solidFill>
          <a:ln/>
        </p:spPr>
      </p:sp>
      <p:sp>
        <p:nvSpPr>
          <p:cNvPr id="19" name="Shape 13"/>
          <p:cNvSpPr/>
          <p:nvPr/>
        </p:nvSpPr>
        <p:spPr>
          <a:xfrm>
            <a:off x="6202680" y="2514600"/>
            <a:ext cx="457200" cy="4572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0" name="Image 3" descr="/home/claude/kit/icon_scal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4120" y="2606040"/>
            <a:ext cx="274320" cy="27432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6797040" y="2487168"/>
            <a:ext cx="178003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CHALLENGE</a:t>
            </a:r>
            <a:endParaRPr lang="en-US" sz="1600" dirty="0"/>
          </a:p>
        </p:txBody>
      </p:sp>
      <p:sp>
        <p:nvSpPr>
          <p:cNvPr id="22" name="Text 15"/>
          <p:cNvSpPr txBox="1"/>
          <p:nvPr/>
        </p:nvSpPr>
        <p:spPr>
          <a:xfrm>
            <a:off x="6797040" y="2926080"/>
            <a:ext cx="178003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see it differently because ___.</a:t>
            </a:r>
            <a:endParaRPr lang="en-US" sz="1300" dirty="0"/>
          </a:p>
        </p:txBody>
      </p:sp>
      <p:sp>
        <p:nvSpPr>
          <p:cNvPr id="23" name="Shape 16"/>
          <p:cNvSpPr/>
          <p:nvPr/>
        </p:nvSpPr>
        <p:spPr>
          <a:xfrm>
            <a:off x="457200" y="365760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24" name="Shape 17"/>
          <p:cNvSpPr/>
          <p:nvPr/>
        </p:nvSpPr>
        <p:spPr>
          <a:xfrm>
            <a:off x="566928" y="37490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5" name="Image 4" descr="/home/claude/kit/icon_question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512" y="3849624"/>
            <a:ext cx="301752" cy="301752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1188720" y="365760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Would it move if the app said "time to stop"? Why?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good-use rule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1920240" cy="1005840"/>
          </a:xfrm>
          <a:prstGeom prst="roundRect">
            <a:avLst>
              <a:gd name="adj" fmla="val 10909"/>
            </a:avLst>
          </a:prstGeom>
          <a:solidFill>
            <a:srgbClr val="DFF3E4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handhear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4944" y="1609344"/>
            <a:ext cx="301752" cy="301752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34440" y="1481328"/>
            <a:ext cx="10332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Help, never hurt</a:t>
            </a:r>
            <a:endParaRPr lang="en-US" sz="1500" dirty="0"/>
          </a:p>
        </p:txBody>
      </p:sp>
      <p:sp>
        <p:nvSpPr>
          <p:cNvPr id="8" name="Shape 4"/>
          <p:cNvSpPr/>
          <p:nvPr/>
        </p:nvSpPr>
        <p:spPr>
          <a:xfrm>
            <a:off x="2560320" y="1371600"/>
            <a:ext cx="1920240" cy="1005840"/>
          </a:xfrm>
          <a:prstGeom prst="roundRect">
            <a:avLst>
              <a:gd name="adj" fmla="val 10909"/>
            </a:avLst>
          </a:prstGeom>
          <a:solidFill>
            <a:srgbClr val="EEE9F7"/>
          </a:solidFill>
          <a:ln/>
        </p:spPr>
      </p:sp>
      <p:sp>
        <p:nvSpPr>
          <p:cNvPr id="9" name="Shape 5"/>
          <p:cNvSpPr/>
          <p:nvPr/>
        </p:nvSpPr>
        <p:spPr>
          <a:xfrm>
            <a:off x="2697480" y="15087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0" name="Image 1" descr="/home/claude/kit/icon_che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064" y="1609344"/>
            <a:ext cx="301752" cy="301752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3337560" y="1481328"/>
            <a:ext cx="10332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honest</a:t>
            </a:r>
            <a:endParaRPr lang="en-US" sz="1500" dirty="0"/>
          </a:p>
        </p:txBody>
      </p:sp>
      <p:sp>
        <p:nvSpPr>
          <p:cNvPr id="12" name="Shape 7"/>
          <p:cNvSpPr/>
          <p:nvPr/>
        </p:nvSpPr>
        <p:spPr>
          <a:xfrm>
            <a:off x="4663440" y="1371600"/>
            <a:ext cx="1920240" cy="1005840"/>
          </a:xfrm>
          <a:prstGeom prst="roundRect">
            <a:avLst>
              <a:gd name="adj" fmla="val 10909"/>
            </a:avLst>
          </a:prstGeom>
          <a:solidFill>
            <a:schemeClr val="bg2"/>
          </a:solidFill>
          <a:ln/>
        </p:spPr>
      </p:sp>
      <p:sp>
        <p:nvSpPr>
          <p:cNvPr id="13" name="Shape 8"/>
          <p:cNvSpPr/>
          <p:nvPr/>
        </p:nvSpPr>
        <p:spPr>
          <a:xfrm>
            <a:off x="4800600" y="15087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4" name="Image 2" descr="/home/claude/kit/icon_han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1184" y="1609344"/>
            <a:ext cx="301752" cy="301752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5440680" y="1481328"/>
            <a:ext cx="10332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first</a:t>
            </a:r>
            <a:endParaRPr lang="en-US" sz="1500" dirty="0"/>
          </a:p>
        </p:txBody>
      </p:sp>
      <p:sp>
        <p:nvSpPr>
          <p:cNvPr id="16" name="Shape 10"/>
          <p:cNvSpPr/>
          <p:nvPr/>
        </p:nvSpPr>
        <p:spPr>
          <a:xfrm>
            <a:off x="6766560" y="1371600"/>
            <a:ext cx="1920240" cy="1005840"/>
          </a:xfrm>
          <a:prstGeom prst="roundRect">
            <a:avLst>
              <a:gd name="adj" fmla="val 10909"/>
            </a:avLst>
          </a:prstGeom>
          <a:solidFill>
            <a:srgbClr val="FCE4F2"/>
          </a:solidFill>
          <a:ln/>
        </p:spPr>
      </p:sp>
      <p:sp>
        <p:nvSpPr>
          <p:cNvPr id="17" name="Shape 11"/>
          <p:cNvSpPr/>
          <p:nvPr/>
        </p:nvSpPr>
        <p:spPr>
          <a:xfrm>
            <a:off x="6903720" y="15087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3" descr="/home/claude/kit/icon_friends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4304" y="1609344"/>
            <a:ext cx="301752" cy="301752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7543800" y="1481328"/>
            <a:ext cx="10332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Tell a trusted adult</a:t>
            </a:r>
            <a:endParaRPr lang="en-US" sz="1500" dirty="0"/>
          </a:p>
        </p:txBody>
      </p:sp>
      <p:sp>
        <p:nvSpPr>
          <p:cNvPr id="20" name="Shape 13"/>
          <p:cNvSpPr/>
          <p:nvPr/>
        </p:nvSpPr>
        <p:spPr>
          <a:xfrm>
            <a:off x="457200" y="260604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21" name="Shape 14"/>
          <p:cNvSpPr/>
          <p:nvPr/>
        </p:nvSpPr>
        <p:spPr>
          <a:xfrm>
            <a:off x="566928" y="269748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2" name="Image 4" descr="/home/claude/kit/icon_scroll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512" y="2798064"/>
            <a:ext cx="301752" cy="301752"/>
          </a:xfrm>
          <a:prstGeom prst="rect">
            <a:avLst/>
          </a:prstGeom>
        </p:spPr>
      </p:pic>
      <p:sp>
        <p:nvSpPr>
          <p:cNvPr id="23" name="Text 15"/>
          <p:cNvSpPr txBox="1"/>
          <p:nvPr/>
        </p:nvSpPr>
        <p:spPr>
          <a:xfrm>
            <a:off x="1188720" y="260604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rule is ___ because ___.</a:t>
            </a:r>
            <a:endParaRPr lang="en-US" sz="1900" dirty="0"/>
          </a:p>
        </p:txBody>
      </p:sp>
      <p:sp>
        <p:nvSpPr>
          <p:cNvPr id="24" name="Shape 16"/>
          <p:cNvSpPr/>
          <p:nvPr/>
        </p:nvSpPr>
        <p:spPr>
          <a:xfrm>
            <a:off x="457200" y="3429000"/>
            <a:ext cx="4023360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/>
        </p:spPr>
      </p:sp>
      <p:sp>
        <p:nvSpPr>
          <p:cNvPr id="25" name="Shape 17"/>
          <p:cNvSpPr/>
          <p:nvPr/>
        </p:nvSpPr>
        <p:spPr>
          <a:xfrm>
            <a:off x="594360" y="3566160"/>
            <a:ext cx="457200" cy="4572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5" descr="/home/claude/kit/icon_calc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3657600"/>
            <a:ext cx="274320" cy="274320"/>
          </a:xfrm>
          <a:prstGeom prst="rect">
            <a:avLst/>
          </a:prstGeom>
        </p:spPr>
      </p:pic>
      <p:sp>
        <p:nvSpPr>
          <p:cNvPr id="27" name="Text 18"/>
          <p:cNvSpPr txBox="1"/>
          <p:nvPr/>
        </p:nvSpPr>
        <p:spPr>
          <a:xfrm>
            <a:off x="1188720" y="3538728"/>
            <a:ext cx="31821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Lesson 3 rule</a:t>
            </a:r>
            <a:endParaRPr lang="en-US" sz="1500" dirty="0"/>
          </a:p>
        </p:txBody>
      </p:sp>
      <p:sp>
        <p:nvSpPr>
          <p:cNvPr id="28" name="Text 19"/>
          <p:cNvSpPr txBox="1"/>
          <p:nvPr/>
        </p:nvSpPr>
        <p:spPr>
          <a:xfrm>
            <a:off x="1188720" y="3977640"/>
            <a:ext cx="3182112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Estimate, check, then accept, revise or reject</a:t>
            </a:r>
            <a:endParaRPr lang="en-US" sz="1300" dirty="0"/>
          </a:p>
        </p:txBody>
      </p:sp>
      <p:sp>
        <p:nvSpPr>
          <p:cNvPr id="29" name="Shape 20"/>
          <p:cNvSpPr/>
          <p:nvPr/>
        </p:nvSpPr>
        <p:spPr>
          <a:xfrm>
            <a:off x="4663440" y="3429000"/>
            <a:ext cx="4023360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/>
        </p:spPr>
      </p:sp>
      <p:sp>
        <p:nvSpPr>
          <p:cNvPr id="30" name="Shape 21"/>
          <p:cNvSpPr/>
          <p:nvPr/>
        </p:nvSpPr>
        <p:spPr>
          <a:xfrm>
            <a:off x="4800600" y="3566160"/>
            <a:ext cx="457200" cy="4572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31" name="Image 6" descr="/home/claude/kit/icon_palet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2040" y="3657600"/>
            <a:ext cx="274320" cy="274320"/>
          </a:xfrm>
          <a:prstGeom prst="rect">
            <a:avLst/>
          </a:prstGeom>
        </p:spPr>
      </p:pic>
      <p:sp>
        <p:nvSpPr>
          <p:cNvPr id="32" name="Text 22"/>
          <p:cNvSpPr txBox="1"/>
          <p:nvPr/>
        </p:nvSpPr>
        <p:spPr>
          <a:xfrm>
            <a:off x="5394960" y="3538728"/>
            <a:ext cx="31821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Lesson 4 rules</a:t>
            </a:r>
            <a:endParaRPr lang="en-US" sz="1500" dirty="0"/>
          </a:p>
        </p:txBody>
      </p:sp>
      <p:sp>
        <p:nvSpPr>
          <p:cNvPr id="33" name="Text 23"/>
          <p:cNvSpPr txBox="1"/>
          <p:nvPr/>
        </p:nvSpPr>
        <p:spPr>
          <a:xfrm>
            <a:off x="5394960" y="3977640"/>
            <a:ext cx="3182112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permission · give credit · label AI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Inspector's Log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32588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/home/claude/kit/icon_scale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770" y="1677010"/>
            <a:ext cx="760781" cy="760781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286000" y="1325880"/>
            <a:ext cx="64008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INSPECTION 5 STAMP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286000" y="1664208"/>
            <a:ext cx="640080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Fair Judge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2286000" y="2286000"/>
            <a:ext cx="640080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AI good or bad? Explain what it depends on.</a:t>
            </a:r>
            <a:endParaRPr lang="en-US" sz="1700" dirty="0"/>
          </a:p>
        </p:txBody>
      </p:sp>
      <p:sp>
        <p:nvSpPr>
          <p:cNvPr id="9" name="Shape 5"/>
          <p:cNvSpPr/>
          <p:nvPr/>
        </p:nvSpPr>
        <p:spPr>
          <a:xfrm>
            <a:off x="457200" y="297180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10" name="Shape 6"/>
          <p:cNvSpPr/>
          <p:nvPr/>
        </p:nvSpPr>
        <p:spPr>
          <a:xfrm>
            <a:off x="566928" y="30632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penci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" y="3163824"/>
            <a:ext cx="301752" cy="30175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188720" y="297180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depends on ___ because ___.</a:t>
            </a:r>
            <a:endParaRPr lang="en-US" sz="1800" dirty="0"/>
          </a:p>
        </p:txBody>
      </p:sp>
      <p:sp>
        <p:nvSpPr>
          <p:cNvPr id="13" name="Shape 8"/>
          <p:cNvSpPr/>
          <p:nvPr/>
        </p:nvSpPr>
        <p:spPr>
          <a:xfrm>
            <a:off x="457200" y="3794760"/>
            <a:ext cx="8229600" cy="640080"/>
          </a:xfrm>
          <a:prstGeom prst="roundRect">
            <a:avLst>
              <a:gd name="adj" fmla="val 17143"/>
            </a:avLst>
          </a:prstGeom>
          <a:solidFill>
            <a:srgbClr val="DFF3E4"/>
          </a:solidFill>
          <a:ln/>
        </p:spPr>
      </p:sp>
      <p:sp>
        <p:nvSpPr>
          <p:cNvPr id="14" name="Shape 9"/>
          <p:cNvSpPr/>
          <p:nvPr/>
        </p:nvSpPr>
        <p:spPr>
          <a:xfrm>
            <a:off x="594360" y="3931920"/>
            <a:ext cx="457200" cy="4572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5" name="Image 2" descr="/home/claude/kit/icon_thumbsup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4023360"/>
            <a:ext cx="274320" cy="27432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188720" y="3904488"/>
            <a:ext cx="73883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 check: I brought someone in and gave kind feedback.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time: Inspection 6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640080" y="146304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/home/claude/kit/icon_scro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1949" y="1784909"/>
            <a:ext cx="819302" cy="819302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468880" y="1463040"/>
            <a:ext cx="621792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Class AI Charter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468880" y="2240280"/>
            <a:ext cx="621792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9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rules should we agree?</a:t>
            </a:r>
            <a:endParaRPr lang="en-US" sz="1900" dirty="0"/>
          </a:p>
        </p:txBody>
      </p:sp>
      <p:sp>
        <p:nvSpPr>
          <p:cNvPr id="8" name="Text 4"/>
          <p:cNvSpPr txBox="1"/>
          <p:nvPr/>
        </p:nvSpPr>
        <p:spPr>
          <a:xfrm>
            <a:off x="2468880" y="4069080"/>
            <a:ext cx="621792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www.thegentechacademy.co.uk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Tech">
  <a:themeElements>
    <a:clrScheme name="GenTech">
      <a:dk1>
        <a:srgbClr val="222026"/>
      </a:dk1>
      <a:lt1>
        <a:srgbClr val="FFFFFF"/>
      </a:lt1>
      <a:dk2>
        <a:srgbClr val="1C1A22"/>
      </a:dk2>
      <a:lt2>
        <a:srgbClr val="F2F1F5"/>
      </a:lt2>
      <a:accent1>
        <a:srgbClr val="E0219B"/>
      </a:accent1>
      <a:accent2>
        <a:srgbClr val="6B4FA0"/>
      </a:accent2>
      <a:accent3>
        <a:srgbClr val="E76F51"/>
      </a:accent3>
      <a:accent4>
        <a:srgbClr val="9C1C74"/>
      </a:accent4>
      <a:accent5>
        <a:srgbClr val="8AB17D"/>
      </a:accent5>
      <a:accent6>
        <a:srgbClr val="9B5DE5"/>
      </a:accent6>
      <a:hlink>
        <a:srgbClr val="2A6FDB"/>
      </a:hlink>
      <a:folHlink>
        <a:srgbClr val="7A4FB5"/>
      </a:folHlink>
    </a:clrScheme>
    <a:fontScheme name="GenTech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Y3 L5 – Inspection 5: Good Use or Bad Use?</dc:title>
  <dc:subject>PptxGenJS Presentation</dc:subject>
  <dc:creator>The GenTech Academy</dc:creator>
  <cp:lastModifiedBy>The GenTech Academy</cp:lastModifiedBy>
  <cp:revision>1</cp:revision>
  <dcterms:created xsi:type="dcterms:W3CDTF">2026-10-06T08:28:06Z</dcterms:created>
  <dcterms:modified xsi:type="dcterms:W3CDTF">2026-10-06T08:28:06Z</dcterms:modified>
</cp:coreProperties>
</file>