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6a8e598a-a774-915c-6730-35d82b222a5d}">
          <p14:sldIdLst>
            <p14:sldId id="256"/>
            <p14:sldId id="257"/>
            <p14:sldId id="258"/>
          </p14:sldIdLst>
        </p14:section>
        <p14:section name="Learn" id="{6411891b-c6c9-8994-68c9-6e2490430d54}">
          <p14:sldIdLst>
            <p14:sldId id="259"/>
            <p14:sldId id="260"/>
            <p14:sldId id="261"/>
            <p14:sldId id="262"/>
          </p14:sldIdLst>
        </p14:section>
        <p14:section name="Style Copier" id="{10a92b9e-7b67-0c63-3bbd-87d8b485b6c4}">
          <p14:sldIdLst>
            <p14:sldId id="263"/>
          </p14:sldIdLst>
        </p14:section>
        <p14:section name="Hot-seat" id="{bbaa4244-cbd9-3d13-8ac7-1fc03647ce04}">
          <p14:sldIdLst>
            <p14:sldId id="264"/>
            <p14:sldId id="265"/>
            <p14:sldId id="266"/>
          </p14:sldIdLst>
        </p14:section>
        <p14:section name="Credit or copy?" id="{f74810aa-256f-ce28-bae6-d870b58d56aa}">
          <p14:sldIdLst>
            <p14:sldId id="267"/>
            <p14:sldId id="268"/>
          </p14:sldIdLst>
        </p14:section>
        <p14:section name="Verdict" id="{93ae1c00-a89e-105a-bf40-6942b187e0fd}">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draw your Dotty Owl (Appendix A) and photograph it. Prepare the comparison picture: a labelled AI image (Trust-approved tool, style described in words, no artist names, nothing uploaded) OR a quick hand copy. Insert both into slides 2 and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your two pictures over the dashed boxes. Don't show the labels yet (cover them with a sticky note on the board, or reveal by clicking if you add an animation).
ASK: "Inspectors, who made this one? And this one? What's the same? What's different?"
REVEAL: "This one took the artist a whole afternoon. This one was made by an AI tool in about ten seconds, from a description" (or: "copied by Mrs ___ in two minutes").
Keep the label on the AI picture: "AI-generated".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Code with gestures. Today's focus rule: LISTEN TO UNDERSTAND (cup a hand behind your ear).
In the hot-seat, the best inspectors listen to the answer and then ask a follow-up question about what they heard.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asking a clear, open question and listening to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Gestures: ORIGINAL = hand on chest; COPY = mime photocopying; CREDIT = point to a name; PERMISSION = hand raised, asking.
COPYRIGHT: rules that protect people's creative work. Keep it simple.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"AI picture tools are trained on millions of pictures. Lots of them were made by real artists and photographers, and many were collected from the internet without asking them. The AI learns the patterns, like dots, zigzags and big eyes, and then predicts new pictures that match."
Think–pair–share: "Where did the AI learn to draw dotty owls?" (From pictures that people made.)
Keep it balanced: some artists are happy to share; many want to be asked and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"Ama Mensah is a made-up illustrator. I drew her Dotty Owls for this lesson. She spent ten years inventing her dotty style."
"Last week Ama found a website selling owl posters in her style, made with AI. She didn't make them. Nobody asked her. She isn't paid."
Talk partners: how might Ama feel? Use the frame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(3 minutes): invent a creature in your OWN special style (stripes, dots, spirals, zigzags…).
STEP 2 (1 minute): swap with your partner and copy THEIR style as closely as you can.
STEP 3: talk. "How did it feel when your style was copied in one minute?"
SCRIPT: "Now imagine a computer doing that to an artist's whole life's work, in seconds, thousands of times."
The swap is optional for anyone who would find being copied upsetting.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write ONE question for Ama and ONE for Jay (2 minutes). Support pairs can choose a question card (Appendix B).
Model a follow-up: "You said you felt upset. Why did it matter that Jay didn't ask you first?"
Remind: open questions start with how, why or what.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on the scarf or beret. Stay in role (role card, Appendix A).
Choose questioners with lolly sticks (Bring everyone in). Answer briefly so lots of pupils can ask. Insist on at least two follow-up questions.
Key points to make in role: ten years to invent her style; nobody asked; not paid; worried people buy copies instead of her books; happy for people to be inspired and make their OWN pictures.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on the cap (a TA could play Jay). Role card in Appendix B.
Start by defending yourself: "The computer made them, not me, so it's not copying." Let pupils challenge you politely.
Then model changing your mind: "I hadn't thought about how Ama would feel… What should I do now?" Take suggestions: stop selling, ask Ama, credit her, pay her, make your own style.
This previews Inspection 5: whether AI use is good or bad often depends on the person using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3 sort the 8 scenario cards (Appendix C) onto Fair, Unfair or It depends, using Agree–Build–Challenge for each card.
Hinge question: Sam (looked at owl books for ideas, then drew his own and was honest) vs Jay (AI copies of Ama's style, sold without asking). Which is fair, and why?
Point out Lily: copying isn't only an AI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Whole-class Agree–Build–Challenge on this card. Take one Agree, one Build and one Challenge.
Prompts: "Is credit enough? Did anyone ask Ama? Does it matter that it's not for sale?"
Model the stretch frame: "It depends on whether they asked Ama. If she said yes, it's fair, but if they didn't ask, it isn't, because it's still her style."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 three fair rules for using AI with other people's creative work. Suggested: ASK PERMISSION · GIVE CREDIT · SAY IF AI MADE IT (don't pretend).
Take suggestions; quick thumbs vote. Write the agreed rules on a strip: they go into our class AI Charter in Inspection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F). Pupils stamp Inspection 4 in their logbooks.
Talk check: thumbs up if you asked a question in the hot-seat or a follow-up in your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exit tickets. Keep the fair-rules strip for Lesson 6.
Send the Style Copier creatures home, or display them with each pupil's name as the original artist!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4</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4</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1.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1.png"/><Relationship Id="rId7" Type="http://schemas.openxmlformats.org/officeDocument/2006/relationships/slideLayout" Target="../slideLayouts/slideLayout3.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2.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3.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3.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4.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2.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3.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palette.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3 · CAN WE TRUST AI? · LESSON 4</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Inspection 4: Who Made This?</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Is it fair for AI to copy artists?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Who made this?</a:t>
            </a:r>
            <a:endParaRPr lang="en-US" sz="3000" dirty="0"/>
          </a:p>
        </p:txBody>
      </p:sp>
      <p:sp>
        <p:nvSpPr>
          <p:cNvPr id="4" name="Shape 1"/>
          <p:cNvSpPr/>
          <p:nvPr/>
        </p:nvSpPr>
        <p:spPr>
          <a:xfrm>
            <a:off x="457200" y="1325880"/>
            <a:ext cx="3931920" cy="2286000"/>
          </a:xfrm>
          <a:prstGeom prst="roundRect">
            <a:avLst>
              <a:gd name="adj" fmla="val 4800"/>
            </a:avLst>
          </a:prstGeom>
          <a:solidFill>
            <a:srgbClr val="FBFAFC"/>
          </a:solidFill>
          <a:ln w="19050">
            <a:solidFill>
              <a:srgbClr val="8E8A96"/>
            </a:solidFill>
            <a:prstDash val="dash"/>
          </a:ln>
        </p:spPr>
      </p:sp>
      <p:sp>
        <p:nvSpPr>
          <p:cNvPr id="5" name="Shape 2"/>
          <p:cNvSpPr/>
          <p:nvPr/>
        </p:nvSpPr>
        <p:spPr>
          <a:xfrm>
            <a:off x="2103120" y="178308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2243938" y="1923898"/>
            <a:ext cx="358445" cy="358445"/>
          </a:xfrm>
          <a:prstGeom prst="rect">
            <a:avLst/>
          </a:prstGeom>
        </p:spPr>
      </p:pic>
      <p:sp>
        <p:nvSpPr>
          <p:cNvPr id="7" name="Text 3"/>
          <p:cNvSpPr txBox="1"/>
          <p:nvPr/>
        </p:nvSpPr>
        <p:spPr>
          <a:xfrm>
            <a:off x="594360" y="2514600"/>
            <a:ext cx="3657600" cy="100584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Picture A: insert your Dotty Owl (the original, by "Ama")</a:t>
            </a:r>
            <a:endParaRPr lang="en-US" sz="1200" dirty="0"/>
          </a:p>
        </p:txBody>
      </p:sp>
      <p:sp>
        <p:nvSpPr>
          <p:cNvPr id="8" name="Shape 4"/>
          <p:cNvSpPr/>
          <p:nvPr/>
        </p:nvSpPr>
        <p:spPr>
          <a:xfrm>
            <a:off x="4754880" y="1325880"/>
            <a:ext cx="3931920" cy="2286000"/>
          </a:xfrm>
          <a:prstGeom prst="roundRect">
            <a:avLst>
              <a:gd name="adj" fmla="val 4800"/>
            </a:avLst>
          </a:prstGeom>
          <a:solidFill>
            <a:srgbClr val="FBFAFC"/>
          </a:solidFill>
          <a:ln w="19050">
            <a:solidFill>
              <a:srgbClr val="8E8A96"/>
            </a:solidFill>
            <a:prstDash val="dash"/>
          </a:ln>
        </p:spPr>
      </p:sp>
      <p:sp>
        <p:nvSpPr>
          <p:cNvPr id="9" name="Shape 5"/>
          <p:cNvSpPr/>
          <p:nvPr/>
        </p:nvSpPr>
        <p:spPr>
          <a:xfrm>
            <a:off x="6400800" y="1783080"/>
            <a:ext cx="640080" cy="640080"/>
          </a:xfrm>
          <a:prstGeom prst="ellipse">
            <a:avLst/>
          </a:prstGeom>
          <a:solidFill>
            <a:schemeClr val="bg2"/>
          </a:solidFill>
          <a:ln/>
        </p:spPr>
      </p:sp>
      <p:pic>
        <p:nvPicPr>
          <p:cNvPr id="10" name="Image 1" descr="/home/claude/kit/icon_image.png">    </p:cNvPr>
          <p:cNvPicPr>
            <a:picLocks noChangeAspect="1"/>
          </p:cNvPicPr>
          <p:nvPr/>
        </p:nvPicPr>
        <p:blipFill>
          <a:blip r:embed="rId2"/>
          <a:stretch>
            <a:fillRect/>
          </a:stretch>
        </p:blipFill>
        <p:spPr>
          <a:xfrm>
            <a:off x="6541618" y="1923898"/>
            <a:ext cx="358445" cy="358445"/>
          </a:xfrm>
          <a:prstGeom prst="rect">
            <a:avLst/>
          </a:prstGeom>
        </p:spPr>
      </p:pic>
      <p:sp>
        <p:nvSpPr>
          <p:cNvPr id="11" name="Text 6"/>
          <p:cNvSpPr txBox="1"/>
          <p:nvPr/>
        </p:nvSpPr>
        <p:spPr>
          <a:xfrm>
            <a:off x="4892040" y="2514600"/>
            <a:ext cx="3657600" cy="100584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Picture B: insert the labelled AI image ("AI-generated") or the hand copy ("a copy")</a:t>
            </a:r>
            <a:endParaRPr lang="en-US" sz="1200" dirty="0"/>
          </a:p>
        </p:txBody>
      </p:sp>
      <p:sp>
        <p:nvSpPr>
          <p:cNvPr id="12" name="Shape 7"/>
          <p:cNvSpPr/>
          <p:nvPr/>
        </p:nvSpPr>
        <p:spPr>
          <a:xfrm>
            <a:off x="457200" y="3749040"/>
            <a:ext cx="8229600" cy="685800"/>
          </a:xfrm>
          <a:prstGeom prst="roundRect">
            <a:avLst>
              <a:gd name="adj" fmla="val 16000"/>
            </a:avLst>
          </a:prstGeom>
          <a:solidFill>
            <a:schemeClr val="accent2"/>
          </a:solidFill>
          <a:ln/>
        </p:spPr>
      </p:sp>
      <p:sp>
        <p:nvSpPr>
          <p:cNvPr id="13" name="Shape 8"/>
          <p:cNvSpPr/>
          <p:nvPr/>
        </p:nvSpPr>
        <p:spPr>
          <a:xfrm>
            <a:off x="566928" y="3840480"/>
            <a:ext cx="502920" cy="502920"/>
          </a:xfrm>
          <a:prstGeom prst="ellipse">
            <a:avLst/>
          </a:prstGeom>
          <a:solidFill>
            <a:schemeClr val="bg1"/>
          </a:solidFill>
          <a:ln/>
        </p:spPr>
      </p:sp>
      <p:pic>
        <p:nvPicPr>
          <p:cNvPr id="14" name="Image 2" descr="/home/claude/kit/icon_question.png">    </p:cNvPr>
          <p:cNvPicPr>
            <a:picLocks noChangeAspect="1"/>
          </p:cNvPicPr>
          <p:nvPr/>
        </p:nvPicPr>
        <p:blipFill>
          <a:blip r:embed="rId3"/>
          <a:stretch>
            <a:fillRect/>
          </a:stretch>
        </p:blipFill>
        <p:spPr>
          <a:xfrm>
            <a:off x="667512" y="3941064"/>
            <a:ext cx="301752" cy="301752"/>
          </a:xfrm>
          <a:prstGeom prst="rect">
            <a:avLst/>
          </a:prstGeom>
        </p:spPr>
      </p:pic>
      <p:sp>
        <p:nvSpPr>
          <p:cNvPr id="15" name="Text 9"/>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think ___ made this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Inspectors' Talk Code</a:t>
            </a:r>
            <a:endParaRPr lang="en-US" sz="3000" dirty="0"/>
          </a:p>
        </p:txBody>
      </p:sp>
      <p:sp>
        <p:nvSpPr>
          <p:cNvPr id="4" name="Shape 1"/>
          <p:cNvSpPr/>
          <p:nvPr/>
        </p:nvSpPr>
        <p:spPr>
          <a:xfrm>
            <a:off x="457200" y="1325880"/>
            <a:ext cx="1536192" cy="2194560"/>
          </a:xfrm>
          <a:prstGeom prst="roundRect">
            <a:avLst>
              <a:gd name="adj" fmla="val 7143"/>
            </a:avLst>
          </a:prstGeom>
          <a:solidFill>
            <a:srgbClr val="FCE4F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ear.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to understand</a:t>
            </a:r>
            <a:endParaRPr lang="en-US" sz="1500" dirty="0"/>
          </a:p>
        </p:txBody>
      </p:sp>
      <p:sp>
        <p:nvSpPr>
          <p:cNvPr id="8" name="Text 4"/>
          <p:cNvSpPr txBox="1"/>
          <p:nvPr/>
        </p:nvSpPr>
        <p:spPr>
          <a:xfrm>
            <a:off x="530352"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Cup a hand behind your ear</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Build on ideas</a:t>
            </a:r>
            <a:endParaRPr lang="en-US" sz="1500" dirty="0"/>
          </a:p>
        </p:txBody>
      </p:sp>
      <p:sp>
        <p:nvSpPr>
          <p:cNvPr id="13" name="Text 8"/>
          <p:cNvSpPr txBox="1"/>
          <p:nvPr/>
        </p:nvSpPr>
        <p:spPr>
          <a:xfrm>
            <a:off x="2203704"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the idea, not the person</a:t>
            </a:r>
            <a:endParaRPr lang="en-US" sz="1500" dirty="0"/>
          </a:p>
        </p:txBody>
      </p:sp>
      <p:sp>
        <p:nvSpPr>
          <p:cNvPr id="18" name="Text 12"/>
          <p:cNvSpPr txBox="1"/>
          <p:nvPr/>
        </p:nvSpPr>
        <p:spPr>
          <a:xfrm>
            <a:off x="3877056"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side to side</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Give a reason</a:t>
            </a:r>
            <a:endParaRPr lang="en-US" sz="1500" dirty="0"/>
          </a:p>
        </p:txBody>
      </p:sp>
      <p:sp>
        <p:nvSpPr>
          <p:cNvPr id="23" name="Text 16"/>
          <p:cNvSpPr txBox="1"/>
          <p:nvPr/>
        </p:nvSpPr>
        <p:spPr>
          <a:xfrm>
            <a:off x="5550408"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temple, then open your hand</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users.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Bring everyone in</a:t>
            </a:r>
            <a:endParaRPr lang="en-US" sz="1500" dirty="0"/>
          </a:p>
        </p:txBody>
      </p:sp>
      <p:sp>
        <p:nvSpPr>
          <p:cNvPr id="28" name="Text 20"/>
          <p:cNvSpPr txBox="1"/>
          <p:nvPr/>
        </p:nvSpPr>
        <p:spPr>
          <a:xfrm>
            <a:off x="7223760"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towards your group</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ear.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Listen to understand (cup a hand behind your ear)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palette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know that AI can copy people's creative work, and explain why that matters to artists.</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that AI picture tools learn from pictures that people made.</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how an artist might feel if AI copied their style, and why.</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decide whether a use of someone's art is fair, using the words credit and permission.</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ask a clear question in the hot-seat and listen to the answer.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 words</a:t>
            </a:r>
            <a:endParaRPr lang="en-US" sz="3000" dirty="0"/>
          </a:p>
        </p:txBody>
      </p:sp>
      <p:sp>
        <p:nvSpPr>
          <p:cNvPr id="4" name="Shape 1"/>
          <p:cNvSpPr/>
          <p:nvPr/>
        </p:nvSpPr>
        <p:spPr>
          <a:xfrm>
            <a:off x="457200" y="1371600"/>
            <a:ext cx="2621280" cy="1463040"/>
          </a:xfrm>
          <a:prstGeom prst="roundRect">
            <a:avLst>
              <a:gd name="adj" fmla="val 7500"/>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original</a:t>
            </a:r>
            <a:endParaRPr lang="en-US" sz="1900" dirty="0"/>
          </a:p>
        </p:txBody>
      </p:sp>
      <p:sp>
        <p:nvSpPr>
          <p:cNvPr id="6" name="Text 3"/>
          <p:cNvSpPr txBox="1"/>
          <p:nvPr/>
        </p:nvSpPr>
        <p:spPr>
          <a:xfrm>
            <a:off x="59436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first version, made by the person who thought of it.</a:t>
            </a:r>
            <a:endParaRPr lang="en-US" sz="1400" dirty="0"/>
          </a:p>
        </p:txBody>
      </p:sp>
      <p:sp>
        <p:nvSpPr>
          <p:cNvPr id="7" name="Shape 4"/>
          <p:cNvSpPr/>
          <p:nvPr/>
        </p:nvSpPr>
        <p:spPr>
          <a:xfrm>
            <a:off x="3261360" y="1371600"/>
            <a:ext cx="2621280" cy="1463040"/>
          </a:xfrm>
          <a:prstGeom prst="roundRect">
            <a:avLst>
              <a:gd name="adj" fmla="val 7500"/>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style</a:t>
            </a:r>
            <a:endParaRPr lang="en-US" sz="1900" dirty="0"/>
          </a:p>
        </p:txBody>
      </p:sp>
      <p:sp>
        <p:nvSpPr>
          <p:cNvPr id="9" name="Text 6"/>
          <p:cNvSpPr txBox="1"/>
          <p:nvPr/>
        </p:nvSpPr>
        <p:spPr>
          <a:xfrm>
            <a:off x="339852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special way an artist draws or paints, so you can tell it's theirs.</a:t>
            </a:r>
            <a:endParaRPr lang="en-US" sz="1400" dirty="0"/>
          </a:p>
        </p:txBody>
      </p:sp>
      <p:sp>
        <p:nvSpPr>
          <p:cNvPr id="10" name="Shape 7"/>
          <p:cNvSpPr/>
          <p:nvPr/>
        </p:nvSpPr>
        <p:spPr>
          <a:xfrm>
            <a:off x="6065520" y="1371600"/>
            <a:ext cx="2621280" cy="1463040"/>
          </a:xfrm>
          <a:prstGeom prst="roundRect">
            <a:avLst>
              <a:gd name="adj" fmla="val 7500"/>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copy</a:t>
            </a:r>
            <a:endParaRPr lang="en-US" sz="1900" dirty="0"/>
          </a:p>
        </p:txBody>
      </p:sp>
      <p:sp>
        <p:nvSpPr>
          <p:cNvPr id="12" name="Text 9"/>
          <p:cNvSpPr txBox="1"/>
          <p:nvPr/>
        </p:nvSpPr>
        <p:spPr>
          <a:xfrm>
            <a:off x="620268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Something made to look the same as someone else's work.</a:t>
            </a:r>
            <a:endParaRPr lang="en-US" sz="1400" dirty="0"/>
          </a:p>
        </p:txBody>
      </p:sp>
      <p:sp>
        <p:nvSpPr>
          <p:cNvPr id="13" name="Shape 10"/>
          <p:cNvSpPr/>
          <p:nvPr/>
        </p:nvSpPr>
        <p:spPr>
          <a:xfrm>
            <a:off x="457200" y="3017520"/>
            <a:ext cx="2621280" cy="1463040"/>
          </a:xfrm>
          <a:prstGeom prst="roundRect">
            <a:avLst>
              <a:gd name="adj" fmla="val 7500"/>
            </a:avLst>
          </a:prstGeom>
          <a:solidFill>
            <a:schemeClr val="bg2"/>
          </a:solidFill>
          <a:ln/>
        </p:spPr>
      </p:sp>
      <p:sp>
        <p:nvSpPr>
          <p:cNvPr id="14" name="Text 11"/>
          <p:cNvSpPr txBox="1"/>
          <p:nvPr/>
        </p:nvSpPr>
        <p:spPr>
          <a:xfrm>
            <a:off x="59436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credit</a:t>
            </a:r>
            <a:endParaRPr lang="en-US" sz="1900" dirty="0"/>
          </a:p>
        </p:txBody>
      </p:sp>
      <p:sp>
        <p:nvSpPr>
          <p:cNvPr id="15" name="Text 12"/>
          <p:cNvSpPr txBox="1"/>
          <p:nvPr/>
        </p:nvSpPr>
        <p:spPr>
          <a:xfrm>
            <a:off x="59436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Saying who made something, e.g. "by Ama Mensah".</a:t>
            </a:r>
            <a:endParaRPr lang="en-US" sz="1400" dirty="0"/>
          </a:p>
        </p:txBody>
      </p:sp>
      <p:sp>
        <p:nvSpPr>
          <p:cNvPr id="16" name="Shape 13"/>
          <p:cNvSpPr/>
          <p:nvPr/>
        </p:nvSpPr>
        <p:spPr>
          <a:xfrm>
            <a:off x="3261360" y="3017520"/>
            <a:ext cx="2621280" cy="1463040"/>
          </a:xfrm>
          <a:prstGeom prst="roundRect">
            <a:avLst>
              <a:gd name="adj" fmla="val 7500"/>
            </a:avLst>
          </a:prstGeom>
          <a:solidFill>
            <a:srgbClr val="FCE4F2"/>
          </a:solidFill>
          <a:ln/>
        </p:spPr>
      </p:sp>
      <p:sp>
        <p:nvSpPr>
          <p:cNvPr id="17" name="Text 14"/>
          <p:cNvSpPr txBox="1"/>
          <p:nvPr/>
        </p:nvSpPr>
        <p:spPr>
          <a:xfrm>
            <a:off x="339852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permission</a:t>
            </a:r>
            <a:endParaRPr lang="en-US" sz="1900" dirty="0"/>
          </a:p>
        </p:txBody>
      </p:sp>
      <p:sp>
        <p:nvSpPr>
          <p:cNvPr id="18" name="Text 15"/>
          <p:cNvSpPr txBox="1"/>
          <p:nvPr/>
        </p:nvSpPr>
        <p:spPr>
          <a:xfrm>
            <a:off x="339852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Asking first, and being told yes.</a:t>
            </a:r>
            <a:endParaRPr lang="en-US" sz="1400" dirty="0"/>
          </a:p>
        </p:txBody>
      </p:sp>
      <p:sp>
        <p:nvSpPr>
          <p:cNvPr id="19" name="Shape 16"/>
          <p:cNvSpPr/>
          <p:nvPr/>
        </p:nvSpPr>
        <p:spPr>
          <a:xfrm>
            <a:off x="6065520" y="3017520"/>
            <a:ext cx="2621280" cy="1463040"/>
          </a:xfrm>
          <a:prstGeom prst="roundRect">
            <a:avLst>
              <a:gd name="adj" fmla="val 7500"/>
            </a:avLst>
          </a:prstGeom>
          <a:solidFill>
            <a:schemeClr val="bg2"/>
          </a:solidFill>
          <a:ln/>
        </p:spPr>
      </p:sp>
      <p:sp>
        <p:nvSpPr>
          <p:cNvPr id="20" name="Text 17"/>
          <p:cNvSpPr txBox="1"/>
          <p:nvPr/>
        </p:nvSpPr>
        <p:spPr>
          <a:xfrm>
            <a:off x="620268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copyright</a:t>
            </a:r>
            <a:endParaRPr lang="en-US" sz="1900" dirty="0"/>
          </a:p>
        </p:txBody>
      </p:sp>
      <p:sp>
        <p:nvSpPr>
          <p:cNvPr id="21" name="Text 18"/>
          <p:cNvSpPr txBox="1"/>
          <p:nvPr/>
        </p:nvSpPr>
        <p:spPr>
          <a:xfrm>
            <a:off x="620268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Rules that protect people's creative work so others can't just take it.</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does AI learn to draw a style?</a:t>
            </a:r>
            <a:endParaRPr lang="en-US" sz="3000" dirty="0"/>
          </a:p>
        </p:txBody>
      </p:sp>
      <p:sp>
        <p:nvSpPr>
          <p:cNvPr id="4" name="Shape 1"/>
          <p:cNvSpPr/>
          <p:nvPr/>
        </p:nvSpPr>
        <p:spPr>
          <a:xfrm>
            <a:off x="457200" y="1325880"/>
            <a:ext cx="2560320" cy="2103120"/>
          </a:xfrm>
          <a:prstGeom prst="roundRect">
            <a:avLst>
              <a:gd name="adj" fmla="val 5217"/>
            </a:avLst>
          </a:prstGeom>
          <a:solidFill>
            <a:srgbClr val="FCE4F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brush.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ARTISTS</a:t>
            </a:r>
            <a:endParaRPr lang="en-US" sz="1300" dirty="0"/>
          </a:p>
        </p:txBody>
      </p:sp>
      <p:sp>
        <p:nvSpPr>
          <p:cNvPr id="8" name="Text 4"/>
          <p:cNvSpPr txBox="1"/>
          <p:nvPr/>
        </p:nvSpPr>
        <p:spPr>
          <a:xfrm>
            <a:off x="566928" y="269748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People make pictures</a:t>
            </a:r>
            <a:endParaRPr lang="en-US" sz="14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103120"/>
          </a:xfrm>
          <a:prstGeom prst="roundRect">
            <a:avLst>
              <a:gd name="adj" fmla="val 5217"/>
            </a:avLst>
          </a:prstGeom>
          <a:solidFill>
            <a:schemeClr val="bg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layers.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TRAINING</a:t>
            </a:r>
            <a:endParaRPr lang="en-US" sz="1300" dirty="0"/>
          </a:p>
        </p:txBody>
      </p:sp>
      <p:sp>
        <p:nvSpPr>
          <p:cNvPr id="14" name="Text 8"/>
          <p:cNvSpPr txBox="1"/>
          <p:nvPr/>
        </p:nvSpPr>
        <p:spPr>
          <a:xfrm>
            <a:off x="3401568" y="269748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Millions of pictures collected, often without asking</a:t>
            </a:r>
            <a:endParaRPr lang="en-US" sz="14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103120"/>
          </a:xfrm>
          <a:prstGeom prst="roundRect">
            <a:avLst>
              <a:gd name="adj" fmla="val 5217"/>
            </a:avLst>
          </a:prstGeom>
          <a:solidFill>
            <a:srgbClr val="EEE9F7"/>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image.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AI PREDICTS</a:t>
            </a:r>
            <a:endParaRPr lang="en-US" sz="1300" dirty="0"/>
          </a:p>
        </p:txBody>
      </p:sp>
      <p:sp>
        <p:nvSpPr>
          <p:cNvPr id="20" name="Text 12"/>
          <p:cNvSpPr txBox="1"/>
          <p:nvPr/>
        </p:nvSpPr>
        <p:spPr>
          <a:xfrm>
            <a:off x="6236208" y="269748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New pictures in a similar style</a:t>
            </a:r>
            <a:endParaRPr lang="en-US" sz="1400" dirty="0"/>
          </a:p>
        </p:txBody>
      </p:sp>
      <p:sp>
        <p:nvSpPr>
          <p:cNvPr id="21" name="Shape 13"/>
          <p:cNvSpPr/>
          <p:nvPr/>
        </p:nvSpPr>
        <p:spPr>
          <a:xfrm>
            <a:off x="457200" y="3657600"/>
            <a:ext cx="8229600" cy="685800"/>
          </a:xfrm>
          <a:prstGeom prst="roundRect">
            <a:avLst>
              <a:gd name="adj" fmla="val 16000"/>
            </a:avLst>
          </a:prstGeom>
          <a:solidFill>
            <a:schemeClr val="tx2"/>
          </a:solidFill>
          <a:ln/>
        </p:spPr>
      </p:sp>
      <p:sp>
        <p:nvSpPr>
          <p:cNvPr id="22" name="Shape 14"/>
          <p:cNvSpPr/>
          <p:nvPr/>
        </p:nvSpPr>
        <p:spPr>
          <a:xfrm>
            <a:off x="566928" y="3749040"/>
            <a:ext cx="502920" cy="502920"/>
          </a:xfrm>
          <a:prstGeom prst="ellipse">
            <a:avLst/>
          </a:prstGeom>
          <a:solidFill>
            <a:schemeClr val="bg1"/>
          </a:solidFill>
          <a:ln/>
        </p:spPr>
      </p:sp>
      <p:pic>
        <p:nvPicPr>
          <p:cNvPr id="23" name="Image 5" descr="/home/claude/kit/icon_palette.png">    </p:cNvPr>
          <p:cNvPicPr>
            <a:picLocks noChangeAspect="1"/>
          </p:cNvPicPr>
          <p:nvPr/>
        </p:nvPicPr>
        <p:blipFill>
          <a:blip r:embed="rId6"/>
          <a:stretch>
            <a:fillRect/>
          </a:stretch>
        </p:blipFill>
        <p:spPr>
          <a:xfrm>
            <a:off x="667512" y="3849624"/>
            <a:ext cx="301752" cy="301752"/>
          </a:xfrm>
          <a:prstGeom prst="rect">
            <a:avLst/>
          </a:prstGeom>
        </p:spPr>
      </p:pic>
      <p:sp>
        <p:nvSpPr>
          <p:cNvPr id="24"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AI learns from pictures that PEOPLE made.</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Meet Ama Mensah, illustrator</a:t>
            </a:r>
            <a:endParaRPr lang="en-US" sz="3000" dirty="0"/>
          </a:p>
        </p:txBody>
      </p:sp>
      <p:sp>
        <p:nvSpPr>
          <p:cNvPr id="4" name="Shape 1"/>
          <p:cNvSpPr/>
          <p:nvPr/>
        </p:nvSpPr>
        <p:spPr>
          <a:xfrm>
            <a:off x="457200" y="1325880"/>
            <a:ext cx="3017520" cy="2377440"/>
          </a:xfrm>
          <a:prstGeom prst="roundRect">
            <a:avLst>
              <a:gd name="adj" fmla="val 4615"/>
            </a:avLst>
          </a:prstGeom>
          <a:solidFill>
            <a:srgbClr val="FBFAFC"/>
          </a:solidFill>
          <a:ln w="19050">
            <a:solidFill>
              <a:srgbClr val="8E8A96"/>
            </a:solidFill>
            <a:prstDash val="dash"/>
          </a:ln>
        </p:spPr>
      </p:sp>
      <p:sp>
        <p:nvSpPr>
          <p:cNvPr id="5" name="Shape 2"/>
          <p:cNvSpPr/>
          <p:nvPr/>
        </p:nvSpPr>
        <p:spPr>
          <a:xfrm>
            <a:off x="1645920" y="182880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1786738" y="1969618"/>
            <a:ext cx="358445" cy="358445"/>
          </a:xfrm>
          <a:prstGeom prst="rect">
            <a:avLst/>
          </a:prstGeom>
        </p:spPr>
      </p:pic>
      <p:sp>
        <p:nvSpPr>
          <p:cNvPr id="7" name="Text 3"/>
          <p:cNvSpPr txBox="1"/>
          <p:nvPr/>
        </p:nvSpPr>
        <p:spPr>
          <a:xfrm>
            <a:off x="594360" y="2560320"/>
            <a:ext cx="2743200" cy="105156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Insert your Dotty Owl (by "Ama")</a:t>
            </a:r>
            <a:endParaRPr lang="en-US" sz="1200" dirty="0"/>
          </a:p>
        </p:txBody>
      </p:sp>
      <p:sp>
        <p:nvSpPr>
          <p:cNvPr id="8" name="Text 4"/>
          <p:cNvSpPr txBox="1"/>
          <p:nvPr/>
        </p:nvSpPr>
        <p:spPr>
          <a:xfrm>
            <a:off x="3749040" y="1325880"/>
            <a:ext cx="4937760" cy="411480"/>
          </a:xfrm>
          <a:prstGeom prst="rect">
            <a:avLst/>
          </a:prstGeom>
          <a:noFill/>
          <a:ln/>
        </p:spPr>
        <p:txBody>
          <a:bodyPr wrap="square" lIns="635" tIns="635" rIns="635" bIns="635" rtlCol="0" anchor="t"/>
          <a:lstStyle/>
          <a:p>
            <a:pPr indent="0" marL="0">
              <a:buNone/>
            </a:pPr>
            <a:r>
              <a:rPr lang="en-US" sz="1500" b="1" dirty="0">
                <a:solidFill>
                  <a:schemeClr val="accent1"/>
                </a:solidFill>
                <a:latin typeface="Calibri" pitchFamily="34" charset="0"/>
                <a:ea typeface="Calibri" pitchFamily="34" charset="-122"/>
                <a:cs typeface="Calibri" pitchFamily="34" charset="-120"/>
              </a:rPr>
              <a:t>Ama Mensah (made up for this lesson)</a:t>
            </a:r>
            <a:endParaRPr lang="en-US" sz="1500" dirty="0"/>
          </a:p>
        </p:txBody>
      </p:sp>
      <p:sp>
        <p:nvSpPr>
          <p:cNvPr id="9" name="Text 5"/>
          <p:cNvSpPr txBox="1"/>
          <p:nvPr/>
        </p:nvSpPr>
        <p:spPr>
          <a:xfrm>
            <a:off x="3749040" y="1783080"/>
            <a:ext cx="4937760" cy="1371600"/>
          </a:xfrm>
          <a:prstGeom prst="rect">
            <a:avLst/>
          </a:prstGeom>
          <a:noFill/>
          <a:ln/>
        </p:spPr>
        <p:txBody>
          <a:bodyPr wrap="square" lIns="635" tIns="635" rIns="635" bIns="635" rtlCol="0" anchor="t"/>
          <a:lstStyle/>
          <a:p>
            <a:pPr indent="0" marL="0">
              <a:buNone/>
            </a:pPr>
            <a:r>
              <a:rPr lang="en-US" sz="1800" dirty="0">
                <a:solidFill>
                  <a:schemeClr val="bg1"/>
                </a:solidFill>
                <a:latin typeface="Calibri" pitchFamily="34" charset="0"/>
                <a:ea typeface="Calibri" pitchFamily="34" charset="-122"/>
                <a:cs typeface="Calibri" pitchFamily="34" charset="-120"/>
              </a:rPr>
              <a:t>Spent 10 years inventing her Dotty Owls style. A website is now selling AI-made posters that look like hers. Nobody asked her.</a:t>
            </a:r>
            <a:endParaRPr lang="en-US" sz="1800" dirty="0"/>
          </a:p>
        </p:txBody>
      </p:sp>
      <p:sp>
        <p:nvSpPr>
          <p:cNvPr id="10" name="Shape 6"/>
          <p:cNvSpPr/>
          <p:nvPr/>
        </p:nvSpPr>
        <p:spPr>
          <a:xfrm>
            <a:off x="3749040" y="3200400"/>
            <a:ext cx="4937760" cy="640080"/>
          </a:xfrm>
          <a:prstGeom prst="roundRect">
            <a:avLst>
              <a:gd name="adj" fmla="val 17143"/>
            </a:avLst>
          </a:prstGeom>
          <a:solidFill>
            <a:schemeClr val="accent2"/>
          </a:solidFill>
          <a:ln/>
        </p:spPr>
      </p:sp>
      <p:sp>
        <p:nvSpPr>
          <p:cNvPr id="11" name="Text 7"/>
          <p:cNvSpPr txBox="1"/>
          <p:nvPr/>
        </p:nvSpPr>
        <p:spPr>
          <a:xfrm>
            <a:off x="3886200" y="3200400"/>
            <a:ext cx="4754880" cy="640080"/>
          </a:xfrm>
          <a:prstGeom prst="rect">
            <a:avLst/>
          </a:prstGeom>
          <a:noFill/>
          <a:ln/>
        </p:spPr>
        <p:txBody>
          <a:bodyPr wrap="square" lIns="635" tIns="635" rIns="635" bIns="635" rtlCol="0" anchor="ctr"/>
          <a:lstStyle/>
          <a:p>
            <a:pPr indent="0" marL="0">
              <a:buNone/>
            </a:pPr>
            <a:r>
              <a:rPr lang="en-US" sz="1700" b="1" dirty="0">
                <a:solidFill>
                  <a:schemeClr val="bg1"/>
                </a:solidFill>
                <a:latin typeface="Calibri" pitchFamily="34" charset="0"/>
                <a:ea typeface="Calibri" pitchFamily="34" charset="-122"/>
                <a:cs typeface="Calibri" pitchFamily="34" charset="-120"/>
              </a:rPr>
              <a:t>I think the artist would feel ___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Style Copier challenge</a:t>
            </a:r>
            <a:endParaRPr lang="en-US" sz="3000" dirty="0"/>
          </a:p>
        </p:txBody>
      </p:sp>
      <p:sp>
        <p:nvSpPr>
          <p:cNvPr id="4" name="Shape 1"/>
          <p:cNvSpPr/>
          <p:nvPr/>
        </p:nvSpPr>
        <p:spPr>
          <a:xfrm>
            <a:off x="457200" y="1325880"/>
            <a:ext cx="2560320" cy="2011680"/>
          </a:xfrm>
          <a:prstGeom prst="roundRect">
            <a:avLst>
              <a:gd name="adj" fmla="val 5455"/>
            </a:avLst>
          </a:prstGeom>
          <a:solidFill>
            <a:srgbClr val="EEE9F7"/>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pencil.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MINUTES</a:t>
            </a:r>
            <a:endParaRPr lang="en-US" sz="1300" dirty="0"/>
          </a:p>
        </p:txBody>
      </p:sp>
      <p:sp>
        <p:nvSpPr>
          <p:cNvPr id="8" name="Text 4"/>
          <p:cNvSpPr txBox="1"/>
          <p:nvPr/>
        </p:nvSpPr>
        <p:spPr>
          <a:xfrm>
            <a:off x="566928" y="269748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Invent a creature in your own style</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011680"/>
          </a:xfrm>
          <a:prstGeom prst="roundRect">
            <a:avLst>
              <a:gd name="adj" fmla="val 5455"/>
            </a:avLst>
          </a:prstGeom>
          <a:solidFill>
            <a:srgbClr val="FCE4F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copy.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MINUTE</a:t>
            </a:r>
            <a:endParaRPr lang="en-US" sz="1300" dirty="0"/>
          </a:p>
        </p:txBody>
      </p:sp>
      <p:sp>
        <p:nvSpPr>
          <p:cNvPr id="14" name="Text 8"/>
          <p:cNvSpPr txBox="1"/>
          <p:nvPr/>
        </p:nvSpPr>
        <p:spPr>
          <a:xfrm>
            <a:off x="3401568" y="269748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Swap and copy your partner's style</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011680"/>
          </a:xfrm>
          <a:prstGeom prst="roundRect">
            <a:avLst>
              <a:gd name="adj" fmla="val 5455"/>
            </a:avLst>
          </a:prstGeom>
          <a:solidFill>
            <a:schemeClr val="bg2"/>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comments.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TALK</a:t>
            </a:r>
            <a:endParaRPr lang="en-US" sz="1300" dirty="0"/>
          </a:p>
        </p:txBody>
      </p:sp>
      <p:sp>
        <p:nvSpPr>
          <p:cNvPr id="20" name="Text 12"/>
          <p:cNvSpPr txBox="1"/>
          <p:nvPr/>
        </p:nvSpPr>
        <p:spPr>
          <a:xfrm>
            <a:off x="6236208" y="269748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How did it feel to be copied?</a:t>
            </a:r>
            <a:endParaRPr lang="en-US" sz="1500" dirty="0"/>
          </a:p>
        </p:txBody>
      </p:sp>
      <p:sp>
        <p:nvSpPr>
          <p:cNvPr id="21" name="Shape 13"/>
          <p:cNvSpPr/>
          <p:nvPr/>
        </p:nvSpPr>
        <p:spPr>
          <a:xfrm>
            <a:off x="457200" y="3611880"/>
            <a:ext cx="8229600" cy="685800"/>
          </a:xfrm>
          <a:prstGeom prst="roundRect">
            <a:avLst>
              <a:gd name="adj" fmla="val 16000"/>
            </a:avLst>
          </a:prstGeom>
          <a:solidFill>
            <a:schemeClr val="accent2"/>
          </a:solidFill>
          <a:ln/>
        </p:spPr>
      </p:sp>
      <p:sp>
        <p:nvSpPr>
          <p:cNvPr id="22" name="Shape 14"/>
          <p:cNvSpPr/>
          <p:nvPr/>
        </p:nvSpPr>
        <p:spPr>
          <a:xfrm>
            <a:off x="566928" y="3703320"/>
            <a:ext cx="502920" cy="502920"/>
          </a:xfrm>
          <a:prstGeom prst="ellipse">
            <a:avLst/>
          </a:prstGeom>
          <a:solidFill>
            <a:schemeClr val="bg1"/>
          </a:solidFill>
          <a:ln/>
        </p:spPr>
      </p:sp>
      <p:pic>
        <p:nvPicPr>
          <p:cNvPr id="23" name="Image 5" descr="/home/claude/kit/icon_heart.png">    </p:cNvPr>
          <p:cNvPicPr>
            <a:picLocks noChangeAspect="1"/>
          </p:cNvPicPr>
          <p:nvPr/>
        </p:nvPicPr>
        <p:blipFill>
          <a:blip r:embed="rId6"/>
          <a:stretch>
            <a:fillRect/>
          </a:stretch>
        </p:blipFill>
        <p:spPr>
          <a:xfrm>
            <a:off x="667512" y="3803904"/>
            <a:ext cx="301752" cy="301752"/>
          </a:xfrm>
          <a:prstGeom prst="rect">
            <a:avLst/>
          </a:prstGeom>
        </p:spPr>
      </p:pic>
      <p:sp>
        <p:nvSpPr>
          <p:cNvPr id="24" name="Text 15"/>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When my style was copied, I felt ___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Prepare your questions</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"Ama, how did you feel when you saw the posters with your owls on?"</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Ama, how did you feel when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Why did you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upset · proud · worried · happy · copied · credit · permission · paid · original · style · fair · unfair</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What would make it fair for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You said ___. What would happen if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Hot-seat: Ama the artist</a:t>
            </a:r>
            <a:endParaRPr lang="en-US" sz="3000" dirty="0"/>
          </a:p>
        </p:txBody>
      </p:sp>
      <p:sp>
        <p:nvSpPr>
          <p:cNvPr id="4" name="Shape 1"/>
          <p:cNvSpPr/>
          <p:nvPr/>
        </p:nvSpPr>
        <p:spPr>
          <a:xfrm>
            <a:off x="640080" y="1417320"/>
            <a:ext cx="1463040" cy="1463040"/>
          </a:xfrm>
          <a:prstGeom prst="ellipse">
            <a:avLst/>
          </a:prstGeom>
          <a:solidFill>
            <a:schemeClr val="accent1"/>
          </a:solidFill>
          <a:ln/>
        </p:spPr>
      </p:sp>
      <p:pic>
        <p:nvPicPr>
          <p:cNvPr id="5" name="Image 0" descr="/home/claude/kit/icon_artist_w.png">    </p:cNvPr>
          <p:cNvPicPr>
            <a:picLocks noChangeAspect="1"/>
          </p:cNvPicPr>
          <p:nvPr/>
        </p:nvPicPr>
        <p:blipFill>
          <a:blip r:embed="rId1"/>
          <a:stretch>
            <a:fillRect/>
          </a:stretch>
        </p:blipFill>
        <p:spPr>
          <a:xfrm>
            <a:off x="991210" y="1768450"/>
            <a:ext cx="760781" cy="760781"/>
          </a:xfrm>
          <a:prstGeom prst="rect">
            <a:avLst/>
          </a:prstGeom>
        </p:spPr>
      </p:pic>
      <p:sp>
        <p:nvSpPr>
          <p:cNvPr id="6" name="Text 2"/>
          <p:cNvSpPr txBox="1"/>
          <p:nvPr/>
        </p:nvSpPr>
        <p:spPr>
          <a:xfrm>
            <a:off x="2377440" y="1417320"/>
            <a:ext cx="6309360" cy="548640"/>
          </a:xfrm>
          <a:prstGeom prst="rect">
            <a:avLst/>
          </a:prstGeom>
          <a:noFill/>
          <a:ln/>
        </p:spPr>
        <p:txBody>
          <a:bodyPr wrap="square" lIns="635" tIns="635" rIns="635" bIns="635" rtlCol="0" anchor="t"/>
          <a:lstStyle/>
          <a:p>
            <a:pPr indent="0" marL="0">
              <a:buNone/>
            </a:pPr>
            <a:r>
              <a:rPr lang="en-US" sz="3000" b="1" dirty="0">
                <a:solidFill>
                  <a:schemeClr val="bg1"/>
                </a:solidFill>
                <a:latin typeface="Arial" pitchFamily="34" charset="0"/>
                <a:ea typeface="Arial" pitchFamily="34" charset="-122"/>
                <a:cs typeface="Arial" pitchFamily="34" charset="-120"/>
              </a:rPr>
              <a:t>Ama Mensah</a:t>
            </a:r>
            <a:endParaRPr lang="en-US" sz="3000" dirty="0"/>
          </a:p>
        </p:txBody>
      </p:sp>
      <p:sp>
        <p:nvSpPr>
          <p:cNvPr id="7" name="Text 3"/>
          <p:cNvSpPr txBox="1"/>
          <p:nvPr/>
        </p:nvSpPr>
        <p:spPr>
          <a:xfrm>
            <a:off x="2377440" y="1965960"/>
            <a:ext cx="6309360" cy="411480"/>
          </a:xfrm>
          <a:prstGeom prst="rect">
            <a:avLst/>
          </a:prstGeom>
          <a:noFill/>
          <a:ln/>
        </p:spPr>
        <p:txBody>
          <a:bodyPr wrap="square" lIns="635" tIns="635" rIns="635" bIns="635" rtlCol="0" anchor="t"/>
          <a:lstStyle/>
          <a:p>
            <a:pPr indent="0" marL="0">
              <a:buNone/>
            </a:pPr>
            <a:r>
              <a:rPr lang="en-US" sz="1600" i="1" dirty="0">
                <a:solidFill>
                  <a:schemeClr val="bg2"/>
                </a:solidFill>
                <a:latin typeface="Calibri" pitchFamily="34" charset="0"/>
                <a:ea typeface="Calibri" pitchFamily="34" charset="-122"/>
                <a:cs typeface="Calibri" pitchFamily="34" charset="-120"/>
              </a:rPr>
              <a:t>Illustrator of the Dotty Owls books (made up for this lesson)</a:t>
            </a:r>
            <a:endParaRPr lang="en-US" sz="1600" dirty="0"/>
          </a:p>
        </p:txBody>
      </p:sp>
      <p:sp>
        <p:nvSpPr>
          <p:cNvPr id="8" name="Shape 4"/>
          <p:cNvSpPr/>
          <p:nvPr/>
        </p:nvSpPr>
        <p:spPr>
          <a:xfrm>
            <a:off x="2377440" y="2606040"/>
            <a:ext cx="3063240" cy="1097280"/>
          </a:xfrm>
          <a:prstGeom prst="roundRect">
            <a:avLst>
              <a:gd name="adj" fmla="val 10000"/>
            </a:avLst>
          </a:prstGeom>
          <a:solidFill>
            <a:schemeClr val="bg1"/>
          </a:solidFill>
          <a:ln/>
        </p:spPr>
      </p:sp>
      <p:sp>
        <p:nvSpPr>
          <p:cNvPr id="9" name="Shape 5"/>
          <p:cNvSpPr/>
          <p:nvPr/>
        </p:nvSpPr>
        <p:spPr>
          <a:xfrm>
            <a:off x="2514600" y="2743200"/>
            <a:ext cx="502920" cy="502920"/>
          </a:xfrm>
          <a:prstGeom prst="ellipse">
            <a:avLst/>
          </a:prstGeom>
          <a:solidFill>
            <a:schemeClr val="bg1"/>
          </a:solidFill>
          <a:ln/>
        </p:spPr>
      </p:sp>
      <p:pic>
        <p:nvPicPr>
          <p:cNvPr id="10" name="Image 1" descr="/home/claude/kit/icon_ear.png">    </p:cNvPr>
          <p:cNvPicPr>
            <a:picLocks noChangeAspect="1"/>
          </p:cNvPicPr>
          <p:nvPr/>
        </p:nvPicPr>
        <p:blipFill>
          <a:blip r:embed="rId2"/>
          <a:stretch>
            <a:fillRect/>
          </a:stretch>
        </p:blipFill>
        <p:spPr>
          <a:xfrm>
            <a:off x="2615184" y="2843784"/>
            <a:ext cx="301752" cy="301752"/>
          </a:xfrm>
          <a:prstGeom prst="rect">
            <a:avLst/>
          </a:prstGeom>
        </p:spPr>
      </p:pic>
      <p:sp>
        <p:nvSpPr>
          <p:cNvPr id="11" name="Text 6"/>
          <p:cNvSpPr txBox="1"/>
          <p:nvPr/>
        </p:nvSpPr>
        <p:spPr>
          <a:xfrm>
            <a:off x="3154680" y="2715768"/>
            <a:ext cx="21762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Listen to understand</a:t>
            </a:r>
            <a:endParaRPr lang="en-US" sz="1600" dirty="0"/>
          </a:p>
        </p:txBody>
      </p:sp>
      <p:sp>
        <p:nvSpPr>
          <p:cNvPr id="12" name="Text 7"/>
          <p:cNvSpPr txBox="1"/>
          <p:nvPr/>
        </p:nvSpPr>
        <p:spPr>
          <a:xfrm>
            <a:off x="3154680" y="3154680"/>
            <a:ext cx="21762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Then ask a follow-up</a:t>
            </a:r>
            <a:endParaRPr lang="en-US" sz="1400" dirty="0"/>
          </a:p>
        </p:txBody>
      </p:sp>
      <p:sp>
        <p:nvSpPr>
          <p:cNvPr id="13" name="Shape 8"/>
          <p:cNvSpPr/>
          <p:nvPr/>
        </p:nvSpPr>
        <p:spPr>
          <a:xfrm>
            <a:off x="5623560" y="2606040"/>
            <a:ext cx="3063240" cy="1097280"/>
          </a:xfrm>
          <a:prstGeom prst="roundRect">
            <a:avLst>
              <a:gd name="adj" fmla="val 10000"/>
            </a:avLst>
          </a:prstGeom>
          <a:solidFill>
            <a:schemeClr val="bg1"/>
          </a:solidFill>
          <a:ln/>
        </p:spPr>
      </p:sp>
      <p:sp>
        <p:nvSpPr>
          <p:cNvPr id="14" name="Shape 9"/>
          <p:cNvSpPr/>
          <p:nvPr/>
        </p:nvSpPr>
        <p:spPr>
          <a:xfrm>
            <a:off x="5760720" y="2743200"/>
            <a:ext cx="502920" cy="502920"/>
          </a:xfrm>
          <a:prstGeom prst="ellipse">
            <a:avLst/>
          </a:prstGeom>
          <a:solidFill>
            <a:schemeClr val="bg1"/>
          </a:solidFill>
          <a:ln/>
        </p:spPr>
      </p:sp>
      <p:pic>
        <p:nvPicPr>
          <p:cNvPr id="15" name="Image 2" descr="/home/claude/kit/icon_question.png">    </p:cNvPr>
          <p:cNvPicPr>
            <a:picLocks noChangeAspect="1"/>
          </p:cNvPicPr>
          <p:nvPr/>
        </p:nvPicPr>
        <p:blipFill>
          <a:blip r:embed="rId3"/>
          <a:stretch>
            <a:fillRect/>
          </a:stretch>
        </p:blipFill>
        <p:spPr>
          <a:xfrm>
            <a:off x="5861304" y="2843784"/>
            <a:ext cx="301752" cy="301752"/>
          </a:xfrm>
          <a:prstGeom prst="rect">
            <a:avLst/>
          </a:prstGeom>
        </p:spPr>
      </p:pic>
      <p:sp>
        <p:nvSpPr>
          <p:cNvPr id="16" name="Text 10"/>
          <p:cNvSpPr txBox="1"/>
          <p:nvPr/>
        </p:nvSpPr>
        <p:spPr>
          <a:xfrm>
            <a:off x="6400800" y="2715768"/>
            <a:ext cx="21762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Open questions</a:t>
            </a:r>
            <a:endParaRPr lang="en-US" sz="1600" dirty="0"/>
          </a:p>
        </p:txBody>
      </p:sp>
      <p:sp>
        <p:nvSpPr>
          <p:cNvPr id="17" name="Text 11"/>
          <p:cNvSpPr txBox="1"/>
          <p:nvPr/>
        </p:nvSpPr>
        <p:spPr>
          <a:xfrm>
            <a:off x="6400800" y="3154680"/>
            <a:ext cx="2176272" cy="5029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How? Why? What would…?</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Hot-seat: Jay the poster seller</a:t>
            </a:r>
            <a:endParaRPr lang="en-US" sz="3000" dirty="0"/>
          </a:p>
        </p:txBody>
      </p:sp>
      <p:sp>
        <p:nvSpPr>
          <p:cNvPr id="4" name="Shape 1"/>
          <p:cNvSpPr/>
          <p:nvPr/>
        </p:nvSpPr>
        <p:spPr>
          <a:xfrm>
            <a:off x="640080" y="1417320"/>
            <a:ext cx="1463040" cy="1463040"/>
          </a:xfrm>
          <a:prstGeom prst="ellipse">
            <a:avLst/>
          </a:prstGeom>
          <a:solidFill>
            <a:schemeClr val="accent2"/>
          </a:solidFill>
          <a:ln/>
        </p:spPr>
      </p:sp>
      <p:pic>
        <p:nvPicPr>
          <p:cNvPr id="5" name="Image 0" descr="/home/claude/kit/icon_store_w.png">    </p:cNvPr>
          <p:cNvPicPr>
            <a:picLocks noChangeAspect="1"/>
          </p:cNvPicPr>
          <p:nvPr/>
        </p:nvPicPr>
        <p:blipFill>
          <a:blip r:embed="rId1"/>
          <a:stretch>
            <a:fillRect/>
          </a:stretch>
        </p:blipFill>
        <p:spPr>
          <a:xfrm>
            <a:off x="991210" y="1768450"/>
            <a:ext cx="760781" cy="760781"/>
          </a:xfrm>
          <a:prstGeom prst="rect">
            <a:avLst/>
          </a:prstGeom>
        </p:spPr>
      </p:pic>
      <p:sp>
        <p:nvSpPr>
          <p:cNvPr id="6" name="Text 2"/>
          <p:cNvSpPr txBox="1"/>
          <p:nvPr/>
        </p:nvSpPr>
        <p:spPr>
          <a:xfrm>
            <a:off x="2377440" y="1417320"/>
            <a:ext cx="6309360" cy="548640"/>
          </a:xfrm>
          <a:prstGeom prst="rect">
            <a:avLst/>
          </a:prstGeom>
          <a:noFill/>
          <a:ln/>
        </p:spPr>
        <p:txBody>
          <a:bodyPr wrap="square" lIns="635" tIns="635" rIns="635" bIns="635" rtlCol="0" anchor="t"/>
          <a:lstStyle/>
          <a:p>
            <a:pPr indent="0" marL="0">
              <a:buNone/>
            </a:pPr>
            <a:r>
              <a:rPr lang="en-US" sz="3000" b="1" dirty="0">
                <a:solidFill>
                  <a:schemeClr val="bg1"/>
                </a:solidFill>
                <a:latin typeface="Arial" pitchFamily="34" charset="0"/>
                <a:ea typeface="Arial" pitchFamily="34" charset="-122"/>
                <a:cs typeface="Arial" pitchFamily="34" charset="-120"/>
              </a:rPr>
              <a:t>Jay</a:t>
            </a:r>
            <a:endParaRPr lang="en-US" sz="3000" dirty="0"/>
          </a:p>
        </p:txBody>
      </p:sp>
      <p:sp>
        <p:nvSpPr>
          <p:cNvPr id="7" name="Text 3"/>
          <p:cNvSpPr txBox="1"/>
          <p:nvPr/>
        </p:nvSpPr>
        <p:spPr>
          <a:xfrm>
            <a:off x="2377440" y="1965960"/>
            <a:ext cx="6309360" cy="411480"/>
          </a:xfrm>
          <a:prstGeom prst="rect">
            <a:avLst/>
          </a:prstGeom>
          <a:noFill/>
          <a:ln/>
        </p:spPr>
        <p:txBody>
          <a:bodyPr wrap="square" lIns="635" tIns="635" rIns="635" bIns="635" rtlCol="0" anchor="t"/>
          <a:lstStyle/>
          <a:p>
            <a:pPr indent="0" marL="0">
              <a:buNone/>
            </a:pPr>
            <a:r>
              <a:rPr lang="en-US" sz="1600" i="1" dirty="0">
                <a:solidFill>
                  <a:schemeClr val="bg2"/>
                </a:solidFill>
                <a:latin typeface="Calibri" pitchFamily="34" charset="0"/>
                <a:ea typeface="Calibri" pitchFamily="34" charset="-122"/>
                <a:cs typeface="Calibri" pitchFamily="34" charset="-120"/>
              </a:rPr>
              <a:t>Made the AI owl posters and sold them online</a:t>
            </a:r>
            <a:endParaRPr lang="en-US" sz="1600" dirty="0"/>
          </a:p>
        </p:txBody>
      </p:sp>
      <p:sp>
        <p:nvSpPr>
          <p:cNvPr id="8" name="Text 4"/>
          <p:cNvSpPr txBox="1"/>
          <p:nvPr/>
        </p:nvSpPr>
        <p:spPr>
          <a:xfrm>
            <a:off x="2377440" y="2514600"/>
            <a:ext cx="6309360" cy="548640"/>
          </a:xfrm>
          <a:prstGeom prst="rect">
            <a:avLst/>
          </a:prstGeom>
          <a:noFill/>
          <a:ln/>
        </p:spPr>
        <p:txBody>
          <a:bodyPr wrap="square" lIns="635" tIns="635" rIns="635" bIns="635" rtlCol="0" anchor="t"/>
          <a:lstStyle/>
          <a:p>
            <a:pPr indent="0" marL="0">
              <a:buNone/>
            </a:pPr>
            <a:r>
              <a:rPr lang="en-US" sz="1900" b="1" dirty="0">
                <a:solidFill>
                  <a:schemeClr val="accent1"/>
                </a:solidFill>
                <a:latin typeface="Calibri" pitchFamily="34" charset="0"/>
                <a:ea typeface="Calibri" pitchFamily="34" charset="-122"/>
                <a:cs typeface="Calibri" pitchFamily="34" charset="-120"/>
              </a:rPr>
              <a:t>"The computer made them, not me, so it's not copying!"</a:t>
            </a:r>
            <a:endParaRPr lang="en-US" sz="1900" dirty="0"/>
          </a:p>
        </p:txBody>
      </p:sp>
      <p:sp>
        <p:nvSpPr>
          <p:cNvPr id="9" name="Shape 5"/>
          <p:cNvSpPr/>
          <p:nvPr/>
        </p:nvSpPr>
        <p:spPr>
          <a:xfrm>
            <a:off x="2377440" y="3246120"/>
            <a:ext cx="6309360" cy="640080"/>
          </a:xfrm>
          <a:prstGeom prst="roundRect">
            <a:avLst>
              <a:gd name="adj" fmla="val 17143"/>
            </a:avLst>
          </a:prstGeom>
          <a:solidFill>
            <a:schemeClr val="accent2"/>
          </a:solidFill>
          <a:ln/>
        </p:spPr>
      </p:sp>
      <p:sp>
        <p:nvSpPr>
          <p:cNvPr id="10" name="Text 6"/>
          <p:cNvSpPr txBox="1"/>
          <p:nvPr/>
        </p:nvSpPr>
        <p:spPr>
          <a:xfrm>
            <a:off x="2514600" y="3246120"/>
            <a:ext cx="6126480" cy="640080"/>
          </a:xfrm>
          <a:prstGeom prst="rect">
            <a:avLst/>
          </a:prstGeom>
          <a:noFill/>
          <a:ln/>
        </p:spPr>
        <p:txBody>
          <a:bodyPr wrap="square" lIns="635" tIns="635" rIns="635" bIns="635" rtlCol="0" anchor="ctr"/>
          <a:lstStyle/>
          <a:p>
            <a:pPr indent="0" marL="0">
              <a:buNone/>
            </a:pPr>
            <a:r>
              <a:rPr lang="en-US" sz="1800" b="1" dirty="0">
                <a:solidFill>
                  <a:schemeClr val="bg1"/>
                </a:solidFill>
                <a:latin typeface="Calibri" pitchFamily="34" charset="0"/>
                <a:ea typeface="Calibri" pitchFamily="34" charset="-122"/>
                <a:cs typeface="Calibri" pitchFamily="34" charset="-120"/>
              </a:rPr>
              <a:t>I see it differently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Credit or Copy?</a:t>
            </a:r>
            <a:endParaRPr lang="en-US" sz="3000" dirty="0"/>
          </a:p>
        </p:txBody>
      </p:sp>
      <p:sp>
        <p:nvSpPr>
          <p:cNvPr id="4" name="Shape 1"/>
          <p:cNvSpPr/>
          <p:nvPr/>
        </p:nvSpPr>
        <p:spPr>
          <a:xfrm>
            <a:off x="457200" y="1325880"/>
            <a:ext cx="2621280" cy="1143000"/>
          </a:xfrm>
          <a:prstGeom prst="roundRect">
            <a:avLst>
              <a:gd name="adj" fmla="val 9600"/>
            </a:avLst>
          </a:prstGeom>
          <a:solidFill>
            <a:srgbClr val="DFF3E4"/>
          </a:solidFill>
          <a:ln/>
        </p:spPr>
      </p:sp>
      <p:sp>
        <p:nvSpPr>
          <p:cNvPr id="5" name="Shape 2"/>
          <p:cNvSpPr/>
          <p:nvPr/>
        </p:nvSpPr>
        <p:spPr>
          <a:xfrm>
            <a:off x="594360" y="1463040"/>
            <a:ext cx="548640" cy="548640"/>
          </a:xfrm>
          <a:prstGeom prst="ellipse">
            <a:avLst/>
          </a:prstGeom>
          <a:solidFill>
            <a:schemeClr val="bg1"/>
          </a:solidFill>
          <a:ln/>
        </p:spPr>
      </p:sp>
      <p:pic>
        <p:nvPicPr>
          <p:cNvPr id="6" name="Image 0" descr="/home/claude/kit/icon_check.png">    </p:cNvPr>
          <p:cNvPicPr>
            <a:picLocks noChangeAspect="1"/>
          </p:cNvPicPr>
          <p:nvPr/>
        </p:nvPicPr>
        <p:blipFill>
          <a:blip r:embed="rId1"/>
          <a:stretch>
            <a:fillRect/>
          </a:stretch>
        </p:blipFill>
        <p:spPr>
          <a:xfrm>
            <a:off x="704088" y="1572768"/>
            <a:ext cx="329184" cy="329184"/>
          </a:xfrm>
          <a:prstGeom prst="rect">
            <a:avLst/>
          </a:prstGeom>
        </p:spPr>
      </p:pic>
      <p:sp>
        <p:nvSpPr>
          <p:cNvPr id="7" name="Text 3"/>
          <p:cNvSpPr txBox="1"/>
          <p:nvPr/>
        </p:nvSpPr>
        <p:spPr>
          <a:xfrm>
            <a:off x="128016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FAIR</a:t>
            </a:r>
            <a:endParaRPr lang="en-US" sz="1700" dirty="0"/>
          </a:p>
        </p:txBody>
      </p:sp>
      <p:sp>
        <p:nvSpPr>
          <p:cNvPr id="8" name="Text 4"/>
          <p:cNvSpPr txBox="1"/>
          <p:nvPr/>
        </p:nvSpPr>
        <p:spPr>
          <a:xfrm>
            <a:off x="1280160" y="18745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Respects the artist</a:t>
            </a:r>
            <a:endParaRPr lang="en-US" sz="1300" dirty="0"/>
          </a:p>
        </p:txBody>
      </p:sp>
      <p:sp>
        <p:nvSpPr>
          <p:cNvPr id="9" name="Shape 5"/>
          <p:cNvSpPr/>
          <p:nvPr/>
        </p:nvSpPr>
        <p:spPr>
          <a:xfrm>
            <a:off x="3261360" y="1325880"/>
            <a:ext cx="2621280" cy="1143000"/>
          </a:xfrm>
          <a:prstGeom prst="roundRect">
            <a:avLst>
              <a:gd name="adj" fmla="val 9600"/>
            </a:avLst>
          </a:prstGeom>
          <a:solidFill>
            <a:srgbClr val="FFF1C9"/>
          </a:solidFill>
          <a:ln/>
        </p:spPr>
      </p:sp>
      <p:sp>
        <p:nvSpPr>
          <p:cNvPr id="10" name="Shape 6"/>
          <p:cNvSpPr/>
          <p:nvPr/>
        </p:nvSpPr>
        <p:spPr>
          <a:xfrm>
            <a:off x="3398520" y="1463040"/>
            <a:ext cx="548640" cy="548640"/>
          </a:xfrm>
          <a:prstGeom prst="ellipse">
            <a:avLst/>
          </a:prstGeom>
          <a:solidFill>
            <a:schemeClr val="bg1"/>
          </a:solidFill>
          <a:ln/>
        </p:spPr>
      </p:sp>
      <p:pic>
        <p:nvPicPr>
          <p:cNvPr id="11" name="Image 1" descr="/home/claude/kit/icon_scale.png">    </p:cNvPr>
          <p:cNvPicPr>
            <a:picLocks noChangeAspect="1"/>
          </p:cNvPicPr>
          <p:nvPr/>
        </p:nvPicPr>
        <p:blipFill>
          <a:blip r:embed="rId2"/>
          <a:stretch>
            <a:fillRect/>
          </a:stretch>
        </p:blipFill>
        <p:spPr>
          <a:xfrm>
            <a:off x="3508248" y="1572768"/>
            <a:ext cx="329184" cy="329184"/>
          </a:xfrm>
          <a:prstGeom prst="rect">
            <a:avLst/>
          </a:prstGeom>
        </p:spPr>
      </p:pic>
      <p:sp>
        <p:nvSpPr>
          <p:cNvPr id="12" name="Text 7"/>
          <p:cNvSpPr txBox="1"/>
          <p:nvPr/>
        </p:nvSpPr>
        <p:spPr>
          <a:xfrm>
            <a:off x="408432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IT DEPENDS</a:t>
            </a:r>
            <a:endParaRPr lang="en-US" sz="1700" dirty="0"/>
          </a:p>
        </p:txBody>
      </p:sp>
      <p:sp>
        <p:nvSpPr>
          <p:cNvPr id="13" name="Text 8"/>
          <p:cNvSpPr txBox="1"/>
          <p:nvPr/>
        </p:nvSpPr>
        <p:spPr>
          <a:xfrm>
            <a:off x="4084320" y="18745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On permission, credit and why</a:t>
            </a:r>
            <a:endParaRPr lang="en-US" sz="1300" dirty="0"/>
          </a:p>
        </p:txBody>
      </p:sp>
      <p:sp>
        <p:nvSpPr>
          <p:cNvPr id="14" name="Shape 9"/>
          <p:cNvSpPr/>
          <p:nvPr/>
        </p:nvSpPr>
        <p:spPr>
          <a:xfrm>
            <a:off x="6065520" y="1325880"/>
            <a:ext cx="2621280" cy="1143000"/>
          </a:xfrm>
          <a:prstGeom prst="roundRect">
            <a:avLst>
              <a:gd name="adj" fmla="val 9600"/>
            </a:avLst>
          </a:prstGeom>
          <a:solidFill>
            <a:srgbClr val="FBE3DC"/>
          </a:solidFill>
          <a:ln/>
        </p:spPr>
      </p:sp>
      <p:sp>
        <p:nvSpPr>
          <p:cNvPr id="15" name="Shape 10"/>
          <p:cNvSpPr/>
          <p:nvPr/>
        </p:nvSpPr>
        <p:spPr>
          <a:xfrm>
            <a:off x="6202680" y="1463040"/>
            <a:ext cx="548640" cy="548640"/>
          </a:xfrm>
          <a:prstGeom prst="ellipse">
            <a:avLst/>
          </a:prstGeom>
          <a:solidFill>
            <a:schemeClr val="bg1"/>
          </a:solidFill>
          <a:ln/>
        </p:spPr>
      </p:sp>
      <p:pic>
        <p:nvPicPr>
          <p:cNvPr id="16" name="Image 2" descr="/home/claude/kit/icon_cross.png">    </p:cNvPr>
          <p:cNvPicPr>
            <a:picLocks noChangeAspect="1"/>
          </p:cNvPicPr>
          <p:nvPr/>
        </p:nvPicPr>
        <p:blipFill>
          <a:blip r:embed="rId3"/>
          <a:stretch>
            <a:fillRect/>
          </a:stretch>
        </p:blipFill>
        <p:spPr>
          <a:xfrm>
            <a:off x="6312408" y="1572768"/>
            <a:ext cx="329184" cy="329184"/>
          </a:xfrm>
          <a:prstGeom prst="rect">
            <a:avLst/>
          </a:prstGeom>
        </p:spPr>
      </p:pic>
      <p:sp>
        <p:nvSpPr>
          <p:cNvPr id="17" name="Text 11"/>
          <p:cNvSpPr txBox="1"/>
          <p:nvPr/>
        </p:nvSpPr>
        <p:spPr>
          <a:xfrm>
            <a:off x="688848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UNFAIR</a:t>
            </a:r>
            <a:endParaRPr lang="en-US" sz="1700" dirty="0"/>
          </a:p>
        </p:txBody>
      </p:sp>
      <p:sp>
        <p:nvSpPr>
          <p:cNvPr id="18" name="Text 12"/>
          <p:cNvSpPr txBox="1"/>
          <p:nvPr/>
        </p:nvSpPr>
        <p:spPr>
          <a:xfrm>
            <a:off x="6888480" y="187452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Copies or pretends</a:t>
            </a:r>
            <a:endParaRPr lang="en-US" sz="1300" dirty="0"/>
          </a:p>
        </p:txBody>
      </p:sp>
      <p:sp>
        <p:nvSpPr>
          <p:cNvPr id="19" name="Shape 13"/>
          <p:cNvSpPr/>
          <p:nvPr/>
        </p:nvSpPr>
        <p:spPr>
          <a:xfrm>
            <a:off x="457200" y="2651760"/>
            <a:ext cx="4023360" cy="960120"/>
          </a:xfrm>
          <a:prstGeom prst="roundRect">
            <a:avLst>
              <a:gd name="adj" fmla="val 11429"/>
            </a:avLst>
          </a:prstGeom>
          <a:solidFill>
            <a:schemeClr val="bg2"/>
          </a:solidFill>
          <a:ln/>
        </p:spPr>
      </p:sp>
      <p:sp>
        <p:nvSpPr>
          <p:cNvPr id="20" name="Shape 14"/>
          <p:cNvSpPr/>
          <p:nvPr/>
        </p:nvSpPr>
        <p:spPr>
          <a:xfrm>
            <a:off x="594360" y="2788920"/>
            <a:ext cx="502920" cy="502920"/>
          </a:xfrm>
          <a:prstGeom prst="ellipse">
            <a:avLst/>
          </a:prstGeom>
          <a:solidFill>
            <a:schemeClr val="bg1"/>
          </a:solidFill>
          <a:ln/>
        </p:spPr>
      </p:sp>
      <p:pic>
        <p:nvPicPr>
          <p:cNvPr id="21" name="Image 3" descr="/home/claude/kit/icon_copy.png">    </p:cNvPr>
          <p:cNvPicPr>
            <a:picLocks noChangeAspect="1"/>
          </p:cNvPicPr>
          <p:nvPr/>
        </p:nvPicPr>
        <p:blipFill>
          <a:blip r:embed="rId4"/>
          <a:stretch>
            <a:fillRect/>
          </a:stretch>
        </p:blipFill>
        <p:spPr>
          <a:xfrm>
            <a:off x="694944" y="2889504"/>
            <a:ext cx="301752" cy="301752"/>
          </a:xfrm>
          <a:prstGeom prst="rect">
            <a:avLst/>
          </a:prstGeom>
        </p:spPr>
      </p:pic>
      <p:sp>
        <p:nvSpPr>
          <p:cNvPr id="22" name="Text 15"/>
          <p:cNvSpPr txBox="1"/>
          <p:nvPr/>
        </p:nvSpPr>
        <p:spPr>
          <a:xfrm>
            <a:off x="1234440" y="2761488"/>
            <a:ext cx="3136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Copy</a:t>
            </a:r>
            <a:endParaRPr lang="en-US" sz="1700" dirty="0"/>
          </a:p>
        </p:txBody>
      </p:sp>
      <p:sp>
        <p:nvSpPr>
          <p:cNvPr id="23" name="Text 16"/>
          <p:cNvSpPr txBox="1"/>
          <p:nvPr/>
        </p:nvSpPr>
        <p:spPr>
          <a:xfrm>
            <a:off x="1234440" y="3200400"/>
            <a:ext cx="3136392" cy="36576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Made to look the same, and called your own</a:t>
            </a:r>
            <a:endParaRPr lang="en-US" sz="1400" dirty="0"/>
          </a:p>
        </p:txBody>
      </p:sp>
      <p:sp>
        <p:nvSpPr>
          <p:cNvPr id="24" name="Shape 17"/>
          <p:cNvSpPr/>
          <p:nvPr/>
        </p:nvSpPr>
        <p:spPr>
          <a:xfrm>
            <a:off x="4663440" y="2651760"/>
            <a:ext cx="4023360" cy="960120"/>
          </a:xfrm>
          <a:prstGeom prst="roundRect">
            <a:avLst>
              <a:gd name="adj" fmla="val 11429"/>
            </a:avLst>
          </a:prstGeom>
          <a:solidFill>
            <a:schemeClr val="bg2"/>
          </a:solidFill>
          <a:ln/>
        </p:spPr>
      </p:sp>
      <p:sp>
        <p:nvSpPr>
          <p:cNvPr id="25" name="Shape 18"/>
          <p:cNvSpPr/>
          <p:nvPr/>
        </p:nvSpPr>
        <p:spPr>
          <a:xfrm>
            <a:off x="4800600" y="2788920"/>
            <a:ext cx="502920" cy="502920"/>
          </a:xfrm>
          <a:prstGeom prst="ellipse">
            <a:avLst/>
          </a:prstGeom>
          <a:solidFill>
            <a:schemeClr val="bg1"/>
          </a:solidFill>
          <a:ln/>
        </p:spPr>
      </p:sp>
      <p:pic>
        <p:nvPicPr>
          <p:cNvPr id="26" name="Image 4" descr="/home/claude/kit/icon_lightbulb.png">    </p:cNvPr>
          <p:cNvPicPr>
            <a:picLocks noChangeAspect="1"/>
          </p:cNvPicPr>
          <p:nvPr/>
        </p:nvPicPr>
        <p:blipFill>
          <a:blip r:embed="rId5"/>
          <a:stretch>
            <a:fillRect/>
          </a:stretch>
        </p:blipFill>
        <p:spPr>
          <a:xfrm>
            <a:off x="4901184" y="2889504"/>
            <a:ext cx="301752" cy="301752"/>
          </a:xfrm>
          <a:prstGeom prst="rect">
            <a:avLst/>
          </a:prstGeom>
        </p:spPr>
      </p:pic>
      <p:sp>
        <p:nvSpPr>
          <p:cNvPr id="27" name="Text 19"/>
          <p:cNvSpPr txBox="1"/>
          <p:nvPr/>
        </p:nvSpPr>
        <p:spPr>
          <a:xfrm>
            <a:off x="5440680" y="2761488"/>
            <a:ext cx="3136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Inspiration</a:t>
            </a:r>
            <a:endParaRPr lang="en-US" sz="1700" dirty="0"/>
          </a:p>
        </p:txBody>
      </p:sp>
      <p:sp>
        <p:nvSpPr>
          <p:cNvPr id="28" name="Text 20"/>
          <p:cNvSpPr txBox="1"/>
          <p:nvPr/>
        </p:nvSpPr>
        <p:spPr>
          <a:xfrm>
            <a:off x="5440680" y="3200400"/>
            <a:ext cx="3136392" cy="36576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Gives you ideas; you make your own</a:t>
            </a:r>
            <a:endParaRPr lang="en-US" sz="1400" dirty="0"/>
          </a:p>
        </p:txBody>
      </p:sp>
      <p:sp>
        <p:nvSpPr>
          <p:cNvPr id="29" name="Shape 21"/>
          <p:cNvSpPr/>
          <p:nvPr/>
        </p:nvSpPr>
        <p:spPr>
          <a:xfrm>
            <a:off x="457200" y="3794760"/>
            <a:ext cx="8229600" cy="685800"/>
          </a:xfrm>
          <a:prstGeom prst="roundRect">
            <a:avLst>
              <a:gd name="adj" fmla="val 16000"/>
            </a:avLst>
          </a:prstGeom>
          <a:solidFill>
            <a:schemeClr val="accent2"/>
          </a:solidFill>
          <a:ln/>
        </p:spPr>
      </p:sp>
      <p:sp>
        <p:nvSpPr>
          <p:cNvPr id="30" name="Shape 22"/>
          <p:cNvSpPr/>
          <p:nvPr/>
        </p:nvSpPr>
        <p:spPr>
          <a:xfrm>
            <a:off x="566928" y="3886200"/>
            <a:ext cx="502920" cy="502920"/>
          </a:xfrm>
          <a:prstGeom prst="ellipse">
            <a:avLst/>
          </a:prstGeom>
          <a:solidFill>
            <a:schemeClr val="bg1"/>
          </a:solidFill>
          <a:ln/>
        </p:spPr>
      </p:sp>
      <p:pic>
        <p:nvPicPr>
          <p:cNvPr id="31" name="Image 5" descr="/home/claude/kit/icon_scale.png">    </p:cNvPr>
          <p:cNvPicPr>
            <a:picLocks noChangeAspect="1"/>
          </p:cNvPicPr>
          <p:nvPr/>
        </p:nvPicPr>
        <p:blipFill>
          <a:blip r:embed="rId6"/>
          <a:stretch>
            <a:fillRect/>
          </a:stretch>
        </p:blipFill>
        <p:spPr>
          <a:xfrm>
            <a:off x="667512" y="3986784"/>
            <a:ext cx="301752" cy="301752"/>
          </a:xfrm>
          <a:prstGeom prst="rect">
            <a:avLst/>
          </a:prstGeom>
        </p:spPr>
      </p:pic>
      <p:sp>
        <p:nvSpPr>
          <p:cNvPr id="32" name="Text 23"/>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I think this is fair / unfair because ___. The artist should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It depends…</a:t>
            </a:r>
            <a:endParaRPr lang="en-US" sz="3000" dirty="0"/>
          </a:p>
        </p:txBody>
      </p:sp>
      <p:sp>
        <p:nvSpPr>
          <p:cNvPr id="4" name="Shape 1"/>
          <p:cNvSpPr/>
          <p:nvPr/>
        </p:nvSpPr>
        <p:spPr>
          <a:xfrm>
            <a:off x="457200" y="1325880"/>
            <a:ext cx="8229600" cy="1188720"/>
          </a:xfrm>
          <a:prstGeom prst="roundRect">
            <a:avLst>
              <a:gd name="adj" fmla="val 9231"/>
            </a:avLst>
          </a:prstGeom>
          <a:solidFill>
            <a:srgbClr val="FFF1C9"/>
          </a:solidFill>
          <a:ln/>
        </p:spPr>
      </p:sp>
      <p:sp>
        <p:nvSpPr>
          <p:cNvPr id="5" name="Text 2"/>
          <p:cNvSpPr txBox="1"/>
          <p:nvPr/>
        </p:nvSpPr>
        <p:spPr>
          <a:xfrm>
            <a:off x="640080" y="1325880"/>
            <a:ext cx="7863840" cy="1188720"/>
          </a:xfrm>
          <a:prstGeom prst="rect">
            <a:avLst/>
          </a:prstGeom>
          <a:noFill/>
          <a:ln/>
        </p:spPr>
        <p:txBody>
          <a:bodyPr wrap="square" lIns="635" tIns="635" rIns="635" bIns="635" rtlCol="0" anchor="ctr"/>
          <a:lstStyle/>
          <a:p>
            <a:pPr indent="0" marL="0">
              <a:buNone/>
            </a:pPr>
            <a:r>
              <a:rPr lang="en-US" sz="1900" b="1" dirty="0">
                <a:solidFill>
                  <a:schemeClr val="tx2"/>
                </a:solidFill>
                <a:latin typeface="Calibri" pitchFamily="34" charset="0"/>
                <a:ea typeface="Calibri" pitchFamily="34" charset="-122"/>
                <a:cs typeface="Calibri" pitchFamily="34" charset="-120"/>
              </a:rPr>
              <a:t>A class makes AI owl pictures for a classroom display and writes: "Made with AI, inspired by Ama Mensah's Dotty Owls."</a:t>
            </a:r>
            <a:endParaRPr lang="en-US" sz="1900" dirty="0"/>
          </a:p>
        </p:txBody>
      </p:sp>
      <p:sp>
        <p:nvSpPr>
          <p:cNvPr id="6" name="Shape 3"/>
          <p:cNvSpPr/>
          <p:nvPr/>
        </p:nvSpPr>
        <p:spPr>
          <a:xfrm>
            <a:off x="457200" y="2651760"/>
            <a:ext cx="2621280" cy="1097280"/>
          </a:xfrm>
          <a:prstGeom prst="roundRect">
            <a:avLst>
              <a:gd name="adj" fmla="val 10000"/>
            </a:avLst>
          </a:prstGeom>
          <a:solidFill>
            <a:srgbClr val="EEE9F7"/>
          </a:solidFill>
          <a:ln/>
        </p:spPr>
      </p:sp>
      <p:sp>
        <p:nvSpPr>
          <p:cNvPr id="7" name="Shape 4"/>
          <p:cNvSpPr/>
          <p:nvPr/>
        </p:nvSpPr>
        <p:spPr>
          <a:xfrm>
            <a:off x="594360" y="2788920"/>
            <a:ext cx="457200" cy="457200"/>
          </a:xfrm>
          <a:prstGeom prst="ellipse">
            <a:avLst/>
          </a:prstGeom>
          <a:solidFill>
            <a:schemeClr val="bg1"/>
          </a:solidFill>
          <a:ln/>
        </p:spPr>
      </p:sp>
      <p:pic>
        <p:nvPicPr>
          <p:cNvPr id="8" name="Image 0" descr="/home/claude/kit/icon_thumbsup.png">    </p:cNvPr>
          <p:cNvPicPr>
            <a:picLocks noChangeAspect="1"/>
          </p:cNvPicPr>
          <p:nvPr/>
        </p:nvPicPr>
        <p:blipFill>
          <a:blip r:embed="rId1"/>
          <a:stretch>
            <a:fillRect/>
          </a:stretch>
        </p:blipFill>
        <p:spPr>
          <a:xfrm>
            <a:off x="685800" y="2880360"/>
            <a:ext cx="274320" cy="274320"/>
          </a:xfrm>
          <a:prstGeom prst="rect">
            <a:avLst/>
          </a:prstGeom>
        </p:spPr>
      </p:pic>
      <p:sp>
        <p:nvSpPr>
          <p:cNvPr id="9" name="Text 5"/>
          <p:cNvSpPr txBox="1"/>
          <p:nvPr/>
        </p:nvSpPr>
        <p:spPr>
          <a:xfrm>
            <a:off x="1188720" y="2761488"/>
            <a:ext cx="17800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AGREE</a:t>
            </a:r>
            <a:endParaRPr lang="en-US" sz="1600" dirty="0"/>
          </a:p>
        </p:txBody>
      </p:sp>
      <p:sp>
        <p:nvSpPr>
          <p:cNvPr id="10" name="Text 6"/>
          <p:cNvSpPr txBox="1"/>
          <p:nvPr/>
        </p:nvSpPr>
        <p:spPr>
          <a:xfrm>
            <a:off x="1188720" y="3200400"/>
            <a:ext cx="1780032" cy="50292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 agree with ___ because ___.</a:t>
            </a:r>
            <a:endParaRPr lang="en-US" sz="1300" dirty="0"/>
          </a:p>
        </p:txBody>
      </p:sp>
      <p:sp>
        <p:nvSpPr>
          <p:cNvPr id="11" name="Shape 7"/>
          <p:cNvSpPr/>
          <p:nvPr/>
        </p:nvSpPr>
        <p:spPr>
          <a:xfrm>
            <a:off x="3261360" y="2651760"/>
            <a:ext cx="2621280" cy="1097280"/>
          </a:xfrm>
          <a:prstGeom prst="roundRect">
            <a:avLst>
              <a:gd name="adj" fmla="val 10000"/>
            </a:avLst>
          </a:prstGeom>
          <a:solidFill>
            <a:schemeClr val="bg2"/>
          </a:solidFill>
          <a:ln/>
        </p:spPr>
      </p:sp>
      <p:sp>
        <p:nvSpPr>
          <p:cNvPr id="12" name="Shape 8"/>
          <p:cNvSpPr/>
          <p:nvPr/>
        </p:nvSpPr>
        <p:spPr>
          <a:xfrm>
            <a:off x="3398520" y="2788920"/>
            <a:ext cx="457200" cy="457200"/>
          </a:xfrm>
          <a:prstGeom prst="ellipse">
            <a:avLst/>
          </a:prstGeom>
          <a:solidFill>
            <a:schemeClr val="bg1"/>
          </a:solidFill>
          <a:ln/>
        </p:spPr>
      </p:sp>
      <p:pic>
        <p:nvPicPr>
          <p:cNvPr id="13" name="Image 1" descr="/home/claude/kit/icon_layers.png">    </p:cNvPr>
          <p:cNvPicPr>
            <a:picLocks noChangeAspect="1"/>
          </p:cNvPicPr>
          <p:nvPr/>
        </p:nvPicPr>
        <p:blipFill>
          <a:blip r:embed="rId2"/>
          <a:stretch>
            <a:fillRect/>
          </a:stretch>
        </p:blipFill>
        <p:spPr>
          <a:xfrm>
            <a:off x="3489960" y="2880360"/>
            <a:ext cx="274320" cy="274320"/>
          </a:xfrm>
          <a:prstGeom prst="rect">
            <a:avLst/>
          </a:prstGeom>
        </p:spPr>
      </p:pic>
      <p:sp>
        <p:nvSpPr>
          <p:cNvPr id="14" name="Text 9"/>
          <p:cNvSpPr txBox="1"/>
          <p:nvPr/>
        </p:nvSpPr>
        <p:spPr>
          <a:xfrm>
            <a:off x="3992880" y="2761488"/>
            <a:ext cx="17800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BUILD</a:t>
            </a:r>
            <a:endParaRPr lang="en-US" sz="1600" dirty="0"/>
          </a:p>
        </p:txBody>
      </p:sp>
      <p:sp>
        <p:nvSpPr>
          <p:cNvPr id="15" name="Text 10"/>
          <p:cNvSpPr txBox="1"/>
          <p:nvPr/>
        </p:nvSpPr>
        <p:spPr>
          <a:xfrm>
            <a:off x="3992880" y="3200400"/>
            <a:ext cx="1780032" cy="50292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I'd like to build on what ___ said. ___</a:t>
            </a:r>
            <a:endParaRPr lang="en-US" sz="1300" dirty="0"/>
          </a:p>
        </p:txBody>
      </p:sp>
      <p:sp>
        <p:nvSpPr>
          <p:cNvPr id="16" name="Shape 11"/>
          <p:cNvSpPr/>
          <p:nvPr/>
        </p:nvSpPr>
        <p:spPr>
          <a:xfrm>
            <a:off x="6065520" y="2651760"/>
            <a:ext cx="2621280" cy="1097280"/>
          </a:xfrm>
          <a:prstGeom prst="roundRect">
            <a:avLst>
              <a:gd name="adj" fmla="val 10000"/>
            </a:avLst>
          </a:prstGeom>
          <a:solidFill>
            <a:srgbClr val="FCE4F2"/>
          </a:solidFill>
          <a:ln/>
        </p:spPr>
      </p:sp>
      <p:sp>
        <p:nvSpPr>
          <p:cNvPr id="17" name="Shape 12"/>
          <p:cNvSpPr/>
          <p:nvPr/>
        </p:nvSpPr>
        <p:spPr>
          <a:xfrm>
            <a:off x="6202680" y="2788920"/>
            <a:ext cx="457200" cy="457200"/>
          </a:xfrm>
          <a:prstGeom prst="ellipse">
            <a:avLst/>
          </a:prstGeom>
          <a:solidFill>
            <a:schemeClr val="bg1"/>
          </a:solidFill>
          <a:ln/>
        </p:spPr>
      </p:sp>
      <p:pic>
        <p:nvPicPr>
          <p:cNvPr id="18" name="Image 2" descr="/home/claude/kit/icon_scale.png">    </p:cNvPr>
          <p:cNvPicPr>
            <a:picLocks noChangeAspect="1"/>
          </p:cNvPicPr>
          <p:nvPr/>
        </p:nvPicPr>
        <p:blipFill>
          <a:blip r:embed="rId3"/>
          <a:stretch>
            <a:fillRect/>
          </a:stretch>
        </p:blipFill>
        <p:spPr>
          <a:xfrm>
            <a:off x="6294120" y="2880360"/>
            <a:ext cx="274320" cy="274320"/>
          </a:xfrm>
          <a:prstGeom prst="rect">
            <a:avLst/>
          </a:prstGeom>
        </p:spPr>
      </p:pic>
      <p:sp>
        <p:nvSpPr>
          <p:cNvPr id="19" name="Text 13"/>
          <p:cNvSpPr txBox="1"/>
          <p:nvPr/>
        </p:nvSpPr>
        <p:spPr>
          <a:xfrm>
            <a:off x="6797040" y="2761488"/>
            <a:ext cx="17800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CHALLENGE</a:t>
            </a:r>
            <a:endParaRPr lang="en-US" sz="1600" dirty="0"/>
          </a:p>
        </p:txBody>
      </p:sp>
      <p:sp>
        <p:nvSpPr>
          <p:cNvPr id="20" name="Text 14"/>
          <p:cNvSpPr txBox="1"/>
          <p:nvPr/>
        </p:nvSpPr>
        <p:spPr>
          <a:xfrm>
            <a:off x="6797040" y="3200400"/>
            <a:ext cx="1780032" cy="50292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 see it differently because ___.</a:t>
            </a:r>
            <a:endParaRPr lang="en-US" sz="1300" dirty="0"/>
          </a:p>
        </p:txBody>
      </p:sp>
      <p:sp>
        <p:nvSpPr>
          <p:cNvPr id="21" name="Shape 15"/>
          <p:cNvSpPr/>
          <p:nvPr/>
        </p:nvSpPr>
        <p:spPr>
          <a:xfrm>
            <a:off x="457200" y="3931920"/>
            <a:ext cx="8229600" cy="685800"/>
          </a:xfrm>
          <a:prstGeom prst="roundRect">
            <a:avLst>
              <a:gd name="adj" fmla="val 16000"/>
            </a:avLst>
          </a:prstGeom>
          <a:solidFill>
            <a:schemeClr val="tx2"/>
          </a:solidFill>
          <a:ln/>
        </p:spPr>
      </p:sp>
      <p:sp>
        <p:nvSpPr>
          <p:cNvPr id="22" name="Shape 16"/>
          <p:cNvSpPr/>
          <p:nvPr/>
        </p:nvSpPr>
        <p:spPr>
          <a:xfrm>
            <a:off x="566928" y="4023360"/>
            <a:ext cx="502920" cy="502920"/>
          </a:xfrm>
          <a:prstGeom prst="ellipse">
            <a:avLst/>
          </a:prstGeom>
          <a:solidFill>
            <a:schemeClr val="bg1"/>
          </a:solidFill>
          <a:ln/>
        </p:spPr>
      </p:sp>
      <p:pic>
        <p:nvPicPr>
          <p:cNvPr id="23" name="Image 3" descr="/home/claude/kit/icon_lightbulb.png">    </p:cNvPr>
          <p:cNvPicPr>
            <a:picLocks noChangeAspect="1"/>
          </p:cNvPicPr>
          <p:nvPr/>
        </p:nvPicPr>
        <p:blipFill>
          <a:blip r:embed="rId4"/>
          <a:stretch>
            <a:fillRect/>
          </a:stretch>
        </p:blipFill>
        <p:spPr>
          <a:xfrm>
            <a:off x="667512" y="4123944"/>
            <a:ext cx="301752" cy="301752"/>
          </a:xfrm>
          <a:prstGeom prst="rect">
            <a:avLst/>
          </a:prstGeom>
        </p:spPr>
      </p:pic>
      <p:sp>
        <p:nvSpPr>
          <p:cNvPr id="24" name="Text 17"/>
          <p:cNvSpPr txBox="1"/>
          <p:nvPr/>
        </p:nvSpPr>
        <p:spPr>
          <a:xfrm>
            <a:off x="1188720" y="393192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It depends on ___. If ___, then it's fair, but if ___, it isn't, because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Three fair rules</a:t>
            </a:r>
            <a:endParaRPr lang="en-US" sz="3000" dirty="0"/>
          </a:p>
        </p:txBody>
      </p:sp>
      <p:sp>
        <p:nvSpPr>
          <p:cNvPr id="4" name="Shape 1"/>
          <p:cNvSpPr/>
          <p:nvPr/>
        </p:nvSpPr>
        <p:spPr>
          <a:xfrm>
            <a:off x="457200" y="1371600"/>
            <a:ext cx="2621280" cy="1645920"/>
          </a:xfrm>
          <a:prstGeom prst="roundRect">
            <a:avLst>
              <a:gd name="adj" fmla="val 6667"/>
            </a:avLst>
          </a:prstGeom>
          <a:solidFill>
            <a:srgbClr val="EEE9F7"/>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hand.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Ask permission</a:t>
            </a:r>
            <a:endParaRPr lang="en-US" sz="1800" dirty="0"/>
          </a:p>
        </p:txBody>
      </p:sp>
      <p:sp>
        <p:nvSpPr>
          <p:cNvPr id="8" name="Text 4"/>
          <p:cNvSpPr txBox="1"/>
          <p:nvPr/>
        </p:nvSpPr>
        <p:spPr>
          <a:xfrm>
            <a:off x="594360" y="2194560"/>
            <a:ext cx="2346960" cy="7772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Ask the artist first</a:t>
            </a:r>
            <a:endParaRPr lang="en-US" sz="1500" dirty="0"/>
          </a:p>
        </p:txBody>
      </p:sp>
      <p:sp>
        <p:nvSpPr>
          <p:cNvPr id="9" name="Shape 5"/>
          <p:cNvSpPr/>
          <p:nvPr/>
        </p:nvSpPr>
        <p:spPr>
          <a:xfrm>
            <a:off x="3261360" y="1371600"/>
            <a:ext cx="2621280" cy="1645920"/>
          </a:xfrm>
          <a:prstGeom prst="roundRect">
            <a:avLst>
              <a:gd name="adj" fmla="val 6667"/>
            </a:avLst>
          </a:prstGeom>
          <a:solidFill>
            <a:schemeClr val="bg2"/>
          </a:solidFill>
          <a:ln/>
        </p:spPr>
      </p:sp>
      <p:sp>
        <p:nvSpPr>
          <p:cNvPr id="10" name="Shape 6"/>
          <p:cNvSpPr/>
          <p:nvPr/>
        </p:nvSpPr>
        <p:spPr>
          <a:xfrm>
            <a:off x="3398520" y="1508760"/>
            <a:ext cx="594360" cy="594360"/>
          </a:xfrm>
          <a:prstGeom prst="ellipse">
            <a:avLst/>
          </a:prstGeom>
          <a:solidFill>
            <a:schemeClr val="bg1"/>
          </a:solidFill>
          <a:ln/>
        </p:spPr>
      </p:sp>
      <p:pic>
        <p:nvPicPr>
          <p:cNvPr id="11" name="Image 1" descr="/home/claude/kit/icon_signature.png">    </p:cNvPr>
          <p:cNvPicPr>
            <a:picLocks noChangeAspect="1"/>
          </p:cNvPicPr>
          <p:nvPr/>
        </p:nvPicPr>
        <p:blipFill>
          <a:blip r:embed="rId2"/>
          <a:stretch>
            <a:fillRect/>
          </a:stretch>
        </p:blipFill>
        <p:spPr>
          <a:xfrm>
            <a:off x="3517392" y="1627632"/>
            <a:ext cx="356616" cy="356616"/>
          </a:xfrm>
          <a:prstGeom prst="rect">
            <a:avLst/>
          </a:prstGeom>
        </p:spPr>
      </p:pic>
      <p:sp>
        <p:nvSpPr>
          <p:cNvPr id="12" name="Text 7"/>
          <p:cNvSpPr txBox="1"/>
          <p:nvPr/>
        </p:nvSpPr>
        <p:spPr>
          <a:xfrm>
            <a:off x="413004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Give credit</a:t>
            </a:r>
            <a:endParaRPr lang="en-US" sz="1800" dirty="0"/>
          </a:p>
        </p:txBody>
      </p:sp>
      <p:sp>
        <p:nvSpPr>
          <p:cNvPr id="13" name="Text 8"/>
          <p:cNvSpPr txBox="1"/>
          <p:nvPr/>
        </p:nvSpPr>
        <p:spPr>
          <a:xfrm>
            <a:off x="3398520" y="2194560"/>
            <a:ext cx="2346960" cy="7772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Say who made the original</a:t>
            </a:r>
            <a:endParaRPr lang="en-US" sz="1500" dirty="0"/>
          </a:p>
        </p:txBody>
      </p:sp>
      <p:sp>
        <p:nvSpPr>
          <p:cNvPr id="14" name="Shape 9"/>
          <p:cNvSpPr/>
          <p:nvPr/>
        </p:nvSpPr>
        <p:spPr>
          <a:xfrm>
            <a:off x="6065520" y="1371600"/>
            <a:ext cx="2621280" cy="1645920"/>
          </a:xfrm>
          <a:prstGeom prst="roundRect">
            <a:avLst>
              <a:gd name="adj" fmla="val 6667"/>
            </a:avLst>
          </a:prstGeom>
          <a:solidFill>
            <a:srgbClr val="FCE4F2"/>
          </a:solidFill>
          <a:ln/>
        </p:spPr>
      </p:sp>
      <p:sp>
        <p:nvSpPr>
          <p:cNvPr id="15" name="Shape 10"/>
          <p:cNvSpPr/>
          <p:nvPr/>
        </p:nvSpPr>
        <p:spPr>
          <a:xfrm>
            <a:off x="6202680" y="1508760"/>
            <a:ext cx="594360" cy="594360"/>
          </a:xfrm>
          <a:prstGeom prst="ellipse">
            <a:avLst/>
          </a:prstGeom>
          <a:solidFill>
            <a:schemeClr val="bg1"/>
          </a:solidFill>
          <a:ln/>
        </p:spPr>
      </p:sp>
      <p:pic>
        <p:nvPicPr>
          <p:cNvPr id="16" name="Image 2" descr="/home/claude/kit/icon_ticket.png">    </p:cNvPr>
          <p:cNvPicPr>
            <a:picLocks noChangeAspect="1"/>
          </p:cNvPicPr>
          <p:nvPr/>
        </p:nvPicPr>
        <p:blipFill>
          <a:blip r:embed="rId3"/>
          <a:stretch>
            <a:fillRect/>
          </a:stretch>
        </p:blipFill>
        <p:spPr>
          <a:xfrm>
            <a:off x="6321552" y="1627632"/>
            <a:ext cx="356616" cy="356616"/>
          </a:xfrm>
          <a:prstGeom prst="rect">
            <a:avLst/>
          </a:prstGeom>
        </p:spPr>
      </p:pic>
      <p:sp>
        <p:nvSpPr>
          <p:cNvPr id="17" name="Text 11"/>
          <p:cNvSpPr txBox="1"/>
          <p:nvPr/>
        </p:nvSpPr>
        <p:spPr>
          <a:xfrm>
            <a:off x="693420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Label it</a:t>
            </a:r>
            <a:endParaRPr lang="en-US" sz="1800" dirty="0"/>
          </a:p>
        </p:txBody>
      </p:sp>
      <p:sp>
        <p:nvSpPr>
          <p:cNvPr id="18" name="Text 12"/>
          <p:cNvSpPr txBox="1"/>
          <p:nvPr/>
        </p:nvSpPr>
        <p:spPr>
          <a:xfrm>
            <a:off x="6202680" y="2194560"/>
            <a:ext cx="2346960" cy="7772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Say if AI made it. Don't pretend!</a:t>
            </a:r>
            <a:endParaRPr lang="en-US" sz="1500" dirty="0"/>
          </a:p>
        </p:txBody>
      </p:sp>
      <p:sp>
        <p:nvSpPr>
          <p:cNvPr id="19" name="Shape 13"/>
          <p:cNvSpPr/>
          <p:nvPr/>
        </p:nvSpPr>
        <p:spPr>
          <a:xfrm>
            <a:off x="457200" y="3246120"/>
            <a:ext cx="8229600" cy="685800"/>
          </a:xfrm>
          <a:prstGeom prst="roundRect">
            <a:avLst>
              <a:gd name="adj" fmla="val 16000"/>
            </a:avLst>
          </a:prstGeom>
          <a:solidFill>
            <a:schemeClr val="accent2"/>
          </a:solidFill>
          <a:ln/>
        </p:spPr>
      </p:sp>
      <p:sp>
        <p:nvSpPr>
          <p:cNvPr id="20" name="Shape 14"/>
          <p:cNvSpPr/>
          <p:nvPr/>
        </p:nvSpPr>
        <p:spPr>
          <a:xfrm>
            <a:off x="566928" y="3337560"/>
            <a:ext cx="502920" cy="502920"/>
          </a:xfrm>
          <a:prstGeom prst="ellipse">
            <a:avLst/>
          </a:prstGeom>
          <a:solidFill>
            <a:schemeClr val="bg1"/>
          </a:solidFill>
          <a:ln/>
        </p:spPr>
      </p:sp>
      <p:pic>
        <p:nvPicPr>
          <p:cNvPr id="21" name="Image 3" descr="/home/claude/kit/icon_scroll.png">    </p:cNvPr>
          <p:cNvPicPr>
            <a:picLocks noChangeAspect="1"/>
          </p:cNvPicPr>
          <p:nvPr/>
        </p:nvPicPr>
        <p:blipFill>
          <a:blip r:embed="rId4"/>
          <a:stretch>
            <a:fillRect/>
          </a:stretch>
        </p:blipFill>
        <p:spPr>
          <a:xfrm>
            <a:off x="667512" y="3438144"/>
            <a:ext cx="301752" cy="301752"/>
          </a:xfrm>
          <a:prstGeom prst="rect">
            <a:avLst/>
          </a:prstGeom>
        </p:spPr>
      </p:pic>
      <p:sp>
        <p:nvSpPr>
          <p:cNvPr id="22" name="Text 15"/>
          <p:cNvSpPr txBox="1"/>
          <p:nvPr/>
        </p:nvSpPr>
        <p:spPr>
          <a:xfrm>
            <a:off x="1188720" y="324612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Our rule is ___ because ___.</a:t>
            </a:r>
            <a:endParaRPr lang="en-US" sz="1800" dirty="0"/>
          </a:p>
        </p:txBody>
      </p:sp>
      <p:sp>
        <p:nvSpPr>
          <p:cNvPr id="23" name="Text 16"/>
          <p:cNvSpPr txBox="1"/>
          <p:nvPr/>
        </p:nvSpPr>
        <p:spPr>
          <a:xfrm>
            <a:off x="457200" y="4023360"/>
            <a:ext cx="8229600" cy="365760"/>
          </a:xfrm>
          <a:prstGeom prst="rect">
            <a:avLst/>
          </a:prstGeom>
          <a:noFill/>
          <a:ln/>
        </p:spPr>
        <p:txBody>
          <a:bodyPr wrap="square" lIns="635" tIns="635" rIns="635" bIns="635" rtlCol="0" anchor="t"/>
          <a:lstStyle/>
          <a:p>
            <a:pPr indent="0" marL="0">
              <a:buNone/>
            </a:pPr>
            <a:r>
              <a:rPr lang="en-US" sz="1400" i="1" dirty="0">
                <a:solidFill>
                  <a:schemeClr val="accent4"/>
                </a:solidFill>
                <a:latin typeface="Calibri" pitchFamily="34" charset="0"/>
                <a:ea typeface="Calibri" pitchFamily="34" charset="-122"/>
                <a:cs typeface="Calibri" pitchFamily="34" charset="-120"/>
              </a:rPr>
              <a:t>Save these rules for our class AI Charter (Inspection 6).</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palette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INSPECTION 4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Credit Giver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Was Jay fair to Ama? Give your verdict and one fair rule.</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think this is fair / unfair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I asked a clear question and listened to the answer.</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Inspection 5</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scale.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Good Use or Bad Use?</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Does it depend on the person using it?</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Y3 L4 – Inspection 4: Who Made This?</dc:title>
  <dc:subject>PptxGenJS Presentation</dc:subject>
  <dc:creator>The GenTech Academy</dc:creator>
  <cp:lastModifiedBy>The GenTech Academy</cp:lastModifiedBy>
  <cp:revision>1</cp:revision>
  <dcterms:created xsi:type="dcterms:W3CDTF">2026-10-06T08:27:59Z</dcterms:created>
  <dcterms:modified xsi:type="dcterms:W3CDTF">2026-10-06T08:27:59Z</dcterms:modified>
</cp:coreProperties>
</file>