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Hook" id="{ad17bf57-f901-5c52-2acd-d3be079dc2b7}">
          <p14:sldIdLst>
            <p14:sldId id="256"/>
            <p14:sldId id="257"/>
            <p14:sldId id="258"/>
          </p14:sldIdLst>
        </p14:section>
        <p14:section name="Why check?" id="{a6189f6f-1a8f-3667-da12-db25b9871a8b}">
          <p14:sldIdLst>
            <p14:sldId id="259"/>
            <p14:sldId id="260"/>
            <p14:sldId id="261"/>
          </p14:sldIdLst>
        </p14:section>
        <p14:section name="Model" id="{544ff3c0-0958-5cd3-b137-6e1b98503138}">
          <p14:sldIdLst>
            <p14:sldId id="262"/>
            <p14:sldId id="263"/>
            <p14:sldId id="264"/>
          </p14:sldIdLst>
        </p14:section>
        <p14:section name="Inspector's Bench" id="{6ca22753-f2a8-51b1-0370-d779ea8af8da}">
          <p14:sldIdLst>
            <p14:sldId id="265"/>
            <p14:sldId id="266"/>
            <p14:sldId id="267"/>
          </p14:sldIdLst>
        </p14:section>
        <p14:section name="Live check" id="{07bbdc57-883d-78d2-3881-eda7c776ff79}">
          <p14:sldIdLst>
            <p14:sldId id="268"/>
          </p14:sldIdLst>
        </p14:section>
        <p14:section name="Verdict" id="{f30cefee-11c2-1a3f-62bc-88eafb4853d9}">
          <p14:sldIdLst>
            <p14:sldId id="269"/>
            <p14:sldId id="270"/>
            <p14:sldId id="27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 the lesson: print the MathsBot cards, check sheets and show-me cards. Put out place value counters and whiteboards. Optional: rehearse the live check on a Trust-approved chatbot.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SCRIPT: "A homework helper called MathsBot answered this question. It sounds very sure of itself. Hands up if you'd copy this answer into your book."
Say clearly: "MathsBot is pretend. I wrote its answers to show the kinds of mistakes AI can make."
Talk partners (1 minute): how could we find out if it's right? Listen for estimate, column method, inverse.
Don't reveal the answer yet: we check it together on slide 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Revisit the Talk Code with gestures. Today's focus rule: GIVE A REASON (tap your temple, open your hand).
Today a reason means evidence from our own check: "…because when I checked, I got ___."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objective and success criteria. Highlight the oracy criterion: explaining a check in order, with a gesture for each step (one finger for first, two for then, open hand for so).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Recap from maths: estimate, inverse.
Gestures: ACCEPT = thumbs up; REVISE = mime rubbing out and rewriting; REJECT = push hand away.
Quick check: "MathsBot's answer is right. What do we do?" (Accept, because we checked.)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SCRIPT: "A chatbot was trained on lots of writing. It predicts what answer looks likely. Usually it's right. Sometimes it's wrong. And it always sounds sure of itself!"
Key line (pupils echo): "Confident isn't the same as correct."
Some AI tools now use a calculator behind the scenes, but we can't see what they did, so we still check.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THINK ALOUD (use counters on the visualiser if you can), with a gesture for each step:
FIRST (one finger): "I estimate. 300 + 200 = 500, plus a bit more, so about 580."
THEN (two fingers): "I use the column method: 5 + 7 = 12, write 2, carry 1. 4 + 3 = 7, plus the 1 I carried = 8. 3 + 2 = 5. I get 582."
SO (open hand): "So MathsBot's answer is wrong. It forgot the ten it carried. I reject it."
Pupils work along on whiteboards. Inverse check for stretch: 582 − 237 = 345.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Link the verdicts to the Trust-o-Meter.
RIGHT → ACCEPT: keep it, because we checked.
PARTLY RIGHT → REVISE: fix the part that's wrong (e.g. the number is right but the sentence is wrong).
WRONG → REJECT: don't use it; work it out properly.
Practise: teacher says a verdict, pupils do the gesture.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Model each frame. Point out the order words FIRST, THEN, SO, and do the gestures.
Pupils choose their level. Everyone finishes with a verdict: "I would accept / revise / reject this because ___."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Pairs get a set of MathsBot cards (Appendix A) and a check sheet (Appendix B).
Support: cards 1–4 with counters and the HTO mat. Core: cards 1–6. Stretch: all 10, and write the fix for every wrong or partly right card.
Timer: 15 minutes, with a 'show me' stop every 5 minutes.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CHECKER: works out the calculation on the whiteboard or with counters.
EXPLAINER: compares it with MathsBot's answer and explains the verdict, step by step, using first, then, so.
Swap roles every card.
AfL: listen for order words and for pupils noticing a PARTLY right answer (cards 5 and 9).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STOP the class. "Card 5: show me!" Pairs hold up RIGHT, PARTLY RIGHT or WRONG.
Answer: PARTLY RIGHT. 134 + 58 = 192 is correct, but 192 is LESS than 200, not more. Revise the second sentence.
Hinge question: if many pupils say RIGHT, reteach: "Is EVERY part right?"
Take two explanations using the frame. Repeat with card 7 or 9 at the next stop.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Pupils suggest two 3-digit numbers (write them on the board).
TEACHER DEMO (optional; Trust-approved chatbot; Trust account): type "What is ___ + ___?" Read the reply aloud and label it "AI-generated". Pupils suggest; only the teacher types.
UNPLUGGED: you play MathsBot and say an answer aloud (choose right or wrong).
Everyone checks on whiteboards, then shows the verdict. If the AI was right: "We can accept it, because we checked!"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ASK: "If you ever see an AI answer to a maths question, what should you do?"
Build a three-step class rule using Agree–Build–Challenge. Suggested: 1. Estimate. 2. Check a different way. 3. Decide: accept, revise or reject.
Write the agreed rule on a strip and keep it: it goes into our class AI Charter in Lesson 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Exit ticket (Appendix F): MathsBot says 253 + 168 = 411. (It's wrong: the answer is 421.)
Pupils stamp Inspection 3 in their logbooks.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Collect the exit tickets and check sheets. Keep the class rule strip for Lesson 6.
Before Lesson 4: prepare your illustration and the labelled AI imitation (see the Lesson 4 plan).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_TITL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kit/logo_full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3800" y="3931920"/>
            <a:ext cx="1188720" cy="99121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1417320" cy="274320"/>
          </a:xfrm>
          <a:prstGeom prst="roundRect">
            <a:avLst>
              <a:gd name="adj" fmla="val 26667"/>
            </a:avLst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bg1"/>
                </a:solidFill>
              </a:rPr>
              <a:t>INSPECTION 3</a:t>
            </a:r>
            <a:endParaRPr lang="en-US" sz="1000" dirty="0"/>
          </a:p>
        </p:txBody>
      </p:sp>
      <p:pic>
        <p:nvPicPr>
          <p:cNvPr id="3" name="Image 0" descr="/home/claude/kit/logo_lockup_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736592"/>
            <a:ext cx="1271016" cy="23774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_CONTENT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1417320" cy="274320"/>
          </a:xfrm>
          <a:prstGeom prst="roundRect">
            <a:avLst>
              <a:gd name="adj" fmla="val 26667"/>
            </a:avLst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bg1"/>
                </a:solidFill>
              </a:rPr>
              <a:t>INSPECTION 3</a:t>
            </a:r>
            <a:endParaRPr lang="en-US" sz="1000" dirty="0"/>
          </a:p>
        </p:txBody>
      </p:sp>
      <p:pic>
        <p:nvPicPr>
          <p:cNvPr id="3" name="Image 0" descr="/home/claude/kit/logo_lockup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736592"/>
            <a:ext cx="1271016" cy="23774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4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2.png"/><Relationship Id="rId4" Type="http://schemas.openxmlformats.org/officeDocument/2006/relationships/image" Target="../media/image-4-2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2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2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2.png"/><Relationship Id="rId5" Type="http://schemas.openxmlformats.org/officeDocument/2006/relationships/image" Target="../media/image-10-5.png"/><Relationship Id="rId6" Type="http://schemas.openxmlformats.org/officeDocument/2006/relationships/image" Target="../media/image-10-2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3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2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640080" y="1417320"/>
            <a:ext cx="1463040" cy="14630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4" name="Image 0" descr="/home/claude/kit/icon_calc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1210" y="1768450"/>
            <a:ext cx="760781" cy="760781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2377440" y="1325880"/>
            <a:ext cx="640080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3 · CAN WE TRUST AI? · LESSON 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2377440" y="1691640"/>
            <a:ext cx="6400800" cy="1280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Inspection 3: Maths Checkers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377440" y="3063240"/>
            <a:ext cx="640080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2000" i="1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the AI's answer right?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MathsBot's homework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25880"/>
            <a:ext cx="4937760" cy="2377440"/>
          </a:xfrm>
          <a:prstGeom prst="roundRect">
            <a:avLst>
              <a:gd name="adj" fmla="val 4615"/>
            </a:avLst>
          </a:prstGeom>
          <a:solidFill>
            <a:schemeClr val="bg2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46304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robo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4088" y="1572768"/>
            <a:ext cx="329184" cy="329184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280160" y="1463040"/>
            <a:ext cx="402336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MATHSBOT SAYS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280160" y="1709928"/>
            <a:ext cx="402336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345 + 237?</a:t>
            </a:r>
            <a:endParaRPr lang="en-US" sz="1300" dirty="0"/>
          </a:p>
        </p:txBody>
      </p:sp>
      <p:sp>
        <p:nvSpPr>
          <p:cNvPr id="9" name="Text 5"/>
          <p:cNvSpPr txBox="1"/>
          <p:nvPr/>
        </p:nvSpPr>
        <p:spPr>
          <a:xfrm>
            <a:off x="594360" y="2103120"/>
            <a:ext cx="4663440" cy="12344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345 + 237 = 572.</a:t>
            </a:r>
            <a:endParaRPr lang="en-US" sz="2400" dirty="0"/>
          </a:p>
          <a:p>
            <a:pPr indent="0" marL="0">
              <a:buNone/>
            </a:pPr>
            <a:r>
              <a:rPr lang="en-US" sz="24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I'm certain!</a:t>
            </a:r>
            <a:endParaRPr lang="en-US" sz="2400" dirty="0"/>
          </a:p>
        </p:txBody>
      </p:sp>
      <p:sp>
        <p:nvSpPr>
          <p:cNvPr id="10" name="Text 6"/>
          <p:cNvSpPr txBox="1"/>
          <p:nvPr/>
        </p:nvSpPr>
        <p:spPr>
          <a:xfrm>
            <a:off x="594360" y="3337560"/>
            <a:ext cx="466344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000" i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Pretend AI answer, written by your teacher to show the kinds of mistakes AI can make.</a:t>
            </a:r>
            <a:endParaRPr lang="en-US" sz="1000" dirty="0"/>
          </a:p>
        </p:txBody>
      </p:sp>
      <p:sp>
        <p:nvSpPr>
          <p:cNvPr id="11" name="Shape 7"/>
          <p:cNvSpPr/>
          <p:nvPr/>
        </p:nvSpPr>
        <p:spPr>
          <a:xfrm>
            <a:off x="5577840" y="1325880"/>
            <a:ext cx="3108960" cy="1097280"/>
          </a:xfrm>
          <a:prstGeom prst="roundRect">
            <a:avLst>
              <a:gd name="adj" fmla="val 10000"/>
            </a:avLst>
          </a:prstGeom>
          <a:solidFill>
            <a:srgbClr val="FCE4F2"/>
          </a:solidFill>
          <a:ln/>
        </p:spPr>
      </p:sp>
      <p:sp>
        <p:nvSpPr>
          <p:cNvPr id="12" name="Shape 8"/>
          <p:cNvSpPr/>
          <p:nvPr/>
        </p:nvSpPr>
        <p:spPr>
          <a:xfrm>
            <a:off x="5715000" y="146304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3" name="Image 1" descr="/home/claude/kit/icon_pencil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4728" y="1572768"/>
            <a:ext cx="329184" cy="329184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6400800" y="1435608"/>
            <a:ext cx="217627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Copy it?</a:t>
            </a:r>
            <a:endParaRPr lang="en-US" sz="1800" dirty="0"/>
          </a:p>
        </p:txBody>
      </p:sp>
      <p:sp>
        <p:nvSpPr>
          <p:cNvPr id="15" name="Text 10"/>
          <p:cNvSpPr txBox="1"/>
          <p:nvPr/>
        </p:nvSpPr>
        <p:spPr>
          <a:xfrm>
            <a:off x="6400800" y="1874520"/>
            <a:ext cx="2176272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Hands up</a:t>
            </a:r>
            <a:endParaRPr lang="en-US" sz="1400" dirty="0"/>
          </a:p>
        </p:txBody>
      </p:sp>
      <p:sp>
        <p:nvSpPr>
          <p:cNvPr id="16" name="Shape 11"/>
          <p:cNvSpPr/>
          <p:nvPr/>
        </p:nvSpPr>
        <p:spPr>
          <a:xfrm>
            <a:off x="5577840" y="2606040"/>
            <a:ext cx="3108960" cy="1097280"/>
          </a:xfrm>
          <a:prstGeom prst="roundRect">
            <a:avLst>
              <a:gd name="adj" fmla="val 10000"/>
            </a:avLst>
          </a:prstGeom>
          <a:solidFill>
            <a:srgbClr val="EEE9F7"/>
          </a:solidFill>
          <a:ln/>
        </p:spPr>
      </p:sp>
      <p:sp>
        <p:nvSpPr>
          <p:cNvPr id="17" name="Shape 12"/>
          <p:cNvSpPr/>
          <p:nvPr/>
        </p:nvSpPr>
        <p:spPr>
          <a:xfrm>
            <a:off x="5715000" y="274320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8" name="Image 2" descr="/home/claude/kit/icon_search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4728" y="2852928"/>
            <a:ext cx="329184" cy="329184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6400800" y="2715768"/>
            <a:ext cx="217627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it?</a:t>
            </a:r>
            <a:endParaRPr lang="en-US" sz="1800" dirty="0"/>
          </a:p>
        </p:txBody>
      </p:sp>
      <p:sp>
        <p:nvSpPr>
          <p:cNvPr id="20" name="Text 14"/>
          <p:cNvSpPr txBox="1"/>
          <p:nvPr/>
        </p:nvSpPr>
        <p:spPr>
          <a:xfrm>
            <a:off x="6400800" y="3154680"/>
            <a:ext cx="2176272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How?</a:t>
            </a:r>
            <a:endParaRPr lang="en-US" sz="1400" dirty="0"/>
          </a:p>
        </p:txBody>
      </p:sp>
      <p:sp>
        <p:nvSpPr>
          <p:cNvPr id="21" name="Shape 15"/>
          <p:cNvSpPr/>
          <p:nvPr/>
        </p:nvSpPr>
        <p:spPr>
          <a:xfrm>
            <a:off x="457200" y="384048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accent2"/>
          </a:solidFill>
          <a:ln/>
        </p:spPr>
      </p:sp>
      <p:sp>
        <p:nvSpPr>
          <p:cNvPr id="22" name="Shape 16"/>
          <p:cNvSpPr/>
          <p:nvPr/>
        </p:nvSpPr>
        <p:spPr>
          <a:xfrm>
            <a:off x="566928" y="393192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3" name="Image 3" descr="/home/claude/kit/icon_lightbulb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512" y="4032504"/>
            <a:ext cx="301752" cy="301752"/>
          </a:xfrm>
          <a:prstGeom prst="rect">
            <a:avLst/>
          </a:prstGeom>
        </p:spPr>
      </p:pic>
      <p:sp>
        <p:nvSpPr>
          <p:cNvPr id="24" name="Text 17"/>
          <p:cNvSpPr txBox="1"/>
          <p:nvPr/>
        </p:nvSpPr>
        <p:spPr>
          <a:xfrm>
            <a:off x="1188720" y="384048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could check it by ___.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Inspectors' Talk Code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25880"/>
            <a:ext cx="1536192" cy="21945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</p:sp>
      <p:sp>
        <p:nvSpPr>
          <p:cNvPr id="5" name="Shape 2"/>
          <p:cNvSpPr/>
          <p:nvPr/>
        </p:nvSpPr>
        <p:spPr>
          <a:xfrm>
            <a:off x="859536" y="1463040"/>
            <a:ext cx="731520" cy="7315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ea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5840" y="1609344"/>
            <a:ext cx="438912" cy="438912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530352" y="2240280"/>
            <a:ext cx="1389888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Listen to understand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530352" y="2880360"/>
            <a:ext cx="1389888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Cup a hand behind your ear</a:t>
            </a:r>
            <a:endParaRPr lang="en-US" sz="1200" dirty="0"/>
          </a:p>
        </p:txBody>
      </p:sp>
      <p:sp>
        <p:nvSpPr>
          <p:cNvPr id="9" name="Shape 5"/>
          <p:cNvSpPr/>
          <p:nvPr/>
        </p:nvSpPr>
        <p:spPr>
          <a:xfrm>
            <a:off x="2130552" y="1325880"/>
            <a:ext cx="1536192" cy="2194560"/>
          </a:xfrm>
          <a:prstGeom prst="roundRect">
            <a:avLst>
              <a:gd name="adj" fmla="val 7143"/>
            </a:avLst>
          </a:prstGeom>
          <a:solidFill>
            <a:srgbClr val="EEE9F7"/>
          </a:solidFill>
          <a:ln/>
        </p:spPr>
      </p:sp>
      <p:sp>
        <p:nvSpPr>
          <p:cNvPr id="10" name="Shape 6"/>
          <p:cNvSpPr/>
          <p:nvPr/>
        </p:nvSpPr>
        <p:spPr>
          <a:xfrm>
            <a:off x="2532888" y="1463040"/>
            <a:ext cx="731520" cy="7315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kit/icon_layer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192" y="1609344"/>
            <a:ext cx="438912" cy="438912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2203704" y="2240280"/>
            <a:ext cx="1389888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 on ideas</a:t>
            </a:r>
            <a:endParaRPr lang="en-US" sz="1500" dirty="0"/>
          </a:p>
        </p:txBody>
      </p:sp>
      <p:sp>
        <p:nvSpPr>
          <p:cNvPr id="13" name="Text 8"/>
          <p:cNvSpPr txBox="1"/>
          <p:nvPr/>
        </p:nvSpPr>
        <p:spPr>
          <a:xfrm>
            <a:off x="2203704" y="2880360"/>
            <a:ext cx="1389888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Stack one fist on the other</a:t>
            </a:r>
            <a:endParaRPr lang="en-US" sz="1200" dirty="0"/>
          </a:p>
        </p:txBody>
      </p:sp>
      <p:sp>
        <p:nvSpPr>
          <p:cNvPr id="14" name="Shape 9"/>
          <p:cNvSpPr/>
          <p:nvPr/>
        </p:nvSpPr>
        <p:spPr>
          <a:xfrm>
            <a:off x="3803904" y="1325880"/>
            <a:ext cx="1536192" cy="21945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</p:sp>
      <p:sp>
        <p:nvSpPr>
          <p:cNvPr id="15" name="Shape 10"/>
          <p:cNvSpPr/>
          <p:nvPr/>
        </p:nvSpPr>
        <p:spPr>
          <a:xfrm>
            <a:off x="4206240" y="1463040"/>
            <a:ext cx="731520" cy="7315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6" name="Image 2" descr="/home/claude/kit/icon_scal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2544" y="1609344"/>
            <a:ext cx="438912" cy="438912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3877056" y="2240280"/>
            <a:ext cx="1389888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Challenge the idea, not the person</a:t>
            </a:r>
            <a:endParaRPr lang="en-US" sz="1500" dirty="0"/>
          </a:p>
        </p:txBody>
      </p:sp>
      <p:sp>
        <p:nvSpPr>
          <p:cNvPr id="18" name="Text 12"/>
          <p:cNvSpPr txBox="1"/>
          <p:nvPr/>
        </p:nvSpPr>
        <p:spPr>
          <a:xfrm>
            <a:off x="3877056" y="2880360"/>
            <a:ext cx="1389888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Tilt a flat hand side to side</a:t>
            </a:r>
            <a:endParaRPr lang="en-US" sz="1200" dirty="0"/>
          </a:p>
        </p:txBody>
      </p:sp>
      <p:sp>
        <p:nvSpPr>
          <p:cNvPr id="19" name="Shape 13"/>
          <p:cNvSpPr/>
          <p:nvPr/>
        </p:nvSpPr>
        <p:spPr>
          <a:xfrm>
            <a:off x="5477256" y="1325880"/>
            <a:ext cx="1536192" cy="2194560"/>
          </a:xfrm>
          <a:prstGeom prst="roundRect">
            <a:avLst>
              <a:gd name="adj" fmla="val 7143"/>
            </a:avLst>
          </a:prstGeom>
          <a:solidFill>
            <a:srgbClr val="FCE4F2"/>
          </a:solidFill>
          <a:ln/>
        </p:spPr>
      </p:sp>
      <p:sp>
        <p:nvSpPr>
          <p:cNvPr id="20" name="Shape 14"/>
          <p:cNvSpPr/>
          <p:nvPr/>
        </p:nvSpPr>
        <p:spPr>
          <a:xfrm>
            <a:off x="5879592" y="1463040"/>
            <a:ext cx="731520" cy="7315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1" name="Image 3" descr="/home/claude/kit/icon_lightbulb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5896" y="1609344"/>
            <a:ext cx="438912" cy="438912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5550408" y="2240280"/>
            <a:ext cx="1389888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Give a reason</a:t>
            </a:r>
            <a:endParaRPr lang="en-US" sz="1500" dirty="0"/>
          </a:p>
        </p:txBody>
      </p:sp>
      <p:sp>
        <p:nvSpPr>
          <p:cNvPr id="23" name="Text 16"/>
          <p:cNvSpPr txBox="1"/>
          <p:nvPr/>
        </p:nvSpPr>
        <p:spPr>
          <a:xfrm>
            <a:off x="5550408" y="2880360"/>
            <a:ext cx="1389888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Tap your temple, then open your hand</a:t>
            </a:r>
            <a:endParaRPr lang="en-US" sz="1200" dirty="0"/>
          </a:p>
        </p:txBody>
      </p:sp>
      <p:sp>
        <p:nvSpPr>
          <p:cNvPr id="24" name="Shape 17"/>
          <p:cNvSpPr/>
          <p:nvPr/>
        </p:nvSpPr>
        <p:spPr>
          <a:xfrm>
            <a:off x="7150608" y="1325880"/>
            <a:ext cx="1536192" cy="21945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</p:sp>
      <p:sp>
        <p:nvSpPr>
          <p:cNvPr id="25" name="Shape 18"/>
          <p:cNvSpPr/>
          <p:nvPr/>
        </p:nvSpPr>
        <p:spPr>
          <a:xfrm>
            <a:off x="7552944" y="1463040"/>
            <a:ext cx="731520" cy="7315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6" name="Image 4" descr="/home/claude/kit/icon_users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9248" y="1609344"/>
            <a:ext cx="438912" cy="438912"/>
          </a:xfrm>
          <a:prstGeom prst="rect">
            <a:avLst/>
          </a:prstGeom>
        </p:spPr>
      </p:pic>
      <p:sp>
        <p:nvSpPr>
          <p:cNvPr id="27" name="Text 19"/>
          <p:cNvSpPr txBox="1"/>
          <p:nvPr/>
        </p:nvSpPr>
        <p:spPr>
          <a:xfrm>
            <a:off x="7223760" y="2240280"/>
            <a:ext cx="1389888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Bring everyone in</a:t>
            </a:r>
            <a:endParaRPr lang="en-US" sz="1500" dirty="0"/>
          </a:p>
        </p:txBody>
      </p:sp>
      <p:sp>
        <p:nvSpPr>
          <p:cNvPr id="28" name="Text 20"/>
          <p:cNvSpPr txBox="1"/>
          <p:nvPr/>
        </p:nvSpPr>
        <p:spPr>
          <a:xfrm>
            <a:off x="7223760" y="2880360"/>
            <a:ext cx="1389888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Sweep an open palm towards your group</a:t>
            </a:r>
            <a:endParaRPr lang="en-US" sz="1200" dirty="0"/>
          </a:p>
        </p:txBody>
      </p:sp>
      <p:sp>
        <p:nvSpPr>
          <p:cNvPr id="29" name="Shape 21"/>
          <p:cNvSpPr/>
          <p:nvPr/>
        </p:nvSpPr>
        <p:spPr>
          <a:xfrm>
            <a:off x="457200" y="370332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tx2"/>
          </a:solidFill>
          <a:ln/>
        </p:spPr>
      </p:sp>
      <p:sp>
        <p:nvSpPr>
          <p:cNvPr id="30" name="Shape 22"/>
          <p:cNvSpPr/>
          <p:nvPr/>
        </p:nvSpPr>
        <p:spPr>
          <a:xfrm>
            <a:off x="566928" y="379476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31" name="Image 5" descr="/home/claude/kit/icon_lightbulb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512" y="3895344"/>
            <a:ext cx="301752" cy="301752"/>
          </a:xfrm>
          <a:prstGeom prst="rect">
            <a:avLst/>
          </a:prstGeom>
        </p:spPr>
      </p:pic>
      <p:sp>
        <p:nvSpPr>
          <p:cNvPr id="32" name="Text 23"/>
          <p:cNvSpPr txBox="1"/>
          <p:nvPr/>
        </p:nvSpPr>
        <p:spPr>
          <a:xfrm>
            <a:off x="1188720" y="370332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Today's focus: Give a reason (tap your temple, then open your hand)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Today's mission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8229600" cy="731520"/>
          </a:xfrm>
          <a:prstGeom prst="roundRect">
            <a:avLst>
              <a:gd name="adj" fmla="val 15000"/>
            </a:avLst>
          </a:prstGeom>
          <a:solidFill>
            <a:schemeClr val="tx2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Image 0" descr="/home/claude/kit/icon_calc_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5061" y="1583741"/>
            <a:ext cx="307238" cy="30723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280160" y="1371600"/>
            <a:ext cx="722376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compare an AI answer with the method we have been taught, and decide whether it is right, partly right or wrong.</a:t>
            </a:r>
            <a:endParaRPr lang="en-US" sz="1600" dirty="0"/>
          </a:p>
        </p:txBody>
      </p:sp>
      <p:sp>
        <p:nvSpPr>
          <p:cNvPr id="8" name="Shape 4"/>
          <p:cNvSpPr/>
          <p:nvPr/>
        </p:nvSpPr>
        <p:spPr>
          <a:xfrm>
            <a:off x="548640" y="2322576"/>
            <a:ext cx="457200" cy="45720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9" name="Image 1" descr="/home/claude/kit/icon_chec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2414016"/>
            <a:ext cx="274320" cy="274320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1188720" y="2286000"/>
            <a:ext cx="7406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check an answer by estimating and using the column method or the inverse.</a:t>
            </a:r>
            <a:endParaRPr lang="en-US" sz="1700" dirty="0"/>
          </a:p>
        </p:txBody>
      </p:sp>
      <p:sp>
        <p:nvSpPr>
          <p:cNvPr id="11" name="Shape 6"/>
          <p:cNvSpPr/>
          <p:nvPr/>
        </p:nvSpPr>
        <p:spPr>
          <a:xfrm>
            <a:off x="548640" y="2944368"/>
            <a:ext cx="457200" cy="45720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12" name="Image 2" descr="/home/claude/kit/icon_chec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3035808"/>
            <a:ext cx="274320" cy="27432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1188720" y="2907792"/>
            <a:ext cx="7406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decide whether an AI answer is right, partly right or wrong.</a:t>
            </a:r>
            <a:endParaRPr lang="en-US" sz="1700" dirty="0"/>
          </a:p>
        </p:txBody>
      </p:sp>
      <p:sp>
        <p:nvSpPr>
          <p:cNvPr id="14" name="Shape 8"/>
          <p:cNvSpPr/>
          <p:nvPr/>
        </p:nvSpPr>
        <p:spPr>
          <a:xfrm>
            <a:off x="548640" y="3566160"/>
            <a:ext cx="457200" cy="45720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15" name="Image 3" descr="/home/claude/kit/icon_check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3657600"/>
            <a:ext cx="274320" cy="274320"/>
          </a:xfrm>
          <a:prstGeom prst="rect">
            <a:avLst/>
          </a:prstGeom>
        </p:spPr>
      </p:pic>
      <p:sp>
        <p:nvSpPr>
          <p:cNvPr id="16" name="Text 9"/>
          <p:cNvSpPr txBox="1"/>
          <p:nvPr/>
        </p:nvSpPr>
        <p:spPr>
          <a:xfrm>
            <a:off x="1188720" y="3529584"/>
            <a:ext cx="7406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say whether to accept, revise or reject an AI answer, and why.</a:t>
            </a:r>
            <a:endParaRPr lang="en-US" sz="1700" dirty="0"/>
          </a:p>
        </p:txBody>
      </p:sp>
      <p:sp>
        <p:nvSpPr>
          <p:cNvPr id="17" name="Shape 10"/>
          <p:cNvSpPr/>
          <p:nvPr/>
        </p:nvSpPr>
        <p:spPr>
          <a:xfrm>
            <a:off x="548640" y="4187952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8" name="Image 4" descr="/home/claude/kit/icon_users_w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80" y="4279392"/>
            <a:ext cx="274320" cy="274320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1188720" y="4151376"/>
            <a:ext cx="7406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Oracy: </a:t>
            </a:r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explain my check step by step using first, then and so.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Inspector words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2621280" cy="1463040"/>
          </a:xfrm>
          <a:prstGeom prst="roundRect">
            <a:avLst>
              <a:gd name="adj" fmla="val 7500"/>
            </a:avLst>
          </a:prstGeom>
          <a:solidFill>
            <a:srgbClr val="FCE4F2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594360" y="1481328"/>
            <a:ext cx="2374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</a:t>
            </a:r>
            <a:endParaRPr lang="en-US" sz="1900" dirty="0"/>
          </a:p>
        </p:txBody>
      </p:sp>
      <p:sp>
        <p:nvSpPr>
          <p:cNvPr id="6" name="Text 3"/>
          <p:cNvSpPr txBox="1"/>
          <p:nvPr/>
        </p:nvSpPr>
        <p:spPr>
          <a:xfrm>
            <a:off x="594360" y="1938528"/>
            <a:ext cx="2374392" cy="8412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 sure something is right, using another way of working it out.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3261360" y="1371600"/>
            <a:ext cx="2621280" cy="146304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398520" y="1481328"/>
            <a:ext cx="2374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3398520" y="1938528"/>
            <a:ext cx="2374392" cy="8412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sensible, rounded guess to see roughly what the answer should be.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6065520" y="1371600"/>
            <a:ext cx="2621280" cy="1463040"/>
          </a:xfrm>
          <a:prstGeom prst="roundRect">
            <a:avLst>
              <a:gd name="adj" fmla="val 7500"/>
            </a:avLst>
          </a:prstGeom>
          <a:solidFill>
            <a:srgbClr val="FCE4F2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6202680" y="1481328"/>
            <a:ext cx="2374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inverse</a:t>
            </a:r>
            <a:endParaRPr lang="en-US" sz="1900" dirty="0"/>
          </a:p>
        </p:txBody>
      </p:sp>
      <p:sp>
        <p:nvSpPr>
          <p:cNvPr id="12" name="Text 9"/>
          <p:cNvSpPr txBox="1"/>
          <p:nvPr/>
        </p:nvSpPr>
        <p:spPr>
          <a:xfrm>
            <a:off x="6202680" y="1938528"/>
            <a:ext cx="2374392" cy="8412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opposite operation. Subtraction checks addition; addition checks subtraction.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457200" y="3017520"/>
            <a:ext cx="2621280" cy="146304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594360" y="3127248"/>
            <a:ext cx="2374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accept</a:t>
            </a:r>
            <a:endParaRPr lang="en-US" sz="1900" dirty="0"/>
          </a:p>
        </p:txBody>
      </p:sp>
      <p:sp>
        <p:nvSpPr>
          <p:cNvPr id="15" name="Text 12"/>
          <p:cNvSpPr txBox="1"/>
          <p:nvPr/>
        </p:nvSpPr>
        <p:spPr>
          <a:xfrm>
            <a:off x="594360" y="3584448"/>
            <a:ext cx="2374392" cy="8412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it, because you checked and it's right.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3261360" y="3017520"/>
            <a:ext cx="2621280" cy="1463040"/>
          </a:xfrm>
          <a:prstGeom prst="roundRect">
            <a:avLst>
              <a:gd name="adj" fmla="val 7500"/>
            </a:avLst>
          </a:prstGeom>
          <a:solidFill>
            <a:srgbClr val="FCE4F2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3398520" y="3127248"/>
            <a:ext cx="2374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revise</a:t>
            </a:r>
            <a:endParaRPr lang="en-US" sz="1900" dirty="0"/>
          </a:p>
        </p:txBody>
      </p:sp>
      <p:sp>
        <p:nvSpPr>
          <p:cNvPr id="18" name="Text 15"/>
          <p:cNvSpPr txBox="1"/>
          <p:nvPr/>
        </p:nvSpPr>
        <p:spPr>
          <a:xfrm>
            <a:off x="3398520" y="3584448"/>
            <a:ext cx="2374392" cy="8412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 the part that's wrong.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6065520" y="3017520"/>
            <a:ext cx="2621280" cy="146304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6202680" y="3127248"/>
            <a:ext cx="2374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reject</a:t>
            </a:r>
            <a:endParaRPr lang="en-US" sz="1900" dirty="0"/>
          </a:p>
        </p:txBody>
      </p:sp>
      <p:sp>
        <p:nvSpPr>
          <p:cNvPr id="21" name="Text 18"/>
          <p:cNvSpPr txBox="1"/>
          <p:nvPr/>
        </p:nvSpPr>
        <p:spPr>
          <a:xfrm>
            <a:off x="6202680" y="3584448"/>
            <a:ext cx="2374392" cy="8412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Don't use it, because it's wrong.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can AI get maths wrong?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25880"/>
            <a:ext cx="2560320" cy="201168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/>
        </p:spPr>
      </p:sp>
      <p:sp>
        <p:nvSpPr>
          <p:cNvPr id="5" name="Shape 2"/>
          <p:cNvSpPr/>
          <p:nvPr/>
        </p:nvSpPr>
        <p:spPr>
          <a:xfrm>
            <a:off x="1325880" y="149047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boo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06931" y="1671523"/>
            <a:ext cx="460858" cy="46085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548640" y="2377440"/>
            <a:ext cx="237744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TRAINED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566928" y="2697480"/>
            <a:ext cx="2340864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lots of writing</a:t>
            </a:r>
            <a:endParaRPr lang="en-US" sz="1500" dirty="0"/>
          </a:p>
        </p:txBody>
      </p:sp>
      <p:pic>
        <p:nvPicPr>
          <p:cNvPr id="9" name="Image 1" descr="/home/claude/kit/icon_arrow_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4952" y="2194560"/>
            <a:ext cx="219456" cy="219456"/>
          </a:xfrm>
          <a:prstGeom prst="rect">
            <a:avLst/>
          </a:prstGeom>
        </p:spPr>
      </p:pic>
      <p:sp>
        <p:nvSpPr>
          <p:cNvPr id="10" name="Shape 5"/>
          <p:cNvSpPr/>
          <p:nvPr/>
        </p:nvSpPr>
        <p:spPr>
          <a:xfrm>
            <a:off x="3291840" y="1325880"/>
            <a:ext cx="2560320" cy="2011680"/>
          </a:xfrm>
          <a:prstGeom prst="roundRect">
            <a:avLst>
              <a:gd name="adj" fmla="val 5455"/>
            </a:avLst>
          </a:prstGeom>
          <a:solidFill>
            <a:srgbClr val="EEE9F7"/>
          </a:solidFill>
          <a:ln/>
        </p:spPr>
      </p:sp>
      <p:sp>
        <p:nvSpPr>
          <p:cNvPr id="11" name="Shape 6"/>
          <p:cNvSpPr/>
          <p:nvPr/>
        </p:nvSpPr>
        <p:spPr>
          <a:xfrm>
            <a:off x="4160520" y="149047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2" name="Image 2" descr="/home/claude/kit/icon_lightbulb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1571" y="1671523"/>
            <a:ext cx="460858" cy="460858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3383280" y="2377440"/>
            <a:ext cx="237744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PREDICTS</a:t>
            </a:r>
            <a:endParaRPr lang="en-US" sz="1300" dirty="0"/>
          </a:p>
        </p:txBody>
      </p:sp>
      <p:sp>
        <p:nvSpPr>
          <p:cNvPr id="14" name="Text 8"/>
          <p:cNvSpPr txBox="1"/>
          <p:nvPr/>
        </p:nvSpPr>
        <p:spPr>
          <a:xfrm>
            <a:off x="3401568" y="2697480"/>
            <a:ext cx="2340864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answer looks likely</a:t>
            </a:r>
            <a:endParaRPr lang="en-US" sz="1500" dirty="0"/>
          </a:p>
        </p:txBody>
      </p:sp>
      <p:pic>
        <p:nvPicPr>
          <p:cNvPr id="15" name="Image 3" descr="/home/claude/kit/icon_arrow_a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9592" y="2194560"/>
            <a:ext cx="219456" cy="219456"/>
          </a:xfrm>
          <a:prstGeom prst="rect">
            <a:avLst/>
          </a:prstGeom>
        </p:spPr>
      </p:pic>
      <p:sp>
        <p:nvSpPr>
          <p:cNvPr id="16" name="Shape 9"/>
          <p:cNvSpPr/>
          <p:nvPr/>
        </p:nvSpPr>
        <p:spPr>
          <a:xfrm>
            <a:off x="6126480" y="1325880"/>
            <a:ext cx="2560320" cy="2011680"/>
          </a:xfrm>
          <a:prstGeom prst="roundRect">
            <a:avLst>
              <a:gd name="adj" fmla="val 5455"/>
            </a:avLst>
          </a:prstGeom>
          <a:solidFill>
            <a:srgbClr val="FCE4F2"/>
          </a:solidFill>
          <a:ln/>
        </p:spPr>
      </p:sp>
      <p:sp>
        <p:nvSpPr>
          <p:cNvPr id="17" name="Shape 10"/>
          <p:cNvSpPr/>
          <p:nvPr/>
        </p:nvSpPr>
        <p:spPr>
          <a:xfrm>
            <a:off x="6995160" y="149047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8" name="Image 4" descr="/home/claude/kit/icon_warn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6211" y="1671523"/>
            <a:ext cx="460858" cy="460858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6217920" y="2377440"/>
            <a:ext cx="237744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SOUNDS SURE</a:t>
            </a:r>
            <a:endParaRPr lang="en-US" sz="1300" dirty="0"/>
          </a:p>
        </p:txBody>
      </p:sp>
      <p:sp>
        <p:nvSpPr>
          <p:cNvPr id="20" name="Text 12"/>
          <p:cNvSpPr txBox="1"/>
          <p:nvPr/>
        </p:nvSpPr>
        <p:spPr>
          <a:xfrm>
            <a:off x="6236208" y="2697480"/>
            <a:ext cx="2340864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 when it's wrong!</a:t>
            </a:r>
            <a:endParaRPr lang="en-US" sz="1500" dirty="0"/>
          </a:p>
        </p:txBody>
      </p:sp>
      <p:sp>
        <p:nvSpPr>
          <p:cNvPr id="21" name="Shape 13"/>
          <p:cNvSpPr/>
          <p:nvPr/>
        </p:nvSpPr>
        <p:spPr>
          <a:xfrm>
            <a:off x="457200" y="361188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tx2"/>
          </a:solidFill>
          <a:ln/>
        </p:spPr>
      </p:sp>
      <p:sp>
        <p:nvSpPr>
          <p:cNvPr id="22" name="Shape 14"/>
          <p:cNvSpPr/>
          <p:nvPr/>
        </p:nvSpPr>
        <p:spPr>
          <a:xfrm>
            <a:off x="566928" y="370332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3" name="Image 5" descr="/home/claude/kit/icon_search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512" y="3803904"/>
            <a:ext cx="301752" cy="301752"/>
          </a:xfrm>
          <a:prstGeom prst="rect">
            <a:avLst/>
          </a:prstGeom>
        </p:spPr>
      </p:pic>
      <p:sp>
        <p:nvSpPr>
          <p:cNvPr id="24" name="Text 15"/>
          <p:cNvSpPr txBox="1"/>
          <p:nvPr/>
        </p:nvSpPr>
        <p:spPr>
          <a:xfrm>
            <a:off x="1188720" y="361188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Confident isn't the same as correct.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me check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25880"/>
            <a:ext cx="2560320" cy="2011680"/>
          </a:xfrm>
          <a:prstGeom prst="roundRect">
            <a:avLst>
              <a:gd name="adj" fmla="val 5455"/>
            </a:avLst>
          </a:prstGeom>
          <a:solidFill>
            <a:srgbClr val="EEE9F7"/>
          </a:solidFill>
          <a:ln/>
        </p:spPr>
      </p:sp>
      <p:sp>
        <p:nvSpPr>
          <p:cNvPr id="5" name="Shape 2"/>
          <p:cNvSpPr/>
          <p:nvPr/>
        </p:nvSpPr>
        <p:spPr>
          <a:xfrm>
            <a:off x="1325880" y="149047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lightbulb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06931" y="1671523"/>
            <a:ext cx="460858" cy="46085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548640" y="2377440"/>
            <a:ext cx="237744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FIRST: ESTIMATE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566928" y="2697480"/>
            <a:ext cx="2340864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300 + 200 = 500… about 580</a:t>
            </a:r>
            <a:endParaRPr lang="en-US" sz="1500" dirty="0"/>
          </a:p>
        </p:txBody>
      </p:sp>
      <p:pic>
        <p:nvPicPr>
          <p:cNvPr id="9" name="Image 1" descr="/home/claude/kit/icon_arrow_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4952" y="2194560"/>
            <a:ext cx="219456" cy="219456"/>
          </a:xfrm>
          <a:prstGeom prst="rect">
            <a:avLst/>
          </a:prstGeom>
        </p:spPr>
      </p:pic>
      <p:sp>
        <p:nvSpPr>
          <p:cNvPr id="10" name="Shape 5"/>
          <p:cNvSpPr/>
          <p:nvPr/>
        </p:nvSpPr>
        <p:spPr>
          <a:xfrm>
            <a:off x="3291840" y="1325880"/>
            <a:ext cx="2560320" cy="201168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/>
        </p:spPr>
      </p:sp>
      <p:sp>
        <p:nvSpPr>
          <p:cNvPr id="11" name="Shape 6"/>
          <p:cNvSpPr/>
          <p:nvPr/>
        </p:nvSpPr>
        <p:spPr>
          <a:xfrm>
            <a:off x="4160520" y="149047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2" name="Image 2" descr="/home/claude/kit/icon_calc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1571" y="1671523"/>
            <a:ext cx="460858" cy="460858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3383280" y="2377440"/>
            <a:ext cx="237744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THEN: CALCULATE</a:t>
            </a:r>
            <a:endParaRPr lang="en-US" sz="1300" dirty="0"/>
          </a:p>
        </p:txBody>
      </p:sp>
      <p:sp>
        <p:nvSpPr>
          <p:cNvPr id="14" name="Text 8"/>
          <p:cNvSpPr txBox="1"/>
          <p:nvPr/>
        </p:nvSpPr>
        <p:spPr>
          <a:xfrm>
            <a:off x="3401568" y="2697480"/>
            <a:ext cx="2340864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Column method: 582</a:t>
            </a:r>
            <a:endParaRPr lang="en-US" sz="1500" dirty="0"/>
          </a:p>
        </p:txBody>
      </p:sp>
      <p:pic>
        <p:nvPicPr>
          <p:cNvPr id="15" name="Image 3" descr="/home/claude/kit/icon_arrow_a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9592" y="2194560"/>
            <a:ext cx="219456" cy="219456"/>
          </a:xfrm>
          <a:prstGeom prst="rect">
            <a:avLst/>
          </a:prstGeom>
        </p:spPr>
      </p:pic>
      <p:sp>
        <p:nvSpPr>
          <p:cNvPr id="16" name="Shape 9"/>
          <p:cNvSpPr/>
          <p:nvPr/>
        </p:nvSpPr>
        <p:spPr>
          <a:xfrm>
            <a:off x="6126480" y="1325880"/>
            <a:ext cx="2560320" cy="2011680"/>
          </a:xfrm>
          <a:prstGeom prst="roundRect">
            <a:avLst>
              <a:gd name="adj" fmla="val 5455"/>
            </a:avLst>
          </a:prstGeom>
          <a:solidFill>
            <a:srgbClr val="FBE3DC"/>
          </a:solidFill>
          <a:ln/>
        </p:spPr>
      </p:sp>
      <p:sp>
        <p:nvSpPr>
          <p:cNvPr id="17" name="Shape 10"/>
          <p:cNvSpPr/>
          <p:nvPr/>
        </p:nvSpPr>
        <p:spPr>
          <a:xfrm>
            <a:off x="6995160" y="149047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8" name="Image 4" descr="/home/claude/kit/icon_cross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6211" y="1671523"/>
            <a:ext cx="460858" cy="460858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6217920" y="2377440"/>
            <a:ext cx="237744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SO: VERDICT</a:t>
            </a:r>
            <a:endParaRPr lang="en-US" sz="1300" dirty="0"/>
          </a:p>
        </p:txBody>
      </p:sp>
      <p:sp>
        <p:nvSpPr>
          <p:cNvPr id="20" name="Text 12"/>
          <p:cNvSpPr txBox="1"/>
          <p:nvPr/>
        </p:nvSpPr>
        <p:spPr>
          <a:xfrm>
            <a:off x="6236208" y="2697480"/>
            <a:ext cx="2340864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572 is WRONG. Reject it!</a:t>
            </a:r>
            <a:endParaRPr lang="en-US" sz="1500" dirty="0"/>
          </a:p>
        </p:txBody>
      </p:sp>
      <p:sp>
        <p:nvSpPr>
          <p:cNvPr id="21" name="Shape 13"/>
          <p:cNvSpPr/>
          <p:nvPr/>
        </p:nvSpPr>
        <p:spPr>
          <a:xfrm>
            <a:off x="457200" y="361188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tx2"/>
          </a:solidFill>
          <a:ln/>
        </p:spPr>
      </p:sp>
      <p:sp>
        <p:nvSpPr>
          <p:cNvPr id="22" name="Shape 14"/>
          <p:cNvSpPr/>
          <p:nvPr/>
        </p:nvSpPr>
        <p:spPr>
          <a:xfrm>
            <a:off x="566928" y="370332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3" name="Image 5" descr="/home/claude/kit/icon_redo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512" y="3803904"/>
            <a:ext cx="301752" cy="301752"/>
          </a:xfrm>
          <a:prstGeom prst="rect">
            <a:avLst/>
          </a:prstGeom>
        </p:spPr>
      </p:pic>
      <p:sp>
        <p:nvSpPr>
          <p:cNvPr id="24" name="Text 15"/>
          <p:cNvSpPr txBox="1"/>
          <p:nvPr/>
        </p:nvSpPr>
        <p:spPr>
          <a:xfrm>
            <a:off x="1188720" y="361188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MathsBot forgot to add the ten it carried. 345 + 237 = 582.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verdicts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25880"/>
            <a:ext cx="2621280" cy="1463040"/>
          </a:xfrm>
          <a:prstGeom prst="roundRect">
            <a:avLst>
              <a:gd name="adj" fmla="val 7500"/>
            </a:avLst>
          </a:prstGeom>
          <a:solidFill>
            <a:srgbClr val="DFF3E4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46304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chec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4088" y="1572768"/>
            <a:ext cx="329184" cy="329184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280160" y="1435608"/>
            <a:ext cx="16885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RIGHT → ACCEPT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594360" y="2103120"/>
            <a:ext cx="234696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it. I checked, and it's right.</a:t>
            </a:r>
            <a:endParaRPr lang="en-US" sz="1300" dirty="0"/>
          </a:p>
        </p:txBody>
      </p:sp>
      <p:sp>
        <p:nvSpPr>
          <p:cNvPr id="9" name="Shape 5"/>
          <p:cNvSpPr/>
          <p:nvPr/>
        </p:nvSpPr>
        <p:spPr>
          <a:xfrm>
            <a:off x="3261360" y="1325880"/>
            <a:ext cx="2621280" cy="1463040"/>
          </a:xfrm>
          <a:prstGeom prst="roundRect">
            <a:avLst>
              <a:gd name="adj" fmla="val 7500"/>
            </a:avLst>
          </a:prstGeom>
          <a:solidFill>
            <a:srgbClr val="FFF1C9"/>
          </a:solidFill>
          <a:ln/>
        </p:spPr>
      </p:sp>
      <p:sp>
        <p:nvSpPr>
          <p:cNvPr id="10" name="Shape 6"/>
          <p:cNvSpPr/>
          <p:nvPr/>
        </p:nvSpPr>
        <p:spPr>
          <a:xfrm>
            <a:off x="3398520" y="146304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kit/icon_search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8248" y="1572768"/>
            <a:ext cx="329184" cy="329184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4084320" y="1435608"/>
            <a:ext cx="16885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PARTLY → REVISE</a:t>
            </a:r>
            <a:endParaRPr lang="en-US" sz="1500" dirty="0"/>
          </a:p>
        </p:txBody>
      </p:sp>
      <p:sp>
        <p:nvSpPr>
          <p:cNvPr id="13" name="Text 8"/>
          <p:cNvSpPr txBox="1"/>
          <p:nvPr/>
        </p:nvSpPr>
        <p:spPr>
          <a:xfrm>
            <a:off x="3398520" y="2103120"/>
            <a:ext cx="234696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 the part that's wrong.</a:t>
            </a:r>
            <a:endParaRPr lang="en-US" sz="1300" dirty="0"/>
          </a:p>
        </p:txBody>
      </p:sp>
      <p:sp>
        <p:nvSpPr>
          <p:cNvPr id="14" name="Shape 9"/>
          <p:cNvSpPr/>
          <p:nvPr/>
        </p:nvSpPr>
        <p:spPr>
          <a:xfrm>
            <a:off x="6065520" y="1325880"/>
            <a:ext cx="2621280" cy="1463040"/>
          </a:xfrm>
          <a:prstGeom prst="roundRect">
            <a:avLst>
              <a:gd name="adj" fmla="val 7500"/>
            </a:avLst>
          </a:prstGeom>
          <a:solidFill>
            <a:srgbClr val="FBE3DC"/>
          </a:solidFill>
          <a:ln/>
        </p:spPr>
      </p:sp>
      <p:sp>
        <p:nvSpPr>
          <p:cNvPr id="15" name="Shape 10"/>
          <p:cNvSpPr/>
          <p:nvPr/>
        </p:nvSpPr>
        <p:spPr>
          <a:xfrm>
            <a:off x="6202680" y="146304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6" name="Image 2" descr="/home/claude/kit/icon_cross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2408" y="1572768"/>
            <a:ext cx="329184" cy="329184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6888480" y="1435608"/>
            <a:ext cx="16885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WRONG → REJECT</a:t>
            </a:r>
            <a:endParaRPr lang="en-US" sz="1500" dirty="0"/>
          </a:p>
        </p:txBody>
      </p:sp>
      <p:sp>
        <p:nvSpPr>
          <p:cNvPr id="18" name="Text 12"/>
          <p:cNvSpPr txBox="1"/>
          <p:nvPr/>
        </p:nvSpPr>
        <p:spPr>
          <a:xfrm>
            <a:off x="6202680" y="2103120"/>
            <a:ext cx="234696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Don't use it. Work it out properly.</a:t>
            </a:r>
            <a:endParaRPr lang="en-US" sz="1300" dirty="0"/>
          </a:p>
        </p:txBody>
      </p:sp>
      <p:sp>
        <p:nvSpPr>
          <p:cNvPr id="19" name="Shape 13"/>
          <p:cNvSpPr/>
          <p:nvPr/>
        </p:nvSpPr>
        <p:spPr>
          <a:xfrm>
            <a:off x="457200" y="306324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tx2"/>
          </a:solidFill>
          <a:ln/>
        </p:spPr>
      </p:sp>
      <p:sp>
        <p:nvSpPr>
          <p:cNvPr id="20" name="Shape 14"/>
          <p:cNvSpPr/>
          <p:nvPr/>
        </p:nvSpPr>
        <p:spPr>
          <a:xfrm>
            <a:off x="566928" y="315468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1" name="Image 3" descr="/home/claude/kit/icon_han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512" y="3255264"/>
            <a:ext cx="301752" cy="301752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1188720" y="306324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Thumbs up = accept · Rub out and rewrite = revise · Push away = reject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 your check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25880"/>
            <a:ext cx="8229600" cy="731520"/>
          </a:xfrm>
          <a:prstGeom prst="roundRect">
            <a:avLst>
              <a:gd name="adj" fmla="val 15000"/>
            </a:avLst>
          </a:prstGeom>
          <a:solidFill>
            <a:schemeClr val="tx2"/>
          </a:solidFill>
          <a:ln/>
        </p:spPr>
      </p:sp>
      <p:sp>
        <p:nvSpPr>
          <p:cNvPr id="5" name="Shape 2"/>
          <p:cNvSpPr/>
          <p:nvPr/>
        </p:nvSpPr>
        <p:spPr>
          <a:xfrm>
            <a:off x="566928" y="141732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Image 0" descr="/home/claude/kit/icon_mic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7629" y="1538021"/>
            <a:ext cx="307238" cy="30723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234440" y="1325880"/>
            <a:ext cx="731520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Model: </a:t>
            </a:r>
            <a:pPr indent="0" marL="0">
              <a:buNone/>
            </a:pPr>
            <a:r>
              <a:rPr lang="en-US" sz="15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"First I estimated about 580. Then I used the column method and got 582. So MathsBot's answer is wrong, and I reject it."</a:t>
            </a:r>
            <a:endParaRPr lang="en-US" sz="1500" dirty="0"/>
          </a:p>
        </p:txBody>
      </p:sp>
      <p:sp>
        <p:nvSpPr>
          <p:cNvPr id="8" name="Shape 4"/>
          <p:cNvSpPr/>
          <p:nvPr/>
        </p:nvSpPr>
        <p:spPr>
          <a:xfrm>
            <a:off x="457200" y="2240280"/>
            <a:ext cx="2621280" cy="219456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594360" y="2331720"/>
            <a:ext cx="234696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</a:t>
            </a:r>
            <a:endParaRPr lang="en-US" sz="1300" dirty="0"/>
          </a:p>
        </p:txBody>
      </p:sp>
      <p:sp>
        <p:nvSpPr>
          <p:cNvPr id="10" name="Text 6"/>
          <p:cNvSpPr txBox="1"/>
          <p:nvPr/>
        </p:nvSpPr>
        <p:spPr>
          <a:xfrm>
            <a:off x="594360" y="2651760"/>
            <a:ext cx="2346960" cy="10972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AI's answer is right / partly right / wrong because when I checked, I got ___.</a:t>
            </a:r>
            <a:endParaRPr lang="en-US" sz="1500" dirty="0"/>
          </a:p>
        </p:txBody>
      </p:sp>
      <p:sp>
        <p:nvSpPr>
          <p:cNvPr id="11" name="Text 7"/>
          <p:cNvSpPr txBox="1"/>
          <p:nvPr/>
        </p:nvSpPr>
        <p:spPr>
          <a:xfrm>
            <a:off x="594360" y="3749040"/>
            <a:ext cx="234696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Word bank: estimate · column method · carry · inverse · partly right · revise · reject</a:t>
            </a:r>
            <a:endParaRPr lang="en-US" sz="1200" dirty="0"/>
          </a:p>
        </p:txBody>
      </p:sp>
      <p:sp>
        <p:nvSpPr>
          <p:cNvPr id="12" name="Shape 8"/>
          <p:cNvSpPr/>
          <p:nvPr/>
        </p:nvSpPr>
        <p:spPr>
          <a:xfrm>
            <a:off x="3261360" y="2240280"/>
            <a:ext cx="2621280" cy="2194560"/>
          </a:xfrm>
          <a:prstGeom prst="roundRect">
            <a:avLst>
              <a:gd name="adj" fmla="val 5000"/>
            </a:avLst>
          </a:prstGeom>
          <a:solidFill>
            <a:srgbClr val="EEE9F7"/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3398520" y="2331720"/>
            <a:ext cx="234696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</a:t>
            </a:r>
            <a:endParaRPr lang="en-US" sz="1300" dirty="0"/>
          </a:p>
        </p:txBody>
      </p:sp>
      <p:sp>
        <p:nvSpPr>
          <p:cNvPr id="14" name="Text 10"/>
          <p:cNvSpPr txBox="1"/>
          <p:nvPr/>
        </p:nvSpPr>
        <p:spPr>
          <a:xfrm>
            <a:off x="3398520" y="2651760"/>
            <a:ext cx="2346960" cy="1691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I estimated ___. Then I used the ___ and got ___. So the AI's answer is ___.</a:t>
            </a:r>
            <a:endParaRPr lang="en-US" sz="1500" dirty="0"/>
          </a:p>
        </p:txBody>
      </p:sp>
      <p:sp>
        <p:nvSpPr>
          <p:cNvPr id="15" name="Shape 11"/>
          <p:cNvSpPr/>
          <p:nvPr/>
        </p:nvSpPr>
        <p:spPr>
          <a:xfrm>
            <a:off x="6065520" y="2240280"/>
            <a:ext cx="2621280" cy="2194560"/>
          </a:xfrm>
          <a:prstGeom prst="roundRect">
            <a:avLst>
              <a:gd name="adj" fmla="val 5000"/>
            </a:avLst>
          </a:prstGeom>
          <a:solidFill>
            <a:srgbClr val="FCE4F2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6202680" y="2331720"/>
            <a:ext cx="234696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STRETCH</a:t>
            </a:r>
            <a:endParaRPr lang="en-US" sz="1300" dirty="0"/>
          </a:p>
        </p:txBody>
      </p:sp>
      <p:sp>
        <p:nvSpPr>
          <p:cNvPr id="17" name="Text 13"/>
          <p:cNvSpPr txBox="1"/>
          <p:nvPr/>
        </p:nvSpPr>
        <p:spPr>
          <a:xfrm>
            <a:off x="6202680" y="2651760"/>
            <a:ext cx="2346960" cy="1691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AI's answer looks ___, but my check shows ___. I think the mistake happened because ___, so we should ___.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Inspector's Bench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25880"/>
            <a:ext cx="1851660" cy="2011680"/>
          </a:xfrm>
          <a:prstGeom prst="roundRect">
            <a:avLst>
              <a:gd name="adj" fmla="val 5926"/>
            </a:avLst>
          </a:prstGeom>
          <a:solidFill>
            <a:schemeClr val="bg2"/>
          </a:solidFill>
          <a:ln/>
        </p:spPr>
      </p:sp>
      <p:sp>
        <p:nvSpPr>
          <p:cNvPr id="5" name="Shape 2"/>
          <p:cNvSpPr/>
          <p:nvPr/>
        </p:nvSpPr>
        <p:spPr>
          <a:xfrm>
            <a:off x="971550" y="149047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robo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2601" y="1671523"/>
            <a:ext cx="460858" cy="46085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548640" y="2377440"/>
            <a:ext cx="166878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READ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566928" y="2697480"/>
            <a:ext cx="1632204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does MathsBot say?</a:t>
            </a:r>
            <a:endParaRPr lang="en-US" sz="1400" dirty="0"/>
          </a:p>
        </p:txBody>
      </p:sp>
      <p:pic>
        <p:nvPicPr>
          <p:cNvPr id="9" name="Image 1" descr="/home/claude/kit/icon_arrow_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6292" y="2194560"/>
            <a:ext cx="219456" cy="219456"/>
          </a:xfrm>
          <a:prstGeom prst="rect">
            <a:avLst/>
          </a:prstGeom>
        </p:spPr>
      </p:pic>
      <p:sp>
        <p:nvSpPr>
          <p:cNvPr id="10" name="Shape 5"/>
          <p:cNvSpPr/>
          <p:nvPr/>
        </p:nvSpPr>
        <p:spPr>
          <a:xfrm>
            <a:off x="2583180" y="1325880"/>
            <a:ext cx="1851660" cy="2011680"/>
          </a:xfrm>
          <a:prstGeom prst="roundRect">
            <a:avLst>
              <a:gd name="adj" fmla="val 5926"/>
            </a:avLst>
          </a:prstGeom>
          <a:solidFill>
            <a:srgbClr val="EEE9F7"/>
          </a:solidFill>
          <a:ln/>
        </p:spPr>
      </p:sp>
      <p:sp>
        <p:nvSpPr>
          <p:cNvPr id="11" name="Shape 6"/>
          <p:cNvSpPr/>
          <p:nvPr/>
        </p:nvSpPr>
        <p:spPr>
          <a:xfrm>
            <a:off x="3097530" y="149047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2" name="Image 2" descr="/home/claude/kit/icon_lightbulb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581" y="1671523"/>
            <a:ext cx="460858" cy="460858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2674620" y="2377440"/>
            <a:ext cx="166878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ESTIMATE</a:t>
            </a:r>
            <a:endParaRPr lang="en-US" sz="1300" dirty="0"/>
          </a:p>
        </p:txBody>
      </p:sp>
      <p:sp>
        <p:nvSpPr>
          <p:cNvPr id="14" name="Text 8"/>
          <p:cNvSpPr txBox="1"/>
          <p:nvPr/>
        </p:nvSpPr>
        <p:spPr>
          <a:xfrm>
            <a:off x="2692908" y="2697480"/>
            <a:ext cx="1632204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About how much?</a:t>
            </a:r>
            <a:endParaRPr lang="en-US" sz="1400" dirty="0"/>
          </a:p>
        </p:txBody>
      </p:sp>
      <p:pic>
        <p:nvPicPr>
          <p:cNvPr id="15" name="Image 3" descr="/home/claude/kit/icon_arrow_a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2272" y="2194560"/>
            <a:ext cx="219456" cy="219456"/>
          </a:xfrm>
          <a:prstGeom prst="rect">
            <a:avLst/>
          </a:prstGeom>
        </p:spPr>
      </p:pic>
      <p:sp>
        <p:nvSpPr>
          <p:cNvPr id="16" name="Shape 9"/>
          <p:cNvSpPr/>
          <p:nvPr/>
        </p:nvSpPr>
        <p:spPr>
          <a:xfrm>
            <a:off x="4709160" y="1325880"/>
            <a:ext cx="1851660" cy="2011680"/>
          </a:xfrm>
          <a:prstGeom prst="roundRect">
            <a:avLst>
              <a:gd name="adj" fmla="val 5926"/>
            </a:avLst>
          </a:prstGeom>
          <a:solidFill>
            <a:schemeClr val="bg2"/>
          </a:solidFill>
          <a:ln/>
        </p:spPr>
      </p:sp>
      <p:sp>
        <p:nvSpPr>
          <p:cNvPr id="17" name="Shape 10"/>
          <p:cNvSpPr/>
          <p:nvPr/>
        </p:nvSpPr>
        <p:spPr>
          <a:xfrm>
            <a:off x="5223510" y="149047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8" name="Image 4" descr="/home/claude/kit/icon_calc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4561" y="1671523"/>
            <a:ext cx="460858" cy="460858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4800600" y="2377440"/>
            <a:ext cx="166878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CHECK</a:t>
            </a:r>
            <a:endParaRPr lang="en-US" sz="1300" dirty="0"/>
          </a:p>
        </p:txBody>
      </p:sp>
      <p:sp>
        <p:nvSpPr>
          <p:cNvPr id="20" name="Text 12"/>
          <p:cNvSpPr txBox="1"/>
          <p:nvPr/>
        </p:nvSpPr>
        <p:spPr>
          <a:xfrm>
            <a:off x="4818888" y="2697480"/>
            <a:ext cx="1632204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Column method or inverse</a:t>
            </a:r>
            <a:endParaRPr lang="en-US" sz="1400" dirty="0"/>
          </a:p>
        </p:txBody>
      </p:sp>
      <p:pic>
        <p:nvPicPr>
          <p:cNvPr id="21" name="Image 5" descr="/home/claude/kit/icon_arrow_a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8252" y="2194560"/>
            <a:ext cx="219456" cy="219456"/>
          </a:xfrm>
          <a:prstGeom prst="rect">
            <a:avLst/>
          </a:prstGeom>
        </p:spPr>
      </p:pic>
      <p:sp>
        <p:nvSpPr>
          <p:cNvPr id="22" name="Shape 13"/>
          <p:cNvSpPr/>
          <p:nvPr/>
        </p:nvSpPr>
        <p:spPr>
          <a:xfrm>
            <a:off x="6835140" y="1325880"/>
            <a:ext cx="1851660" cy="2011680"/>
          </a:xfrm>
          <a:prstGeom prst="roundRect">
            <a:avLst>
              <a:gd name="adj" fmla="val 5926"/>
            </a:avLst>
          </a:prstGeom>
          <a:solidFill>
            <a:srgbClr val="FCE4F2"/>
          </a:solidFill>
          <a:ln/>
        </p:spPr>
      </p:sp>
      <p:sp>
        <p:nvSpPr>
          <p:cNvPr id="23" name="Shape 14"/>
          <p:cNvSpPr/>
          <p:nvPr/>
        </p:nvSpPr>
        <p:spPr>
          <a:xfrm>
            <a:off x="7349490" y="149047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4" name="Image 6" descr="/home/claude/kit/icon_clipcheck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30541" y="1671523"/>
            <a:ext cx="460858" cy="460858"/>
          </a:xfrm>
          <a:prstGeom prst="rect">
            <a:avLst/>
          </a:prstGeom>
        </p:spPr>
      </p:pic>
      <p:sp>
        <p:nvSpPr>
          <p:cNvPr id="25" name="Text 15"/>
          <p:cNvSpPr txBox="1"/>
          <p:nvPr/>
        </p:nvSpPr>
        <p:spPr>
          <a:xfrm>
            <a:off x="6926580" y="2377440"/>
            <a:ext cx="166878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VERDICT</a:t>
            </a:r>
            <a:endParaRPr lang="en-US" sz="1300" dirty="0"/>
          </a:p>
        </p:txBody>
      </p:sp>
      <p:sp>
        <p:nvSpPr>
          <p:cNvPr id="26" name="Text 16"/>
          <p:cNvSpPr txBox="1"/>
          <p:nvPr/>
        </p:nvSpPr>
        <p:spPr>
          <a:xfrm>
            <a:off x="6944868" y="2697480"/>
            <a:ext cx="1632204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Accept, revise or reject?</a:t>
            </a:r>
            <a:endParaRPr lang="en-US" sz="1400" dirty="0"/>
          </a:p>
        </p:txBody>
      </p:sp>
      <p:sp>
        <p:nvSpPr>
          <p:cNvPr id="27" name="Shape 17"/>
          <p:cNvSpPr/>
          <p:nvPr/>
        </p:nvSpPr>
        <p:spPr>
          <a:xfrm>
            <a:off x="457200" y="361188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tx2"/>
          </a:solidFill>
          <a:ln/>
        </p:spPr>
      </p:sp>
      <p:sp>
        <p:nvSpPr>
          <p:cNvPr id="28" name="Shape 18"/>
          <p:cNvSpPr/>
          <p:nvPr/>
        </p:nvSpPr>
        <p:spPr>
          <a:xfrm>
            <a:off x="566928" y="370332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9" name="Image 7" descr="/home/claude/kit/icon_layers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512" y="3803904"/>
            <a:ext cx="301752" cy="301752"/>
          </a:xfrm>
          <a:prstGeom prst="rect">
            <a:avLst/>
          </a:prstGeom>
        </p:spPr>
      </p:pic>
      <p:sp>
        <p:nvSpPr>
          <p:cNvPr id="30" name="Text 19"/>
          <p:cNvSpPr txBox="1"/>
          <p:nvPr/>
        </p:nvSpPr>
        <p:spPr>
          <a:xfrm>
            <a:off x="1188720" y="361188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Support: cards 1–4 · Core: cards 1–6 · Stretch: all 10, plus write the fix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Checker and Explainer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4023360" cy="1737360"/>
          </a:xfrm>
          <a:prstGeom prst="roundRect">
            <a:avLst>
              <a:gd name="adj" fmla="val 6316"/>
            </a:avLst>
          </a:prstGeom>
          <a:solidFill>
            <a:srgbClr val="EEE9F7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508760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calc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2376" y="1636776"/>
            <a:ext cx="384048" cy="38404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371600" y="1481328"/>
            <a:ext cx="299923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Checker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594360" y="2240280"/>
            <a:ext cx="3749040" cy="822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 it out: estimate, column method, inverse.</a:t>
            </a:r>
            <a:endParaRPr lang="en-US" sz="1600" dirty="0"/>
          </a:p>
        </p:txBody>
      </p:sp>
      <p:sp>
        <p:nvSpPr>
          <p:cNvPr id="9" name="Shape 5"/>
          <p:cNvSpPr/>
          <p:nvPr/>
        </p:nvSpPr>
        <p:spPr>
          <a:xfrm>
            <a:off x="4663440" y="1371600"/>
            <a:ext cx="4023360" cy="1737360"/>
          </a:xfrm>
          <a:prstGeom prst="roundRect">
            <a:avLst>
              <a:gd name="adj" fmla="val 6316"/>
            </a:avLst>
          </a:prstGeom>
          <a:solidFill>
            <a:srgbClr val="FCE4F2"/>
          </a:solidFill>
          <a:ln/>
        </p:spPr>
      </p:sp>
      <p:sp>
        <p:nvSpPr>
          <p:cNvPr id="10" name="Shape 6"/>
          <p:cNvSpPr/>
          <p:nvPr/>
        </p:nvSpPr>
        <p:spPr>
          <a:xfrm>
            <a:off x="4800600" y="1508760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kit/icon_mic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8616" y="1636776"/>
            <a:ext cx="384048" cy="384048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577840" y="1481328"/>
            <a:ext cx="299923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Explainer</a:t>
            </a:r>
            <a:endParaRPr lang="en-US" sz="2000" dirty="0"/>
          </a:p>
        </p:txBody>
      </p:sp>
      <p:sp>
        <p:nvSpPr>
          <p:cNvPr id="13" name="Text 8"/>
          <p:cNvSpPr txBox="1"/>
          <p:nvPr/>
        </p:nvSpPr>
        <p:spPr>
          <a:xfrm>
            <a:off x="4800600" y="2240280"/>
            <a:ext cx="3749040" cy="822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"First… then… so the answer is ___." Gives the verdict.</a:t>
            </a:r>
            <a:endParaRPr lang="en-US" sz="1600" dirty="0"/>
          </a:p>
        </p:txBody>
      </p:sp>
      <p:sp>
        <p:nvSpPr>
          <p:cNvPr id="14" name="Shape 9"/>
          <p:cNvSpPr/>
          <p:nvPr/>
        </p:nvSpPr>
        <p:spPr>
          <a:xfrm>
            <a:off x="457200" y="333756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tx2"/>
          </a:solidFill>
          <a:ln/>
        </p:spPr>
      </p:sp>
      <p:sp>
        <p:nvSpPr>
          <p:cNvPr id="15" name="Shape 10"/>
          <p:cNvSpPr/>
          <p:nvPr/>
        </p:nvSpPr>
        <p:spPr>
          <a:xfrm>
            <a:off x="566928" y="342900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6" name="Image 2" descr="/home/claude/kit/icon_sync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512" y="3529584"/>
            <a:ext cx="301752" cy="301752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188720" y="333756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Swap roles every card. Use a gesture for each step.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Show me: card 5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25880"/>
            <a:ext cx="5120640" cy="2331720"/>
          </a:xfrm>
          <a:prstGeom prst="roundRect">
            <a:avLst>
              <a:gd name="adj" fmla="val 4706"/>
            </a:avLst>
          </a:prstGeom>
          <a:solidFill>
            <a:schemeClr val="bg2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46304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robo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4088" y="1572768"/>
            <a:ext cx="329184" cy="329184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280160" y="1463040"/>
            <a:ext cx="420624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MATHSBOT SAYS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280160" y="1709928"/>
            <a:ext cx="420624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class has 134 pencils and buys 58 more. How many now?</a:t>
            </a:r>
            <a:endParaRPr lang="en-US" sz="1300" dirty="0"/>
          </a:p>
        </p:txBody>
      </p:sp>
      <p:sp>
        <p:nvSpPr>
          <p:cNvPr id="9" name="Text 5"/>
          <p:cNvSpPr txBox="1"/>
          <p:nvPr/>
        </p:nvSpPr>
        <p:spPr>
          <a:xfrm>
            <a:off x="594360" y="2103120"/>
            <a:ext cx="4846320" cy="11887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134 + 58 = 192 pencils. That's more than 200!</a:t>
            </a:r>
            <a:endParaRPr lang="en-US" sz="2400" dirty="0"/>
          </a:p>
        </p:txBody>
      </p:sp>
      <p:sp>
        <p:nvSpPr>
          <p:cNvPr id="10" name="Text 6"/>
          <p:cNvSpPr txBox="1"/>
          <p:nvPr/>
        </p:nvSpPr>
        <p:spPr>
          <a:xfrm>
            <a:off x="594360" y="3291840"/>
            <a:ext cx="484632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000" i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Pretend AI answer, written by your teacher to show the kinds of mistakes AI can make.</a:t>
            </a:r>
            <a:endParaRPr lang="en-US" sz="1000" dirty="0"/>
          </a:p>
        </p:txBody>
      </p:sp>
      <p:sp>
        <p:nvSpPr>
          <p:cNvPr id="11" name="Shape 7"/>
          <p:cNvSpPr/>
          <p:nvPr/>
        </p:nvSpPr>
        <p:spPr>
          <a:xfrm>
            <a:off x="5760720" y="1325880"/>
            <a:ext cx="2926080" cy="658368"/>
          </a:xfrm>
          <a:prstGeom prst="roundRect">
            <a:avLst>
              <a:gd name="adj" fmla="val 16667"/>
            </a:avLst>
          </a:prstGeom>
          <a:solidFill>
            <a:srgbClr val="DFF3E4"/>
          </a:solidFill>
          <a:ln/>
        </p:spPr>
      </p:sp>
      <p:sp>
        <p:nvSpPr>
          <p:cNvPr id="12" name="Shape 8"/>
          <p:cNvSpPr/>
          <p:nvPr/>
        </p:nvSpPr>
        <p:spPr>
          <a:xfrm>
            <a:off x="5897880" y="1463040"/>
            <a:ext cx="411480" cy="4114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3" name="Image 1" descr="/home/claude/kit/icon_chec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0176" y="1545336"/>
            <a:ext cx="246888" cy="246888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6446520" y="1435608"/>
            <a:ext cx="213055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RIGHT</a:t>
            </a:r>
            <a:endParaRPr lang="en-US" sz="1600" dirty="0"/>
          </a:p>
        </p:txBody>
      </p:sp>
      <p:sp>
        <p:nvSpPr>
          <p:cNvPr id="15" name="Shape 10"/>
          <p:cNvSpPr/>
          <p:nvPr/>
        </p:nvSpPr>
        <p:spPr>
          <a:xfrm>
            <a:off x="5760720" y="2167128"/>
            <a:ext cx="2926080" cy="658368"/>
          </a:xfrm>
          <a:prstGeom prst="roundRect">
            <a:avLst>
              <a:gd name="adj" fmla="val 16667"/>
            </a:avLst>
          </a:prstGeom>
          <a:solidFill>
            <a:srgbClr val="FFF1C9"/>
          </a:solidFill>
          <a:ln/>
        </p:spPr>
      </p:sp>
      <p:sp>
        <p:nvSpPr>
          <p:cNvPr id="16" name="Shape 11"/>
          <p:cNvSpPr/>
          <p:nvPr/>
        </p:nvSpPr>
        <p:spPr>
          <a:xfrm>
            <a:off x="5897880" y="2304288"/>
            <a:ext cx="411480" cy="4114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7" name="Image 2" descr="/home/claude/kit/icon_search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0176" y="2386584"/>
            <a:ext cx="246888" cy="246888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6446520" y="2276856"/>
            <a:ext cx="213055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PARTLY RIGHT</a:t>
            </a:r>
            <a:endParaRPr lang="en-US" sz="1600" dirty="0"/>
          </a:p>
        </p:txBody>
      </p:sp>
      <p:sp>
        <p:nvSpPr>
          <p:cNvPr id="19" name="Shape 13"/>
          <p:cNvSpPr/>
          <p:nvPr/>
        </p:nvSpPr>
        <p:spPr>
          <a:xfrm>
            <a:off x="5760720" y="3008376"/>
            <a:ext cx="2926080" cy="658368"/>
          </a:xfrm>
          <a:prstGeom prst="roundRect">
            <a:avLst>
              <a:gd name="adj" fmla="val 16667"/>
            </a:avLst>
          </a:prstGeom>
          <a:solidFill>
            <a:srgbClr val="FBE3DC"/>
          </a:solidFill>
          <a:ln/>
        </p:spPr>
      </p:sp>
      <p:sp>
        <p:nvSpPr>
          <p:cNvPr id="20" name="Shape 14"/>
          <p:cNvSpPr/>
          <p:nvPr/>
        </p:nvSpPr>
        <p:spPr>
          <a:xfrm>
            <a:off x="5897880" y="3145536"/>
            <a:ext cx="411480" cy="4114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1" name="Image 3" descr="/home/claude/kit/icon_cross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0176" y="3227832"/>
            <a:ext cx="246888" cy="246888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6446520" y="3118104"/>
            <a:ext cx="213055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WRONG</a:t>
            </a:r>
            <a:endParaRPr lang="en-US" sz="1600" dirty="0"/>
          </a:p>
        </p:txBody>
      </p:sp>
      <p:sp>
        <p:nvSpPr>
          <p:cNvPr id="23" name="Shape 16"/>
          <p:cNvSpPr/>
          <p:nvPr/>
        </p:nvSpPr>
        <p:spPr>
          <a:xfrm>
            <a:off x="457200" y="379476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accent2"/>
          </a:solidFill>
          <a:ln/>
        </p:spPr>
      </p:sp>
      <p:sp>
        <p:nvSpPr>
          <p:cNvPr id="24" name="Shape 17"/>
          <p:cNvSpPr/>
          <p:nvPr/>
        </p:nvSpPr>
        <p:spPr>
          <a:xfrm>
            <a:off x="566928" y="388620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5" name="Image 4" descr="/home/claude/kit/icon_question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512" y="3986784"/>
            <a:ext cx="301752" cy="301752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1188720" y="379476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EVERY part of the answer right?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 check: you choose the numbers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25880"/>
            <a:ext cx="8229600" cy="914400"/>
          </a:xfrm>
          <a:prstGeom prst="roundRect">
            <a:avLst>
              <a:gd name="adj" fmla="val 12000"/>
            </a:avLst>
          </a:prstGeom>
          <a:solidFill>
            <a:schemeClr val="bg2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640080" y="1325880"/>
            <a:ext cx="7863840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 + _____ = ?</a:t>
            </a:r>
            <a:endParaRPr lang="en-US" sz="3400" dirty="0"/>
          </a:p>
        </p:txBody>
      </p:sp>
      <p:sp>
        <p:nvSpPr>
          <p:cNvPr id="6" name="Shape 3"/>
          <p:cNvSpPr/>
          <p:nvPr/>
        </p:nvSpPr>
        <p:spPr>
          <a:xfrm>
            <a:off x="457200" y="2377440"/>
            <a:ext cx="4023360" cy="1188720"/>
          </a:xfrm>
          <a:prstGeom prst="roundRect">
            <a:avLst>
              <a:gd name="adj" fmla="val 9231"/>
            </a:avLst>
          </a:prstGeom>
          <a:solidFill>
            <a:srgbClr val="EEE9F7"/>
          </a:solidFill>
          <a:ln/>
        </p:spPr>
      </p:sp>
      <p:sp>
        <p:nvSpPr>
          <p:cNvPr id="7" name="Shape 4"/>
          <p:cNvSpPr/>
          <p:nvPr/>
        </p:nvSpPr>
        <p:spPr>
          <a:xfrm>
            <a:off x="594360" y="251460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8" name="Image 0" descr="/home/claude/kit/icon_lapto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4088" y="2624328"/>
            <a:ext cx="329184" cy="329184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280160" y="2487168"/>
            <a:ext cx="309067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Teacher demo</a:t>
            </a:r>
            <a:endParaRPr lang="en-US" sz="1700" dirty="0"/>
          </a:p>
        </p:txBody>
      </p:sp>
      <p:sp>
        <p:nvSpPr>
          <p:cNvPr id="10" name="Text 6"/>
          <p:cNvSpPr txBox="1"/>
          <p:nvPr/>
        </p:nvSpPr>
        <p:spPr>
          <a:xfrm>
            <a:off x="1280160" y="2926080"/>
            <a:ext cx="3090672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Teacher types into a Trust-approved chatbot. Label the reply "AI-generated".</a:t>
            </a:r>
            <a:endParaRPr lang="en-US" sz="1400" dirty="0"/>
          </a:p>
        </p:txBody>
      </p:sp>
      <p:sp>
        <p:nvSpPr>
          <p:cNvPr id="11" name="Shape 7"/>
          <p:cNvSpPr/>
          <p:nvPr/>
        </p:nvSpPr>
        <p:spPr>
          <a:xfrm>
            <a:off x="4663440" y="2377440"/>
            <a:ext cx="4023360" cy="1188720"/>
          </a:xfrm>
          <a:prstGeom prst="roundRect">
            <a:avLst>
              <a:gd name="adj" fmla="val 9231"/>
            </a:avLst>
          </a:prstGeom>
          <a:solidFill>
            <a:srgbClr val="FCE4F2"/>
          </a:solidFill>
          <a:ln/>
        </p:spPr>
      </p:sp>
      <p:sp>
        <p:nvSpPr>
          <p:cNvPr id="12" name="Shape 8"/>
          <p:cNvSpPr/>
          <p:nvPr/>
        </p:nvSpPr>
        <p:spPr>
          <a:xfrm>
            <a:off x="4800600" y="251460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3" name="Image 1" descr="/home/claude/kit/icon_mask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0328" y="2624328"/>
            <a:ext cx="329184" cy="329184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5486400" y="2487168"/>
            <a:ext cx="309067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Unplugged</a:t>
            </a:r>
            <a:endParaRPr lang="en-US" sz="1700" dirty="0"/>
          </a:p>
        </p:txBody>
      </p:sp>
      <p:sp>
        <p:nvSpPr>
          <p:cNvPr id="15" name="Text 10"/>
          <p:cNvSpPr txBox="1"/>
          <p:nvPr/>
        </p:nvSpPr>
        <p:spPr>
          <a:xfrm>
            <a:off x="5486400" y="2926080"/>
            <a:ext cx="3090672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teacher plays MathsBot and says an answer.</a:t>
            </a:r>
            <a:endParaRPr lang="en-US" sz="1400" dirty="0"/>
          </a:p>
        </p:txBody>
      </p:sp>
      <p:sp>
        <p:nvSpPr>
          <p:cNvPr id="16" name="Shape 11"/>
          <p:cNvSpPr/>
          <p:nvPr/>
        </p:nvSpPr>
        <p:spPr>
          <a:xfrm>
            <a:off x="457200" y="374904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accent2"/>
          </a:solidFill>
          <a:ln/>
        </p:spPr>
      </p:sp>
      <p:sp>
        <p:nvSpPr>
          <p:cNvPr id="17" name="Shape 12"/>
          <p:cNvSpPr/>
          <p:nvPr/>
        </p:nvSpPr>
        <p:spPr>
          <a:xfrm>
            <a:off x="566928" y="384048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8" name="Image 2" descr="/home/claude/kit/icon_mic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512" y="3941064"/>
            <a:ext cx="301752" cy="301752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1188720" y="374904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AI's answer is ___ because when I checked, I got ___.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class rule for AI answers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25880"/>
            <a:ext cx="2560320" cy="1828800"/>
          </a:xfrm>
          <a:prstGeom prst="roundRect">
            <a:avLst>
              <a:gd name="adj" fmla="val 6000"/>
            </a:avLst>
          </a:prstGeom>
          <a:solidFill>
            <a:srgbClr val="EEE9F7"/>
          </a:solidFill>
          <a:ln/>
        </p:spPr>
      </p:sp>
      <p:sp>
        <p:nvSpPr>
          <p:cNvPr id="5" name="Shape 2"/>
          <p:cNvSpPr/>
          <p:nvPr/>
        </p:nvSpPr>
        <p:spPr>
          <a:xfrm>
            <a:off x="1325880" y="149047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lightbulb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06931" y="1671523"/>
            <a:ext cx="460858" cy="46085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548640" y="2377440"/>
            <a:ext cx="237744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1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566928" y="2697480"/>
            <a:ext cx="2340864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Estimate</a:t>
            </a:r>
            <a:endParaRPr lang="en-US" sz="1500" dirty="0"/>
          </a:p>
        </p:txBody>
      </p:sp>
      <p:pic>
        <p:nvPicPr>
          <p:cNvPr id="9" name="Image 1" descr="/home/claude/kit/icon_arrow_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4952" y="2194560"/>
            <a:ext cx="219456" cy="219456"/>
          </a:xfrm>
          <a:prstGeom prst="rect">
            <a:avLst/>
          </a:prstGeom>
        </p:spPr>
      </p:pic>
      <p:sp>
        <p:nvSpPr>
          <p:cNvPr id="10" name="Shape 5"/>
          <p:cNvSpPr/>
          <p:nvPr/>
        </p:nvSpPr>
        <p:spPr>
          <a:xfrm>
            <a:off x="3291840" y="1325880"/>
            <a:ext cx="2560320" cy="18288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/>
        </p:spPr>
      </p:sp>
      <p:sp>
        <p:nvSpPr>
          <p:cNvPr id="11" name="Shape 6"/>
          <p:cNvSpPr/>
          <p:nvPr/>
        </p:nvSpPr>
        <p:spPr>
          <a:xfrm>
            <a:off x="4160520" y="149047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2" name="Image 2" descr="/home/claude/kit/icon_redo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1571" y="1671523"/>
            <a:ext cx="460858" cy="460858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3383280" y="2377440"/>
            <a:ext cx="237744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2</a:t>
            </a:r>
            <a:endParaRPr lang="en-US" sz="1300" dirty="0"/>
          </a:p>
        </p:txBody>
      </p:sp>
      <p:sp>
        <p:nvSpPr>
          <p:cNvPr id="14" name="Text 8"/>
          <p:cNvSpPr txBox="1"/>
          <p:nvPr/>
        </p:nvSpPr>
        <p:spPr>
          <a:xfrm>
            <a:off x="3401568" y="2697480"/>
            <a:ext cx="2340864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a different way</a:t>
            </a:r>
            <a:endParaRPr lang="en-US" sz="1500" dirty="0"/>
          </a:p>
        </p:txBody>
      </p:sp>
      <p:pic>
        <p:nvPicPr>
          <p:cNvPr id="15" name="Image 3" descr="/home/claude/kit/icon_arrow_a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9592" y="2194560"/>
            <a:ext cx="219456" cy="219456"/>
          </a:xfrm>
          <a:prstGeom prst="rect">
            <a:avLst/>
          </a:prstGeom>
        </p:spPr>
      </p:pic>
      <p:sp>
        <p:nvSpPr>
          <p:cNvPr id="16" name="Shape 9"/>
          <p:cNvSpPr/>
          <p:nvPr/>
        </p:nvSpPr>
        <p:spPr>
          <a:xfrm>
            <a:off x="6126480" y="1325880"/>
            <a:ext cx="2560320" cy="1828800"/>
          </a:xfrm>
          <a:prstGeom prst="roundRect">
            <a:avLst>
              <a:gd name="adj" fmla="val 6000"/>
            </a:avLst>
          </a:prstGeom>
          <a:solidFill>
            <a:srgbClr val="FCE4F2"/>
          </a:solidFill>
          <a:ln/>
        </p:spPr>
      </p:sp>
      <p:sp>
        <p:nvSpPr>
          <p:cNvPr id="17" name="Shape 10"/>
          <p:cNvSpPr/>
          <p:nvPr/>
        </p:nvSpPr>
        <p:spPr>
          <a:xfrm>
            <a:off x="6995160" y="149047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8" name="Image 4" descr="/home/claude/kit/icon_scal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6211" y="1671523"/>
            <a:ext cx="460858" cy="460858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6217920" y="2377440"/>
            <a:ext cx="237744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3</a:t>
            </a:r>
            <a:endParaRPr lang="en-US" sz="1300" dirty="0"/>
          </a:p>
        </p:txBody>
      </p:sp>
      <p:sp>
        <p:nvSpPr>
          <p:cNvPr id="20" name="Text 12"/>
          <p:cNvSpPr txBox="1"/>
          <p:nvPr/>
        </p:nvSpPr>
        <p:spPr>
          <a:xfrm>
            <a:off x="6236208" y="2697480"/>
            <a:ext cx="2340864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Accept, revise or reject</a:t>
            </a:r>
            <a:endParaRPr lang="en-US" sz="1500" dirty="0"/>
          </a:p>
        </p:txBody>
      </p:sp>
      <p:sp>
        <p:nvSpPr>
          <p:cNvPr id="21" name="Shape 13"/>
          <p:cNvSpPr/>
          <p:nvPr/>
        </p:nvSpPr>
        <p:spPr>
          <a:xfrm>
            <a:off x="457200" y="338328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tx2"/>
          </a:solidFill>
          <a:ln/>
        </p:spPr>
      </p:sp>
      <p:sp>
        <p:nvSpPr>
          <p:cNvPr id="22" name="Shape 14"/>
          <p:cNvSpPr/>
          <p:nvPr/>
        </p:nvSpPr>
        <p:spPr>
          <a:xfrm>
            <a:off x="566928" y="347472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3" name="Image 5" descr="/home/claude/kit/icon_scroll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512" y="3575304"/>
            <a:ext cx="301752" cy="301752"/>
          </a:xfrm>
          <a:prstGeom prst="rect">
            <a:avLst/>
          </a:prstGeom>
        </p:spPr>
      </p:pic>
      <p:sp>
        <p:nvSpPr>
          <p:cNvPr id="24" name="Text 15"/>
          <p:cNvSpPr txBox="1"/>
          <p:nvPr/>
        </p:nvSpPr>
        <p:spPr>
          <a:xfrm>
            <a:off x="1188720" y="338328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Save this rule for our class AI Charter (Inspection 6).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Inspector's Log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548640" y="1325880"/>
            <a:ext cx="1463040" cy="14630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/home/claude/kit/icon_calc_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9770" y="1677010"/>
            <a:ext cx="760781" cy="760781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2286000" y="1325880"/>
            <a:ext cx="640080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INSPECTION 3 STAMP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286000" y="1664208"/>
            <a:ext cx="6400800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 Checker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2286000" y="2286000"/>
            <a:ext cx="640080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MathsBot's answer to 253 + 168, then give your verdict.</a:t>
            </a:r>
            <a:endParaRPr lang="en-US" sz="1700" dirty="0"/>
          </a:p>
        </p:txBody>
      </p:sp>
      <p:sp>
        <p:nvSpPr>
          <p:cNvPr id="9" name="Shape 5"/>
          <p:cNvSpPr/>
          <p:nvPr/>
        </p:nvSpPr>
        <p:spPr>
          <a:xfrm>
            <a:off x="457200" y="297180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accent2"/>
          </a:solidFill>
          <a:ln/>
        </p:spPr>
      </p:sp>
      <p:sp>
        <p:nvSpPr>
          <p:cNvPr id="10" name="Shape 6"/>
          <p:cNvSpPr/>
          <p:nvPr/>
        </p:nvSpPr>
        <p:spPr>
          <a:xfrm>
            <a:off x="566928" y="306324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kit/icon_pencil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512" y="3163824"/>
            <a:ext cx="301752" cy="301752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188720" y="297180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I ___, then I ___, so the answer is ___.</a:t>
            </a:r>
            <a:endParaRPr lang="en-US" sz="1800" dirty="0"/>
          </a:p>
        </p:txBody>
      </p:sp>
      <p:sp>
        <p:nvSpPr>
          <p:cNvPr id="13" name="Shape 8"/>
          <p:cNvSpPr/>
          <p:nvPr/>
        </p:nvSpPr>
        <p:spPr>
          <a:xfrm>
            <a:off x="457200" y="3794760"/>
            <a:ext cx="8229600" cy="640080"/>
          </a:xfrm>
          <a:prstGeom prst="roundRect">
            <a:avLst>
              <a:gd name="adj" fmla="val 17143"/>
            </a:avLst>
          </a:prstGeom>
          <a:solidFill>
            <a:srgbClr val="DFF3E4"/>
          </a:solidFill>
          <a:ln/>
        </p:spPr>
      </p:sp>
      <p:sp>
        <p:nvSpPr>
          <p:cNvPr id="14" name="Shape 9"/>
          <p:cNvSpPr/>
          <p:nvPr/>
        </p:nvSpPr>
        <p:spPr>
          <a:xfrm>
            <a:off x="594360" y="3931920"/>
            <a:ext cx="457200" cy="45720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5" name="Image 2" descr="/home/claude/kit/icon_thumbsup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4023360"/>
            <a:ext cx="274320" cy="27432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188720" y="3904488"/>
            <a:ext cx="738835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Talk check: I explained my check using first, then and so.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time: Inspection 4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640080" y="1463040"/>
            <a:ext cx="1463040" cy="14630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/home/claude/kit/icon_palet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1949" y="1784909"/>
            <a:ext cx="819302" cy="819302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2468880" y="1463040"/>
            <a:ext cx="621792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Made This?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468880" y="2240280"/>
            <a:ext cx="6217920" cy="1005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900" i="1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it fair for AI to copy artists?</a:t>
            </a:r>
            <a:endParaRPr lang="en-US" sz="1900" dirty="0"/>
          </a:p>
        </p:txBody>
      </p:sp>
      <p:sp>
        <p:nvSpPr>
          <p:cNvPr id="8" name="Text 4"/>
          <p:cNvSpPr txBox="1"/>
          <p:nvPr/>
        </p:nvSpPr>
        <p:spPr>
          <a:xfrm>
            <a:off x="2468880" y="4069080"/>
            <a:ext cx="621792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www.thegentechacademy.co.uk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Tech">
  <a:themeElements>
    <a:clrScheme name="GenTech">
      <a:dk1>
        <a:srgbClr val="222026"/>
      </a:dk1>
      <a:lt1>
        <a:srgbClr val="FFFFFF"/>
      </a:lt1>
      <a:dk2>
        <a:srgbClr val="1C1A22"/>
      </a:dk2>
      <a:lt2>
        <a:srgbClr val="F2F1F5"/>
      </a:lt2>
      <a:accent1>
        <a:srgbClr val="E0219B"/>
      </a:accent1>
      <a:accent2>
        <a:srgbClr val="6B4FA0"/>
      </a:accent2>
      <a:accent3>
        <a:srgbClr val="E76F51"/>
      </a:accent3>
      <a:accent4>
        <a:srgbClr val="9C1C74"/>
      </a:accent4>
      <a:accent5>
        <a:srgbClr val="8AB17D"/>
      </a:accent5>
      <a:accent6>
        <a:srgbClr val="9B5DE5"/>
      </a:accent6>
      <a:hlink>
        <a:srgbClr val="2A6FDB"/>
      </a:hlink>
      <a:folHlink>
        <a:srgbClr val="7A4FB5"/>
      </a:folHlink>
    </a:clrScheme>
    <a:fontScheme name="GenTech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Y3 L3 – Inspection 3: Maths Checkers</dc:title>
  <dc:subject>PptxGenJS Presentation</dc:subject>
  <dc:creator>The GenTech Academy</dc:creator>
  <cp:lastModifiedBy>The GenTech Academy</cp:lastModifiedBy>
  <cp:revision>1</cp:revision>
  <dcterms:created xsi:type="dcterms:W3CDTF">2026-10-06T08:28:30Z</dcterms:created>
  <dcterms:modified xsi:type="dcterms:W3CDTF">2026-10-06T08:28:30Z</dcterms:modified>
</cp:coreProperties>
</file>