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2e027084-82ab-da86-e677-b185c30bb8ba}">
          <p14:sldIdLst>
            <p14:sldId id="256"/>
            <p14:sldId id="257"/>
            <p14:sldId id="258"/>
          </p14:sldIdLst>
        </p14:section>
        <p14:section name="Learn" id="{e317c052-3b5d-7391-a56e-bbdb0f1cea32}">
          <p14:sldIdLst>
            <p14:sldId id="259"/>
            <p14:sldId id="260"/>
            <p14:sldId id="261"/>
            <p14:sldId id="262"/>
          </p14:sldIdLst>
        </p14:section>
        <p14:section name="Could or should?" id="{cb8af6e0-bb2f-f93c-519f-2f3c277fe2c7}">
          <p14:sldIdLst>
            <p14:sldId id="263"/>
            <p14:sldId id="264"/>
          </p14:sldIdLst>
        </p14:section>
        <p14:section name="ABC" id="{45a12531-ef4d-91c0-2978-57a9a7138d60}">
          <p14:sldIdLst>
            <p14:sldId id="265"/>
            <p14:sldId id="266"/>
          </p14:sldIdLst>
        </p14:section>
        <p14:section name="Could–Should sort" id="{bacd836e-dfa8-d58a-ea21-ad53ba510213}">
          <p14:sldIdLst>
            <p14:sldId id="267"/>
            <p14:sldId id="268"/>
          </p14:sldIdLst>
        </p14:section>
        <p14:section name="Verdict" id="{e9e10b41-b666-605d-26e8-57e0df4c424f}">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put the three Help Desk letters (Appendix D) in envelopes. Print problem cards, A3 sorting mats, ABC cards and tally strips. Optional: rehearse the poem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"Our school has been offered an AI helper. These letters arrived at its Help Desk. Inspectors, before it answers anything, we need to inspect the problems."
Open and read each letter (Appendix D).
Fist to five: should the AI helper answer ALL three? Talk partners: which letter would you NOT give to the AI helper, and why?
Note the class's first views. We return to them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Revisit the Inspectors' Talk Code with gestures.
Today's focus rule: BUILD ON IDEAS (stack fists). Today we learn a new routine, Agree–Build–Challenge, which uses this rule.
ASK: "What does building on an idea sound like?" ("I'd like to add…")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we learn Agree–Build–Challenge.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DATA = tap fingers like counting; FEELINGS = hand on heart; CREATIVE = sparkle fingers.
COULD vs SHOULD: "A dog could eat chocolate, but should it?" (No, it would make it 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"Before we choose a tool, inspectors work out what KIND of problem it is."
DATA: facts, numbers, patterns, lots of information.
FEELINGS: people, emotions, getting on together.
CREATIVE: making something new that is our own.
Teach the gestures again as you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mini-problem. Pupils show 1 finger (data), 2 (feelings) or 3 (creative).
Answers: times tables = 1; welcome a new pupil = 2; class song = 3; how many pupils have school dinners = 1; friends falling out = 2; design a poster = 3.
AfL: reteach any confusion. A poem about rain is creative, not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"Inspectors ask TWO questions. COULD AI help? That means: is it able to? SHOULD AI help? That means: is it a good idea, and whose job is it?"
Weather: could ✓ (forecasts use AI trained on past weather), should ✓ (and check nearer the day).
Cheer up a friend: AI could write kind words, but should it? ✗. It can't care; a friend can.
Think–pair–share using the core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TEACHER DEMO (rehearsed; Trust-approved chatbot; Trust account): type "Write a four-line poem for a grandma's birthday." No real names. Paste a screenshot over the dashed box as a backup and label it "AI-generated".
UNPLUGGED: read the example on the right. It was written by people to show the kind of poem a chatbot might produce.
ASK: "It COULD write a poem. But SHOULD it? Would Grandma rather have this, or your poem?" Take 2–3 views. Plant the seed for ABC.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three moves with their cards and gestures.
MODEL with a TA or confident pupil:
TA: "AI shouldn't write Grandma's poem."
Teacher (BUILD): "I'd like to build on what Mrs Ali said: AI could give you rhyming words, but the poem should be yours."
Teacher (CHALLENGE): "I see it differently, because some people find writing hard and AI ideas could help them start."
Pairs practise each move once on: "Should AI do my times-tables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each level has a frame. Pupils choose. Everyone should also use the ABC frames from the previous slide.
Model the stretch frame: "AI could give us rhyming words, but a person should write the poem, because Grandma wants to hear from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3, one A3 mat (Appendix B) and 12 problem cards (Appendix A).
STEP 1: sort into data, feelings or creative.
STEP 2: for each card, put a ✓ or ✗ on COULD and on SHOULD.
STEP 3: every card gets one ABC round before it's placed.
Timer: 15 minutes. Circulate and push for reasons on 'partly'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Roles rotate every 4 cards.
READER: reads the card and gives the first view.
RECORDER: places the card and the counters.
ABC CHECKER: makes sure everyone uses all three moves, and ticks the tally strip.
AfL: listen for 'could, but…' reasoning. Collect one great challenge to share in the plenary.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three letters. Whole-class ABC on the Grandma letter: take one Agree, one Build and one Challenge.
Suggested verdict: Letter 1 (rain) = AI could and should help (data); Letter 2 (upset friend) = a person (feelings); Letter 3 (poem) = could, but it should be your poem (maybe use AI for rhyming ideas).
Fist to five again: has anyone changed their mind? "I changed my mind when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F). Pupils stamp Inspection 2 in their logbooks.
Talk check: thumbs up if you used all three ABC moves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exit tickets and ABC tally strips. Keep the ABC cards: we use them all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2</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2</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2.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3.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3.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3.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puzzle.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3 · CAN WE TRUST AI? · LESSON 2</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Inspection 2: What Kind of Problem?</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Could AI help, and should it?</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Letters for the AI Help Desk</a:t>
            </a:r>
            <a:endParaRPr lang="en-US" sz="3000" dirty="0"/>
          </a:p>
        </p:txBody>
      </p:sp>
      <p:sp>
        <p:nvSpPr>
          <p:cNvPr id="4" name="Shape 1"/>
          <p:cNvSpPr/>
          <p:nvPr/>
        </p:nvSpPr>
        <p:spPr>
          <a:xfrm>
            <a:off x="457200" y="1371600"/>
            <a:ext cx="2621280" cy="1737360"/>
          </a:xfrm>
          <a:prstGeom prst="roundRect">
            <a:avLst>
              <a:gd name="adj" fmla="val 6316"/>
            </a:avLst>
          </a:prstGeom>
          <a:solidFill>
            <a:schemeClr val="bg1"/>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cloud.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Letter 1</a:t>
            </a:r>
            <a:endParaRPr lang="en-US" sz="1800" dirty="0"/>
          </a:p>
        </p:txBody>
      </p:sp>
      <p:sp>
        <p:nvSpPr>
          <p:cNvPr id="8" name="Text 4"/>
          <p:cNvSpPr txBox="1"/>
          <p:nvPr/>
        </p:nvSpPr>
        <p:spPr>
          <a:xfrm>
            <a:off x="59436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Will it rain on sports day?</a:t>
            </a:r>
            <a:endParaRPr lang="en-US" sz="1500" dirty="0"/>
          </a:p>
        </p:txBody>
      </p:sp>
      <p:sp>
        <p:nvSpPr>
          <p:cNvPr id="9" name="Shape 5"/>
          <p:cNvSpPr/>
          <p:nvPr/>
        </p:nvSpPr>
        <p:spPr>
          <a:xfrm>
            <a:off x="3261360" y="1371600"/>
            <a:ext cx="2621280" cy="1737360"/>
          </a:xfrm>
          <a:prstGeom prst="roundRect">
            <a:avLst>
              <a:gd name="adj" fmla="val 6316"/>
            </a:avLst>
          </a:prstGeom>
          <a:solidFill>
            <a:schemeClr val="bg1"/>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sad.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Letter 2</a:t>
            </a:r>
            <a:endParaRPr lang="en-US" sz="1800" dirty="0"/>
          </a:p>
        </p:txBody>
      </p:sp>
      <p:sp>
        <p:nvSpPr>
          <p:cNvPr id="13" name="Text 8"/>
          <p:cNvSpPr txBox="1"/>
          <p:nvPr/>
        </p:nvSpPr>
        <p:spPr>
          <a:xfrm>
            <a:off x="339852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My friend is upset. What should I say?</a:t>
            </a:r>
            <a:endParaRPr lang="en-US" sz="1500" dirty="0"/>
          </a:p>
        </p:txBody>
      </p:sp>
      <p:sp>
        <p:nvSpPr>
          <p:cNvPr id="14" name="Shape 9"/>
          <p:cNvSpPr/>
          <p:nvPr/>
        </p:nvSpPr>
        <p:spPr>
          <a:xfrm>
            <a:off x="6065520" y="1371600"/>
            <a:ext cx="2621280" cy="1737360"/>
          </a:xfrm>
          <a:prstGeom prst="roundRect">
            <a:avLst>
              <a:gd name="adj" fmla="val 6316"/>
            </a:avLst>
          </a:prstGeom>
          <a:solidFill>
            <a:schemeClr val="bg1"/>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feather.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Letter 3</a:t>
            </a:r>
            <a:endParaRPr lang="en-US" sz="1800" dirty="0"/>
          </a:p>
        </p:txBody>
      </p:sp>
      <p:sp>
        <p:nvSpPr>
          <p:cNvPr id="18" name="Text 12"/>
          <p:cNvSpPr txBox="1"/>
          <p:nvPr/>
        </p:nvSpPr>
        <p:spPr>
          <a:xfrm>
            <a:off x="620268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Write a poem for Grandma's birthday.</a:t>
            </a:r>
            <a:endParaRPr lang="en-US" sz="1500" dirty="0"/>
          </a:p>
        </p:txBody>
      </p:sp>
      <p:sp>
        <p:nvSpPr>
          <p:cNvPr id="19" name="Text 13"/>
          <p:cNvSpPr txBox="1"/>
          <p:nvPr/>
        </p:nvSpPr>
        <p:spPr>
          <a:xfrm>
            <a:off x="457200" y="3337560"/>
            <a:ext cx="8229600" cy="457200"/>
          </a:xfrm>
          <a:prstGeom prst="rect">
            <a:avLst/>
          </a:prstGeom>
          <a:noFill/>
          <a:ln/>
        </p:spPr>
        <p:txBody>
          <a:bodyPr wrap="square" lIns="635" tIns="635" rIns="635" bIns="635" rtlCol="0" anchor="t"/>
          <a:lstStyle/>
          <a:p>
            <a:pPr indent="0" marL="0">
              <a:buNone/>
            </a:pPr>
            <a:r>
              <a:rPr lang="en-US" sz="2200" b="1" dirty="0">
                <a:solidFill>
                  <a:schemeClr val="accent1"/>
                </a:solidFill>
                <a:latin typeface="Calibri" pitchFamily="34" charset="0"/>
                <a:ea typeface="Calibri" pitchFamily="34" charset="-122"/>
                <a:cs typeface="Calibri" pitchFamily="34" charset="-120"/>
              </a:rPr>
              <a:t>Should the AI helper answer all three?</a:t>
            </a:r>
            <a:endParaRPr lang="en-US" sz="2200" dirty="0"/>
          </a:p>
        </p:txBody>
      </p:sp>
      <p:sp>
        <p:nvSpPr>
          <p:cNvPr id="20" name="Text 14"/>
          <p:cNvSpPr txBox="1"/>
          <p:nvPr/>
        </p:nvSpPr>
        <p:spPr>
          <a:xfrm>
            <a:off x="457200" y="3794760"/>
            <a:ext cx="8229600" cy="365760"/>
          </a:xfrm>
          <a:prstGeom prst="rect">
            <a:avLst/>
          </a:prstGeom>
          <a:noFill/>
          <a:ln/>
        </p:spPr>
        <p:txBody>
          <a:bodyPr wrap="square" lIns="635" tIns="635" rIns="635" bIns="635" rtlCol="0" anchor="t"/>
          <a:lstStyle/>
          <a:p>
            <a:pPr indent="0" marL="0">
              <a:buNone/>
            </a:pPr>
            <a:r>
              <a:rPr lang="en-US" sz="1600" i="1" dirty="0">
                <a:solidFill>
                  <a:schemeClr val="bg2"/>
                </a:solidFill>
                <a:latin typeface="Calibri" pitchFamily="34" charset="0"/>
                <a:ea typeface="Calibri" pitchFamily="34" charset="-122"/>
                <a:cs typeface="Calibri" pitchFamily="34" charset="-120"/>
              </a:rPr>
              <a:t>Fist to five: 0 = none of them · 5 = all of them</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Talk Code</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ar.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to understand</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9" name="Shape 5"/>
          <p:cNvSpPr/>
          <p:nvPr/>
        </p:nvSpPr>
        <p:spPr>
          <a:xfrm>
            <a:off x="2130552" y="1325880"/>
            <a:ext cx="1536192" cy="2194560"/>
          </a:xfrm>
          <a:prstGeom prst="roundRect">
            <a:avLst>
              <a:gd name="adj" fmla="val 7143"/>
            </a:avLst>
          </a:prstGeom>
          <a:solidFill>
            <a:srgbClr val="FCE4F2"/>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Build on ideas</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the idea, not the person</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Give a reason</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temple, then open your hand</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Bring everyone in</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towards your group</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layers.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Build on ideas (stack one fist on the other)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puzzl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sort problems into types (data, feelings or creative) and discuss whether AI could help, and whether it should.</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sort problems into data, feelings or creative problems.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whether AI could help with a problem.</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whether AI should help, and give a reason.</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agree, build on or challenge an idea with a reason.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problem</a:t>
            </a:r>
            <a:endParaRPr lang="en-US" sz="19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Something that needs solving or doing.</a:t>
            </a:r>
            <a:endParaRPr lang="en-US" sz="14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data</a:t>
            </a:r>
            <a:endParaRPr lang="en-US" sz="19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Facts and information, like numbers, measurements or lots of photos.</a:t>
            </a:r>
            <a:endParaRPr lang="en-US" sz="14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feelings</a:t>
            </a:r>
            <a:endParaRPr lang="en-US" sz="19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Emotions like happy, sad, worried or proud.</a:t>
            </a:r>
            <a:endParaRPr lang="en-US" sz="14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creative</a:t>
            </a:r>
            <a:endParaRPr lang="en-US" sz="19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Making something new and original, like a poem, story or design.</a:t>
            </a:r>
            <a:endParaRPr lang="en-US" sz="14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could</a:t>
            </a:r>
            <a:endParaRPr lang="en-US" sz="19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Is it able to? (Can AI do it?)</a:t>
            </a:r>
            <a:endParaRPr lang="en-US" sz="14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should</a:t>
            </a:r>
            <a:endParaRPr lang="en-US" sz="19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Is it a good idea? Whose job is it?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Three kinds of problem</a:t>
            </a:r>
            <a:endParaRPr lang="en-US" sz="3000" dirty="0"/>
          </a:p>
        </p:txBody>
      </p:sp>
      <p:sp>
        <p:nvSpPr>
          <p:cNvPr id="4" name="Shape 1"/>
          <p:cNvSpPr/>
          <p:nvPr/>
        </p:nvSpPr>
        <p:spPr>
          <a:xfrm>
            <a:off x="457200" y="1371600"/>
            <a:ext cx="2621280" cy="2011680"/>
          </a:xfrm>
          <a:prstGeom prst="roundRect">
            <a:avLst>
              <a:gd name="adj" fmla="val 5455"/>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chart.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Data problem</a:t>
            </a:r>
            <a:endParaRPr lang="en-US" sz="1800" dirty="0"/>
          </a:p>
        </p:txBody>
      </p:sp>
      <p:sp>
        <p:nvSpPr>
          <p:cNvPr id="8" name="Text 4"/>
          <p:cNvSpPr txBox="1"/>
          <p:nvPr/>
        </p:nvSpPr>
        <p:spPr>
          <a:xfrm>
            <a:off x="594360" y="2240280"/>
            <a:ext cx="2346960" cy="10972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Facts, numbers, patterns or lots of information.</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e.g. Weather, sorting, counting</a:t>
            </a:r>
            <a:endParaRPr lang="en-US" sz="1500" dirty="0"/>
          </a:p>
        </p:txBody>
      </p:sp>
      <p:sp>
        <p:nvSpPr>
          <p:cNvPr id="9" name="Shape 5"/>
          <p:cNvSpPr/>
          <p:nvPr/>
        </p:nvSpPr>
        <p:spPr>
          <a:xfrm>
            <a:off x="3261360" y="1371600"/>
            <a:ext cx="2621280" cy="2011680"/>
          </a:xfrm>
          <a:prstGeom prst="roundRect">
            <a:avLst>
              <a:gd name="adj" fmla="val 5455"/>
            </a:avLst>
          </a:prstGeom>
          <a:solidFill>
            <a:srgbClr val="FCE4F2"/>
          </a:solidFill>
          <a:ln/>
        </p:spPr>
      </p:sp>
      <p:sp>
        <p:nvSpPr>
          <p:cNvPr id="10" name="Shape 6"/>
          <p:cNvSpPr/>
          <p:nvPr/>
        </p:nvSpPr>
        <p:spPr>
          <a:xfrm>
            <a:off x="3398520" y="1508760"/>
            <a:ext cx="640080" cy="640080"/>
          </a:xfrm>
          <a:prstGeom prst="ellipse">
            <a:avLst/>
          </a:prstGeom>
          <a:solidFill>
            <a:schemeClr val="bg1"/>
          </a:solidFill>
          <a:ln/>
        </p:spPr>
      </p:sp>
      <p:pic>
        <p:nvPicPr>
          <p:cNvPr id="11" name="Image 1" descr="/home/claude/kit/icon_heart.png">    </p:cNvPr>
          <p:cNvPicPr>
            <a:picLocks noChangeAspect="1"/>
          </p:cNvPicPr>
          <p:nvPr/>
        </p:nvPicPr>
        <p:blipFill>
          <a:blip r:embed="rId2"/>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Feelings problem</a:t>
            </a:r>
            <a:endParaRPr lang="en-US" sz="1800" dirty="0"/>
          </a:p>
        </p:txBody>
      </p:sp>
      <p:sp>
        <p:nvSpPr>
          <p:cNvPr id="13" name="Text 8"/>
          <p:cNvSpPr txBox="1"/>
          <p:nvPr/>
        </p:nvSpPr>
        <p:spPr>
          <a:xfrm>
            <a:off x="3398520" y="2240280"/>
            <a:ext cx="2346960" cy="10972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About people, feelings and getting on together.</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e.g. Cheering up, saying sorry</a:t>
            </a:r>
            <a:endParaRPr lang="en-US" sz="1500" dirty="0"/>
          </a:p>
        </p:txBody>
      </p:sp>
      <p:sp>
        <p:nvSpPr>
          <p:cNvPr id="14" name="Shape 9"/>
          <p:cNvSpPr/>
          <p:nvPr/>
        </p:nvSpPr>
        <p:spPr>
          <a:xfrm>
            <a:off x="6065520" y="1371600"/>
            <a:ext cx="2621280" cy="2011680"/>
          </a:xfrm>
          <a:prstGeom prst="roundRect">
            <a:avLst>
              <a:gd name="adj" fmla="val 5455"/>
            </a:avLst>
          </a:prstGeom>
          <a:solidFill>
            <a:srgbClr val="EEE9F7"/>
          </a:solidFill>
          <a:ln/>
        </p:spPr>
      </p:sp>
      <p:sp>
        <p:nvSpPr>
          <p:cNvPr id="15" name="Shape 10"/>
          <p:cNvSpPr/>
          <p:nvPr/>
        </p:nvSpPr>
        <p:spPr>
          <a:xfrm>
            <a:off x="6202680" y="1508760"/>
            <a:ext cx="640080" cy="640080"/>
          </a:xfrm>
          <a:prstGeom prst="ellipse">
            <a:avLst/>
          </a:prstGeom>
          <a:solidFill>
            <a:schemeClr val="bg1"/>
          </a:solidFill>
          <a:ln/>
        </p:spPr>
      </p:sp>
      <p:pic>
        <p:nvPicPr>
          <p:cNvPr id="16" name="Image 2" descr="/home/claude/kit/icon_palette.png">    </p:cNvPr>
          <p:cNvPicPr>
            <a:picLocks noChangeAspect="1"/>
          </p:cNvPicPr>
          <p:nvPr/>
        </p:nvPicPr>
        <p:blipFill>
          <a:blip r:embed="rId3"/>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Creative problem</a:t>
            </a:r>
            <a:endParaRPr lang="en-US" sz="1800" dirty="0"/>
          </a:p>
        </p:txBody>
      </p:sp>
      <p:sp>
        <p:nvSpPr>
          <p:cNvPr id="18" name="Text 12"/>
          <p:cNvSpPr txBox="1"/>
          <p:nvPr/>
        </p:nvSpPr>
        <p:spPr>
          <a:xfrm>
            <a:off x="6202680" y="2240280"/>
            <a:ext cx="2346960" cy="10972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Making something new and our own.</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e.g. Poems, stories, designs</a:t>
            </a:r>
            <a:endParaRPr lang="en-US" sz="1500" dirty="0"/>
          </a:p>
        </p:txBody>
      </p:sp>
      <p:sp>
        <p:nvSpPr>
          <p:cNvPr id="19" name="Shape 13"/>
          <p:cNvSpPr/>
          <p:nvPr/>
        </p:nvSpPr>
        <p:spPr>
          <a:xfrm>
            <a:off x="457200" y="3611880"/>
            <a:ext cx="8229600" cy="685800"/>
          </a:xfrm>
          <a:prstGeom prst="roundRect">
            <a:avLst>
              <a:gd name="adj" fmla="val 16000"/>
            </a:avLst>
          </a:prstGeom>
          <a:solidFill>
            <a:schemeClr val="accent2"/>
          </a:solidFill>
          <a:ln/>
        </p:spPr>
      </p:sp>
      <p:sp>
        <p:nvSpPr>
          <p:cNvPr id="20" name="Shape 14"/>
          <p:cNvSpPr/>
          <p:nvPr/>
        </p:nvSpPr>
        <p:spPr>
          <a:xfrm>
            <a:off x="566928" y="3703320"/>
            <a:ext cx="502920" cy="5029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67512" y="3803904"/>
            <a:ext cx="301752" cy="301752"/>
          </a:xfrm>
          <a:prstGeom prst="rect">
            <a:avLst/>
          </a:prstGeom>
        </p:spPr>
      </p:pic>
      <p:sp>
        <p:nvSpPr>
          <p:cNvPr id="22" name="Text 15"/>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think this is a ___ problem because it is about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Quick sort: 1, 2 or 3?</a:t>
            </a:r>
            <a:endParaRPr lang="en-US" sz="3000" dirty="0"/>
          </a:p>
        </p:txBody>
      </p:sp>
      <p:sp>
        <p:nvSpPr>
          <p:cNvPr id="4" name="Shape 1"/>
          <p:cNvSpPr/>
          <p:nvPr/>
        </p:nvSpPr>
        <p:spPr>
          <a:xfrm>
            <a:off x="457200" y="1371600"/>
            <a:ext cx="2621280" cy="868680"/>
          </a:xfrm>
          <a:prstGeom prst="roundRect">
            <a:avLst>
              <a:gd name="adj" fmla="val 12632"/>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calc.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Check my times tables</a:t>
            </a:r>
            <a:endParaRPr lang="en-US" sz="1600" dirty="0"/>
          </a:p>
        </p:txBody>
      </p:sp>
      <p:sp>
        <p:nvSpPr>
          <p:cNvPr id="8" name="Shape 4"/>
          <p:cNvSpPr/>
          <p:nvPr/>
        </p:nvSpPr>
        <p:spPr>
          <a:xfrm>
            <a:off x="3261360" y="1371600"/>
            <a:ext cx="2621280" cy="868680"/>
          </a:xfrm>
          <a:prstGeom prst="roundRect">
            <a:avLst>
              <a:gd name="adj" fmla="val 12632"/>
            </a:avLst>
          </a:prstGeom>
          <a:solidFill>
            <a:schemeClr val="bg2"/>
          </a:solidFill>
          <a:ln/>
        </p:spPr>
      </p:sp>
      <p:sp>
        <p:nvSpPr>
          <p:cNvPr id="9" name="Shape 5"/>
          <p:cNvSpPr/>
          <p:nvPr/>
        </p:nvSpPr>
        <p:spPr>
          <a:xfrm>
            <a:off x="3398520" y="1508760"/>
            <a:ext cx="548640" cy="548640"/>
          </a:xfrm>
          <a:prstGeom prst="ellipse">
            <a:avLst/>
          </a:prstGeom>
          <a:solidFill>
            <a:schemeClr val="bg1"/>
          </a:solidFill>
          <a:ln/>
        </p:spPr>
      </p:sp>
      <p:pic>
        <p:nvPicPr>
          <p:cNvPr id="10" name="Image 1" descr="/home/claude/kit/icon_handshake.png">    </p:cNvPr>
          <p:cNvPicPr>
            <a:picLocks noChangeAspect="1"/>
          </p:cNvPicPr>
          <p:nvPr/>
        </p:nvPicPr>
        <p:blipFill>
          <a:blip r:embed="rId2"/>
          <a:stretch>
            <a:fillRect/>
          </a:stretch>
        </p:blipFill>
        <p:spPr>
          <a:xfrm>
            <a:off x="3508248" y="1618488"/>
            <a:ext cx="329184" cy="329184"/>
          </a:xfrm>
          <a:prstGeom prst="rect">
            <a:avLst/>
          </a:prstGeom>
        </p:spPr>
      </p:pic>
      <p:sp>
        <p:nvSpPr>
          <p:cNvPr id="11" name="Text 6"/>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Welcome a new pupil</a:t>
            </a:r>
            <a:endParaRPr lang="en-US" sz="1600" dirty="0"/>
          </a:p>
        </p:txBody>
      </p:sp>
      <p:sp>
        <p:nvSpPr>
          <p:cNvPr id="12" name="Shape 7"/>
          <p:cNvSpPr/>
          <p:nvPr/>
        </p:nvSpPr>
        <p:spPr>
          <a:xfrm>
            <a:off x="6065520" y="1371600"/>
            <a:ext cx="2621280" cy="868680"/>
          </a:xfrm>
          <a:prstGeom prst="roundRect">
            <a:avLst>
              <a:gd name="adj" fmla="val 12632"/>
            </a:avLst>
          </a:prstGeom>
          <a:solidFill>
            <a:schemeClr val="bg2"/>
          </a:solidFill>
          <a:ln/>
        </p:spPr>
      </p:sp>
      <p:sp>
        <p:nvSpPr>
          <p:cNvPr id="13" name="Shape 8"/>
          <p:cNvSpPr/>
          <p:nvPr/>
        </p:nvSpPr>
        <p:spPr>
          <a:xfrm>
            <a:off x="6202680" y="1508760"/>
            <a:ext cx="548640" cy="548640"/>
          </a:xfrm>
          <a:prstGeom prst="ellipse">
            <a:avLst/>
          </a:prstGeom>
          <a:solidFill>
            <a:schemeClr val="bg1"/>
          </a:solidFill>
          <a:ln/>
        </p:spPr>
      </p:sp>
      <p:pic>
        <p:nvPicPr>
          <p:cNvPr id="14" name="Image 2" descr="/home/claude/kit/icon_music.png">    </p:cNvPr>
          <p:cNvPicPr>
            <a:picLocks noChangeAspect="1"/>
          </p:cNvPicPr>
          <p:nvPr/>
        </p:nvPicPr>
        <p:blipFill>
          <a:blip r:embed="rId3"/>
          <a:stretch>
            <a:fillRect/>
          </a:stretch>
        </p:blipFill>
        <p:spPr>
          <a:xfrm>
            <a:off x="6312408" y="1618488"/>
            <a:ext cx="329184" cy="329184"/>
          </a:xfrm>
          <a:prstGeom prst="rect">
            <a:avLst/>
          </a:prstGeom>
        </p:spPr>
      </p:pic>
      <p:sp>
        <p:nvSpPr>
          <p:cNvPr id="15" name="Text 9"/>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Make up a class song</a:t>
            </a:r>
            <a:endParaRPr lang="en-US" sz="1600" dirty="0"/>
          </a:p>
        </p:txBody>
      </p:sp>
      <p:sp>
        <p:nvSpPr>
          <p:cNvPr id="16" name="Shape 10"/>
          <p:cNvSpPr/>
          <p:nvPr/>
        </p:nvSpPr>
        <p:spPr>
          <a:xfrm>
            <a:off x="457200" y="2423160"/>
            <a:ext cx="2621280" cy="868680"/>
          </a:xfrm>
          <a:prstGeom prst="roundRect">
            <a:avLst>
              <a:gd name="adj" fmla="val 12632"/>
            </a:avLst>
          </a:prstGeom>
          <a:solidFill>
            <a:schemeClr val="bg2"/>
          </a:solidFill>
          <a:ln/>
        </p:spPr>
      </p:sp>
      <p:sp>
        <p:nvSpPr>
          <p:cNvPr id="17" name="Shape 11"/>
          <p:cNvSpPr/>
          <p:nvPr/>
        </p:nvSpPr>
        <p:spPr>
          <a:xfrm>
            <a:off x="594360" y="2560320"/>
            <a:ext cx="548640" cy="548640"/>
          </a:xfrm>
          <a:prstGeom prst="ellipse">
            <a:avLst/>
          </a:prstGeom>
          <a:solidFill>
            <a:schemeClr val="bg1"/>
          </a:solidFill>
          <a:ln/>
        </p:spPr>
      </p:sp>
      <p:pic>
        <p:nvPicPr>
          <p:cNvPr id="18" name="Image 3" descr="/home/claude/kit/icon_eat.png">    </p:cNvPr>
          <p:cNvPicPr>
            <a:picLocks noChangeAspect="1"/>
          </p:cNvPicPr>
          <p:nvPr/>
        </p:nvPicPr>
        <p:blipFill>
          <a:blip r:embed="rId4"/>
          <a:stretch>
            <a:fillRect/>
          </a:stretch>
        </p:blipFill>
        <p:spPr>
          <a:xfrm>
            <a:off x="704088" y="2670048"/>
            <a:ext cx="329184" cy="329184"/>
          </a:xfrm>
          <a:prstGeom prst="rect">
            <a:avLst/>
          </a:prstGeom>
        </p:spPr>
      </p:pic>
      <p:sp>
        <p:nvSpPr>
          <p:cNvPr id="19" name="Text 12"/>
          <p:cNvSpPr txBox="1"/>
          <p:nvPr/>
        </p:nvSpPr>
        <p:spPr>
          <a:xfrm>
            <a:off x="128016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Count school dinners</a:t>
            </a:r>
            <a:endParaRPr lang="en-US" sz="1600" dirty="0"/>
          </a:p>
        </p:txBody>
      </p:sp>
      <p:sp>
        <p:nvSpPr>
          <p:cNvPr id="20" name="Shape 13"/>
          <p:cNvSpPr/>
          <p:nvPr/>
        </p:nvSpPr>
        <p:spPr>
          <a:xfrm>
            <a:off x="3261360" y="2423160"/>
            <a:ext cx="2621280" cy="868680"/>
          </a:xfrm>
          <a:prstGeom prst="roundRect">
            <a:avLst>
              <a:gd name="adj" fmla="val 12632"/>
            </a:avLst>
          </a:prstGeom>
          <a:solidFill>
            <a:schemeClr val="bg2"/>
          </a:solidFill>
          <a:ln/>
        </p:spPr>
      </p:sp>
      <p:sp>
        <p:nvSpPr>
          <p:cNvPr id="21" name="Shape 14"/>
          <p:cNvSpPr/>
          <p:nvPr/>
        </p:nvSpPr>
        <p:spPr>
          <a:xfrm>
            <a:off x="3398520" y="2560320"/>
            <a:ext cx="548640" cy="548640"/>
          </a:xfrm>
          <a:prstGeom prst="ellipse">
            <a:avLst/>
          </a:prstGeom>
          <a:solidFill>
            <a:schemeClr val="bg1"/>
          </a:solidFill>
          <a:ln/>
        </p:spPr>
      </p:sp>
      <p:pic>
        <p:nvPicPr>
          <p:cNvPr id="22" name="Image 4" descr="/home/claude/kit/icon_sad.png">    </p:cNvPr>
          <p:cNvPicPr>
            <a:picLocks noChangeAspect="1"/>
          </p:cNvPicPr>
          <p:nvPr/>
        </p:nvPicPr>
        <p:blipFill>
          <a:blip r:embed="rId5"/>
          <a:stretch>
            <a:fillRect/>
          </a:stretch>
        </p:blipFill>
        <p:spPr>
          <a:xfrm>
            <a:off x="3508248" y="2670048"/>
            <a:ext cx="329184" cy="329184"/>
          </a:xfrm>
          <a:prstGeom prst="rect">
            <a:avLst/>
          </a:prstGeom>
        </p:spPr>
      </p:pic>
      <p:sp>
        <p:nvSpPr>
          <p:cNvPr id="23" name="Text 15"/>
          <p:cNvSpPr txBox="1"/>
          <p:nvPr/>
        </p:nvSpPr>
        <p:spPr>
          <a:xfrm>
            <a:off x="408432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Friends falling out</a:t>
            </a:r>
            <a:endParaRPr lang="en-US" sz="1600" dirty="0"/>
          </a:p>
        </p:txBody>
      </p:sp>
      <p:sp>
        <p:nvSpPr>
          <p:cNvPr id="24" name="Shape 16"/>
          <p:cNvSpPr/>
          <p:nvPr/>
        </p:nvSpPr>
        <p:spPr>
          <a:xfrm>
            <a:off x="6065520" y="2423160"/>
            <a:ext cx="2621280" cy="868680"/>
          </a:xfrm>
          <a:prstGeom prst="roundRect">
            <a:avLst>
              <a:gd name="adj" fmla="val 12632"/>
            </a:avLst>
          </a:prstGeom>
          <a:solidFill>
            <a:schemeClr val="bg2"/>
          </a:solidFill>
          <a:ln/>
        </p:spPr>
      </p:sp>
      <p:sp>
        <p:nvSpPr>
          <p:cNvPr id="25" name="Shape 17"/>
          <p:cNvSpPr/>
          <p:nvPr/>
        </p:nvSpPr>
        <p:spPr>
          <a:xfrm>
            <a:off x="6202680" y="2560320"/>
            <a:ext cx="548640" cy="548640"/>
          </a:xfrm>
          <a:prstGeom prst="ellipse">
            <a:avLst/>
          </a:prstGeom>
          <a:solidFill>
            <a:schemeClr val="bg1"/>
          </a:solidFill>
          <a:ln/>
        </p:spPr>
      </p:sp>
      <p:pic>
        <p:nvPicPr>
          <p:cNvPr id="26" name="Image 5" descr="/home/claude/kit/icon_brush.png">    </p:cNvPr>
          <p:cNvPicPr>
            <a:picLocks noChangeAspect="1"/>
          </p:cNvPicPr>
          <p:nvPr/>
        </p:nvPicPr>
        <p:blipFill>
          <a:blip r:embed="rId6"/>
          <a:stretch>
            <a:fillRect/>
          </a:stretch>
        </p:blipFill>
        <p:spPr>
          <a:xfrm>
            <a:off x="6312408" y="2670048"/>
            <a:ext cx="329184" cy="329184"/>
          </a:xfrm>
          <a:prstGeom prst="rect">
            <a:avLst/>
          </a:prstGeom>
        </p:spPr>
      </p:pic>
      <p:sp>
        <p:nvSpPr>
          <p:cNvPr id="27" name="Text 18"/>
          <p:cNvSpPr txBox="1"/>
          <p:nvPr/>
        </p:nvSpPr>
        <p:spPr>
          <a:xfrm>
            <a:off x="688848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Design a poster</a:t>
            </a:r>
            <a:endParaRPr lang="en-US" sz="1600" dirty="0"/>
          </a:p>
        </p:txBody>
      </p:sp>
      <p:sp>
        <p:nvSpPr>
          <p:cNvPr id="28" name="Shape 19"/>
          <p:cNvSpPr/>
          <p:nvPr/>
        </p:nvSpPr>
        <p:spPr>
          <a:xfrm>
            <a:off x="457200" y="3520440"/>
            <a:ext cx="2621280" cy="731520"/>
          </a:xfrm>
          <a:prstGeom prst="roundRect">
            <a:avLst>
              <a:gd name="adj" fmla="val 15000"/>
            </a:avLst>
          </a:prstGeom>
          <a:solidFill>
            <a:schemeClr val="bg2"/>
          </a:solidFill>
          <a:ln/>
        </p:spPr>
      </p:sp>
      <p:sp>
        <p:nvSpPr>
          <p:cNvPr id="29" name="Shape 20"/>
          <p:cNvSpPr/>
          <p:nvPr/>
        </p:nvSpPr>
        <p:spPr>
          <a:xfrm>
            <a:off x="594360" y="3657600"/>
            <a:ext cx="502920" cy="502920"/>
          </a:xfrm>
          <a:prstGeom prst="ellipse">
            <a:avLst/>
          </a:prstGeom>
          <a:solidFill>
            <a:schemeClr val="bg1"/>
          </a:solidFill>
          <a:ln/>
        </p:spPr>
      </p:sp>
      <p:pic>
        <p:nvPicPr>
          <p:cNvPr id="30" name="Image 6" descr="/home/claude/kit/icon_chart.png">    </p:cNvPr>
          <p:cNvPicPr>
            <a:picLocks noChangeAspect="1"/>
          </p:cNvPicPr>
          <p:nvPr/>
        </p:nvPicPr>
        <p:blipFill>
          <a:blip r:embed="rId7"/>
          <a:stretch>
            <a:fillRect/>
          </a:stretch>
        </p:blipFill>
        <p:spPr>
          <a:xfrm>
            <a:off x="694944" y="3758184"/>
            <a:ext cx="301752" cy="301752"/>
          </a:xfrm>
          <a:prstGeom prst="rect">
            <a:avLst/>
          </a:prstGeom>
        </p:spPr>
      </p:pic>
      <p:sp>
        <p:nvSpPr>
          <p:cNvPr id="31" name="Text 21"/>
          <p:cNvSpPr txBox="1"/>
          <p:nvPr/>
        </p:nvSpPr>
        <p:spPr>
          <a:xfrm>
            <a:off x="1234440" y="3630168"/>
            <a:ext cx="17343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1 = Data</a:t>
            </a:r>
            <a:endParaRPr lang="en-US" sz="1700" dirty="0"/>
          </a:p>
        </p:txBody>
      </p:sp>
      <p:sp>
        <p:nvSpPr>
          <p:cNvPr id="32" name="Shape 22"/>
          <p:cNvSpPr/>
          <p:nvPr/>
        </p:nvSpPr>
        <p:spPr>
          <a:xfrm>
            <a:off x="3261360" y="3520440"/>
            <a:ext cx="2621280" cy="731520"/>
          </a:xfrm>
          <a:prstGeom prst="roundRect">
            <a:avLst>
              <a:gd name="adj" fmla="val 15000"/>
            </a:avLst>
          </a:prstGeom>
          <a:solidFill>
            <a:srgbClr val="FCE4F2"/>
          </a:solidFill>
          <a:ln/>
        </p:spPr>
      </p:sp>
      <p:sp>
        <p:nvSpPr>
          <p:cNvPr id="33" name="Shape 23"/>
          <p:cNvSpPr/>
          <p:nvPr/>
        </p:nvSpPr>
        <p:spPr>
          <a:xfrm>
            <a:off x="3398520" y="3657600"/>
            <a:ext cx="502920" cy="502920"/>
          </a:xfrm>
          <a:prstGeom prst="ellipse">
            <a:avLst/>
          </a:prstGeom>
          <a:solidFill>
            <a:schemeClr val="bg1"/>
          </a:solidFill>
          <a:ln/>
        </p:spPr>
      </p:sp>
      <p:pic>
        <p:nvPicPr>
          <p:cNvPr id="34" name="Image 7" descr="/home/claude/kit/icon_heart.png">    </p:cNvPr>
          <p:cNvPicPr>
            <a:picLocks noChangeAspect="1"/>
          </p:cNvPicPr>
          <p:nvPr/>
        </p:nvPicPr>
        <p:blipFill>
          <a:blip r:embed="rId8"/>
          <a:stretch>
            <a:fillRect/>
          </a:stretch>
        </p:blipFill>
        <p:spPr>
          <a:xfrm>
            <a:off x="3499104" y="3758184"/>
            <a:ext cx="301752" cy="301752"/>
          </a:xfrm>
          <a:prstGeom prst="rect">
            <a:avLst/>
          </a:prstGeom>
        </p:spPr>
      </p:pic>
      <p:sp>
        <p:nvSpPr>
          <p:cNvPr id="35" name="Text 24"/>
          <p:cNvSpPr txBox="1"/>
          <p:nvPr/>
        </p:nvSpPr>
        <p:spPr>
          <a:xfrm>
            <a:off x="4038600" y="3630168"/>
            <a:ext cx="17343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2 = Feelings</a:t>
            </a:r>
            <a:endParaRPr lang="en-US" sz="1700" dirty="0"/>
          </a:p>
        </p:txBody>
      </p:sp>
      <p:sp>
        <p:nvSpPr>
          <p:cNvPr id="36" name="Shape 25"/>
          <p:cNvSpPr/>
          <p:nvPr/>
        </p:nvSpPr>
        <p:spPr>
          <a:xfrm>
            <a:off x="6065520" y="3520440"/>
            <a:ext cx="2621280" cy="731520"/>
          </a:xfrm>
          <a:prstGeom prst="roundRect">
            <a:avLst>
              <a:gd name="adj" fmla="val 15000"/>
            </a:avLst>
          </a:prstGeom>
          <a:solidFill>
            <a:srgbClr val="EEE9F7"/>
          </a:solidFill>
          <a:ln/>
        </p:spPr>
      </p:sp>
      <p:sp>
        <p:nvSpPr>
          <p:cNvPr id="37" name="Shape 26"/>
          <p:cNvSpPr/>
          <p:nvPr/>
        </p:nvSpPr>
        <p:spPr>
          <a:xfrm>
            <a:off x="6202680" y="3657600"/>
            <a:ext cx="502920" cy="502920"/>
          </a:xfrm>
          <a:prstGeom prst="ellipse">
            <a:avLst/>
          </a:prstGeom>
          <a:solidFill>
            <a:schemeClr val="bg1"/>
          </a:solidFill>
          <a:ln/>
        </p:spPr>
      </p:sp>
      <p:pic>
        <p:nvPicPr>
          <p:cNvPr id="38" name="Image 8" descr="/home/claude/kit/icon_palette.png">    </p:cNvPr>
          <p:cNvPicPr>
            <a:picLocks noChangeAspect="1"/>
          </p:cNvPicPr>
          <p:nvPr/>
        </p:nvPicPr>
        <p:blipFill>
          <a:blip r:embed="rId9"/>
          <a:stretch>
            <a:fillRect/>
          </a:stretch>
        </p:blipFill>
        <p:spPr>
          <a:xfrm>
            <a:off x="6303264" y="3758184"/>
            <a:ext cx="301752" cy="301752"/>
          </a:xfrm>
          <a:prstGeom prst="rect">
            <a:avLst/>
          </a:prstGeom>
        </p:spPr>
      </p:pic>
      <p:sp>
        <p:nvSpPr>
          <p:cNvPr id="39" name="Text 27"/>
          <p:cNvSpPr txBox="1"/>
          <p:nvPr/>
        </p:nvSpPr>
        <p:spPr>
          <a:xfrm>
            <a:off x="6842760" y="3630168"/>
            <a:ext cx="17343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3 = Creative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Could AI help? Should it?</a:t>
            </a:r>
            <a:endParaRPr lang="en-US" sz="3000" dirty="0"/>
          </a:p>
        </p:txBody>
      </p:sp>
      <p:sp>
        <p:nvSpPr>
          <p:cNvPr id="4" name="Shape 1"/>
          <p:cNvSpPr/>
          <p:nvPr/>
        </p:nvSpPr>
        <p:spPr>
          <a:xfrm>
            <a:off x="457200" y="1371600"/>
            <a:ext cx="4023360" cy="1188720"/>
          </a:xfrm>
          <a:prstGeom prst="roundRect">
            <a:avLst>
              <a:gd name="adj" fmla="val 9231"/>
            </a:avLst>
          </a:prstGeom>
          <a:solidFill>
            <a:schemeClr val="bg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question.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304495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COULD AI help?</a:t>
            </a:r>
            <a:endParaRPr lang="en-US" sz="2000" dirty="0"/>
          </a:p>
        </p:txBody>
      </p:sp>
      <p:sp>
        <p:nvSpPr>
          <p:cNvPr id="8" name="Text 4"/>
          <p:cNvSpPr txBox="1"/>
          <p:nvPr/>
        </p:nvSpPr>
        <p:spPr>
          <a:xfrm>
            <a:off x="1325880" y="1920240"/>
            <a:ext cx="3044952" cy="5943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Is AI able to do it?</a:t>
            </a:r>
            <a:endParaRPr lang="en-US" sz="1500" dirty="0"/>
          </a:p>
        </p:txBody>
      </p:sp>
      <p:sp>
        <p:nvSpPr>
          <p:cNvPr id="9" name="Shape 5"/>
          <p:cNvSpPr/>
          <p:nvPr/>
        </p:nvSpPr>
        <p:spPr>
          <a:xfrm>
            <a:off x="4663440" y="1371600"/>
            <a:ext cx="4023360" cy="1188720"/>
          </a:xfrm>
          <a:prstGeom prst="roundRect">
            <a:avLst>
              <a:gd name="adj" fmla="val 9231"/>
            </a:avLst>
          </a:prstGeom>
          <a:solidFill>
            <a:srgbClr val="FCE4F2"/>
          </a:solidFill>
          <a:ln/>
        </p:spPr>
      </p:sp>
      <p:sp>
        <p:nvSpPr>
          <p:cNvPr id="10" name="Shape 6"/>
          <p:cNvSpPr/>
          <p:nvPr/>
        </p:nvSpPr>
        <p:spPr>
          <a:xfrm>
            <a:off x="4800600" y="1508760"/>
            <a:ext cx="594360" cy="594360"/>
          </a:xfrm>
          <a:prstGeom prst="ellipse">
            <a:avLst/>
          </a:prstGeom>
          <a:solidFill>
            <a:schemeClr val="bg1"/>
          </a:solidFill>
          <a:ln/>
        </p:spPr>
      </p:sp>
      <p:pic>
        <p:nvPicPr>
          <p:cNvPr id="11" name="Image 1" descr="/home/claude/kit/icon_scale.png">    </p:cNvPr>
          <p:cNvPicPr>
            <a:picLocks noChangeAspect="1"/>
          </p:cNvPicPr>
          <p:nvPr/>
        </p:nvPicPr>
        <p:blipFill>
          <a:blip r:embed="rId2"/>
          <a:stretch>
            <a:fillRect/>
          </a:stretch>
        </p:blipFill>
        <p:spPr>
          <a:xfrm>
            <a:off x="4919472" y="1627632"/>
            <a:ext cx="356616" cy="356616"/>
          </a:xfrm>
          <a:prstGeom prst="rect">
            <a:avLst/>
          </a:prstGeom>
        </p:spPr>
      </p:pic>
      <p:sp>
        <p:nvSpPr>
          <p:cNvPr id="12" name="Text 7"/>
          <p:cNvSpPr txBox="1"/>
          <p:nvPr/>
        </p:nvSpPr>
        <p:spPr>
          <a:xfrm>
            <a:off x="5532120" y="1481328"/>
            <a:ext cx="304495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SHOULD AI help?</a:t>
            </a:r>
            <a:endParaRPr lang="en-US" sz="2000" dirty="0"/>
          </a:p>
        </p:txBody>
      </p:sp>
      <p:sp>
        <p:nvSpPr>
          <p:cNvPr id="13" name="Text 8"/>
          <p:cNvSpPr txBox="1"/>
          <p:nvPr/>
        </p:nvSpPr>
        <p:spPr>
          <a:xfrm>
            <a:off x="5532120" y="1920240"/>
            <a:ext cx="3044952" cy="5943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Is it a good idea? Whose job is it?</a:t>
            </a:r>
            <a:endParaRPr lang="en-US" sz="1500" dirty="0"/>
          </a:p>
        </p:txBody>
      </p:sp>
      <p:sp>
        <p:nvSpPr>
          <p:cNvPr id="14" name="Shape 9"/>
          <p:cNvSpPr/>
          <p:nvPr/>
        </p:nvSpPr>
        <p:spPr>
          <a:xfrm>
            <a:off x="457200" y="2743200"/>
            <a:ext cx="4023360" cy="914400"/>
          </a:xfrm>
          <a:prstGeom prst="roundRect">
            <a:avLst>
              <a:gd name="adj" fmla="val 12000"/>
            </a:avLst>
          </a:prstGeom>
          <a:solidFill>
            <a:srgbClr val="DFF3E4"/>
          </a:solidFill>
          <a:ln/>
        </p:spPr>
      </p:sp>
      <p:sp>
        <p:nvSpPr>
          <p:cNvPr id="15" name="Shape 10"/>
          <p:cNvSpPr/>
          <p:nvPr/>
        </p:nvSpPr>
        <p:spPr>
          <a:xfrm>
            <a:off x="594360" y="2880360"/>
            <a:ext cx="502920" cy="502920"/>
          </a:xfrm>
          <a:prstGeom prst="ellipse">
            <a:avLst/>
          </a:prstGeom>
          <a:solidFill>
            <a:schemeClr val="bg1"/>
          </a:solidFill>
          <a:ln/>
        </p:spPr>
      </p:sp>
      <p:pic>
        <p:nvPicPr>
          <p:cNvPr id="16" name="Image 2" descr="/home/claude/kit/icon_cloud.png">    </p:cNvPr>
          <p:cNvPicPr>
            <a:picLocks noChangeAspect="1"/>
          </p:cNvPicPr>
          <p:nvPr/>
        </p:nvPicPr>
        <p:blipFill>
          <a:blip r:embed="rId3"/>
          <a:stretch>
            <a:fillRect/>
          </a:stretch>
        </p:blipFill>
        <p:spPr>
          <a:xfrm>
            <a:off x="694944" y="2980944"/>
            <a:ext cx="301752" cy="301752"/>
          </a:xfrm>
          <a:prstGeom prst="rect">
            <a:avLst/>
          </a:prstGeom>
        </p:spPr>
      </p:pic>
      <p:sp>
        <p:nvSpPr>
          <p:cNvPr id="17" name="Text 11"/>
          <p:cNvSpPr txBox="1"/>
          <p:nvPr/>
        </p:nvSpPr>
        <p:spPr>
          <a:xfrm>
            <a:off x="1234440" y="2852928"/>
            <a:ext cx="3136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Rain on sports day</a:t>
            </a:r>
            <a:endParaRPr lang="en-US" sz="1700" dirty="0"/>
          </a:p>
        </p:txBody>
      </p:sp>
      <p:sp>
        <p:nvSpPr>
          <p:cNvPr id="18" name="Text 12"/>
          <p:cNvSpPr txBox="1"/>
          <p:nvPr/>
        </p:nvSpPr>
        <p:spPr>
          <a:xfrm>
            <a:off x="1234440" y="3291840"/>
            <a:ext cx="3136392" cy="3200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Could ✓  Should ✓</a:t>
            </a:r>
            <a:endParaRPr lang="en-US" sz="1500" dirty="0"/>
          </a:p>
        </p:txBody>
      </p:sp>
      <p:sp>
        <p:nvSpPr>
          <p:cNvPr id="19" name="Shape 13"/>
          <p:cNvSpPr/>
          <p:nvPr/>
        </p:nvSpPr>
        <p:spPr>
          <a:xfrm>
            <a:off x="4663440" y="2743200"/>
            <a:ext cx="4023360" cy="914400"/>
          </a:xfrm>
          <a:prstGeom prst="roundRect">
            <a:avLst>
              <a:gd name="adj" fmla="val 12000"/>
            </a:avLst>
          </a:prstGeom>
          <a:solidFill>
            <a:srgbClr val="FBE3DC"/>
          </a:solidFill>
          <a:ln/>
        </p:spPr>
      </p:sp>
      <p:sp>
        <p:nvSpPr>
          <p:cNvPr id="20" name="Shape 14"/>
          <p:cNvSpPr/>
          <p:nvPr/>
        </p:nvSpPr>
        <p:spPr>
          <a:xfrm>
            <a:off x="4800600" y="2880360"/>
            <a:ext cx="502920" cy="502920"/>
          </a:xfrm>
          <a:prstGeom prst="ellipse">
            <a:avLst/>
          </a:prstGeom>
          <a:solidFill>
            <a:schemeClr val="bg1"/>
          </a:solidFill>
          <a:ln/>
        </p:spPr>
      </p:sp>
      <p:pic>
        <p:nvPicPr>
          <p:cNvPr id="21" name="Image 3" descr="/home/claude/kit/icon_sad.png">    </p:cNvPr>
          <p:cNvPicPr>
            <a:picLocks noChangeAspect="1"/>
          </p:cNvPicPr>
          <p:nvPr/>
        </p:nvPicPr>
        <p:blipFill>
          <a:blip r:embed="rId4"/>
          <a:stretch>
            <a:fillRect/>
          </a:stretch>
        </p:blipFill>
        <p:spPr>
          <a:xfrm>
            <a:off x="4901184" y="2980944"/>
            <a:ext cx="301752" cy="301752"/>
          </a:xfrm>
          <a:prstGeom prst="rect">
            <a:avLst/>
          </a:prstGeom>
        </p:spPr>
      </p:pic>
      <p:sp>
        <p:nvSpPr>
          <p:cNvPr id="22" name="Text 15"/>
          <p:cNvSpPr txBox="1"/>
          <p:nvPr/>
        </p:nvSpPr>
        <p:spPr>
          <a:xfrm>
            <a:off x="5440680" y="2852928"/>
            <a:ext cx="3136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Cheer up a sad friend</a:t>
            </a:r>
            <a:endParaRPr lang="en-US" sz="1700" dirty="0"/>
          </a:p>
        </p:txBody>
      </p:sp>
      <p:sp>
        <p:nvSpPr>
          <p:cNvPr id="23" name="Text 16"/>
          <p:cNvSpPr txBox="1"/>
          <p:nvPr/>
        </p:nvSpPr>
        <p:spPr>
          <a:xfrm>
            <a:off x="5440680" y="3291840"/>
            <a:ext cx="3136392" cy="3200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Could: kind words…  Should ✗</a:t>
            </a:r>
            <a:endParaRPr lang="en-US" sz="1500" dirty="0"/>
          </a:p>
        </p:txBody>
      </p:sp>
      <p:sp>
        <p:nvSpPr>
          <p:cNvPr id="24" name="Shape 17"/>
          <p:cNvSpPr/>
          <p:nvPr/>
        </p:nvSpPr>
        <p:spPr>
          <a:xfrm>
            <a:off x="457200" y="3794760"/>
            <a:ext cx="8229600" cy="685800"/>
          </a:xfrm>
          <a:prstGeom prst="roundRect">
            <a:avLst>
              <a:gd name="adj" fmla="val 16000"/>
            </a:avLst>
          </a:prstGeom>
          <a:solidFill>
            <a:schemeClr val="accent2"/>
          </a:solidFill>
          <a:ln/>
        </p:spPr>
      </p:sp>
      <p:sp>
        <p:nvSpPr>
          <p:cNvPr id="25" name="Shape 18"/>
          <p:cNvSpPr/>
          <p:nvPr/>
        </p:nvSpPr>
        <p:spPr>
          <a:xfrm>
            <a:off x="566928" y="3886200"/>
            <a:ext cx="502920" cy="502920"/>
          </a:xfrm>
          <a:prstGeom prst="ellipse">
            <a:avLst/>
          </a:prstGeom>
          <a:solidFill>
            <a:schemeClr val="bg1"/>
          </a:solidFill>
          <a:ln/>
        </p:spPr>
      </p:sp>
      <p:pic>
        <p:nvPicPr>
          <p:cNvPr id="26" name="Image 4" descr="/home/claude/kit/icon_mic.png">    </p:cNvPr>
          <p:cNvPicPr>
            <a:picLocks noChangeAspect="1"/>
          </p:cNvPicPr>
          <p:nvPr/>
        </p:nvPicPr>
        <p:blipFill>
          <a:blip r:embed="rId5"/>
          <a:stretch>
            <a:fillRect/>
          </a:stretch>
        </p:blipFill>
        <p:spPr>
          <a:xfrm>
            <a:off x="667512" y="3986784"/>
            <a:ext cx="301752" cy="301752"/>
          </a:xfrm>
          <a:prstGeom prst="rect">
            <a:avLst/>
          </a:prstGeom>
        </p:spPr>
      </p:pic>
      <p:sp>
        <p:nvSpPr>
          <p:cNvPr id="27" name="Text 19"/>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AI could help with ___, but should it? I think ___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birthday poem</a:t>
            </a:r>
            <a:endParaRPr lang="en-US" sz="3000" dirty="0"/>
          </a:p>
        </p:txBody>
      </p:sp>
      <p:sp>
        <p:nvSpPr>
          <p:cNvPr id="4" name="Shape 1"/>
          <p:cNvSpPr/>
          <p:nvPr/>
        </p:nvSpPr>
        <p:spPr>
          <a:xfrm>
            <a:off x="457200" y="1325880"/>
            <a:ext cx="3931920" cy="2331720"/>
          </a:xfrm>
          <a:prstGeom prst="roundRect">
            <a:avLst>
              <a:gd name="adj" fmla="val 4706"/>
            </a:avLst>
          </a:prstGeom>
          <a:solidFill>
            <a:srgbClr val="FBFAFC"/>
          </a:solidFill>
          <a:ln w="19050">
            <a:solidFill>
              <a:srgbClr val="8E8A96"/>
            </a:solidFill>
            <a:prstDash val="dash"/>
          </a:ln>
        </p:spPr>
      </p:sp>
      <p:sp>
        <p:nvSpPr>
          <p:cNvPr id="5" name="Shape 2"/>
          <p:cNvSpPr/>
          <p:nvPr/>
        </p:nvSpPr>
        <p:spPr>
          <a:xfrm>
            <a:off x="2103120" y="180594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2243938" y="1946758"/>
            <a:ext cx="358445" cy="358445"/>
          </a:xfrm>
          <a:prstGeom prst="rect">
            <a:avLst/>
          </a:prstGeom>
        </p:spPr>
      </p:pic>
      <p:sp>
        <p:nvSpPr>
          <p:cNvPr id="7" name="Text 3"/>
          <p:cNvSpPr txBox="1"/>
          <p:nvPr/>
        </p:nvSpPr>
        <p:spPr>
          <a:xfrm>
            <a:off x="594360" y="2537460"/>
            <a:ext cx="3657600" cy="102870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Teacher demo: paste your screenshot of the chatbot's poem here. Label it "AI-generated".</a:t>
            </a:r>
            <a:endParaRPr lang="en-US" sz="1200" dirty="0"/>
          </a:p>
        </p:txBody>
      </p:sp>
      <p:sp>
        <p:nvSpPr>
          <p:cNvPr id="8" name="Shape 4"/>
          <p:cNvSpPr/>
          <p:nvPr/>
        </p:nvSpPr>
        <p:spPr>
          <a:xfrm>
            <a:off x="4572000" y="1325880"/>
            <a:ext cx="4114800" cy="2331720"/>
          </a:xfrm>
          <a:prstGeom prst="roundRect">
            <a:avLst>
              <a:gd name="adj" fmla="val 4706"/>
            </a:avLst>
          </a:prstGeom>
          <a:solidFill>
            <a:srgbClr val="EEE9F7"/>
          </a:solidFill>
          <a:ln/>
        </p:spPr>
      </p:sp>
      <p:sp>
        <p:nvSpPr>
          <p:cNvPr id="9" name="Text 5"/>
          <p:cNvSpPr txBox="1"/>
          <p:nvPr/>
        </p:nvSpPr>
        <p:spPr>
          <a:xfrm>
            <a:off x="4709160" y="1371600"/>
            <a:ext cx="3840480" cy="320040"/>
          </a:xfrm>
          <a:prstGeom prst="rect">
            <a:avLst/>
          </a:prstGeom>
          <a:noFill/>
          <a:ln/>
        </p:spPr>
        <p:txBody>
          <a:bodyPr wrap="square" lIns="635" tIns="635" rIns="635" bIns="635" rtlCol="0" anchor="t"/>
          <a:lstStyle/>
          <a:p>
            <a:pPr indent="0" marL="0">
              <a:buNone/>
            </a:pPr>
            <a:r>
              <a:rPr lang="en-US" sz="1100" b="1" spc="100" kern="0" dirty="0">
                <a:solidFill>
                  <a:schemeClr val="accent4"/>
                </a:solidFill>
                <a:latin typeface="Calibri" pitchFamily="34" charset="0"/>
                <a:ea typeface="Calibri" pitchFamily="34" charset="-122"/>
                <a:cs typeface="Calibri" pitchFamily="34" charset="-120"/>
              </a:rPr>
              <a:t>EXAMPLE (written by people for this lesson)</a:t>
            </a:r>
            <a:endParaRPr lang="en-US" sz="1100" dirty="0"/>
          </a:p>
        </p:txBody>
      </p:sp>
      <p:sp>
        <p:nvSpPr>
          <p:cNvPr id="10" name="Text 6"/>
          <p:cNvSpPr txBox="1"/>
          <p:nvPr/>
        </p:nvSpPr>
        <p:spPr>
          <a:xfrm>
            <a:off x="4709160" y="1737360"/>
            <a:ext cx="3840480" cy="1828800"/>
          </a:xfrm>
          <a:prstGeom prst="rect">
            <a:avLst/>
          </a:prstGeom>
          <a:noFill/>
          <a:ln/>
        </p:spPr>
        <p:txBody>
          <a:bodyPr wrap="square" lIns="635" tIns="635" rIns="635" bIns="635" rtlCol="0" anchor="t"/>
          <a:lstStyle/>
          <a:p>
            <a:pPr indent="0" marL="0">
              <a:buNone/>
            </a:pPr>
            <a:r>
              <a:rPr lang="en-US" sz="1700" i="1" dirty="0">
                <a:solidFill>
                  <a:schemeClr val="tx2"/>
                </a:solidFill>
                <a:latin typeface="Calibri" pitchFamily="34" charset="0"/>
                <a:ea typeface="Calibri" pitchFamily="34" charset="-122"/>
                <a:cs typeface="Calibri" pitchFamily="34" charset="-120"/>
              </a:rPr>
              <a:t>Happy birthday, Grandma dear,</a:t>
            </a:r>
            <a:endParaRPr lang="en-US" sz="1700" dirty="0"/>
          </a:p>
          <a:p>
            <a:pPr indent="0" marL="0">
              <a:buNone/>
            </a:pPr>
            <a:r>
              <a:rPr lang="en-US" sz="1700" i="1" dirty="0">
                <a:solidFill>
                  <a:schemeClr val="tx2"/>
                </a:solidFill>
                <a:latin typeface="Calibri" pitchFamily="34" charset="0"/>
                <a:ea typeface="Calibri" pitchFamily="34" charset="-122"/>
                <a:cs typeface="Calibri" pitchFamily="34" charset="-120"/>
              </a:rPr>
              <a:t>Another lovely, special year.</a:t>
            </a:r>
            <a:endParaRPr lang="en-US" sz="1700" dirty="0"/>
          </a:p>
          <a:p>
            <a:pPr indent="0" marL="0">
              <a:buNone/>
            </a:pPr>
            <a:r>
              <a:rPr lang="en-US" sz="1700" i="1" dirty="0">
                <a:solidFill>
                  <a:schemeClr val="tx2"/>
                </a:solidFill>
                <a:latin typeface="Calibri" pitchFamily="34" charset="0"/>
                <a:ea typeface="Calibri" pitchFamily="34" charset="-122"/>
                <a:cs typeface="Calibri" pitchFamily="34" charset="-120"/>
              </a:rPr>
              <a:t>With cake and candles, smiles and fun,</a:t>
            </a:r>
            <a:endParaRPr lang="en-US" sz="1700" dirty="0"/>
          </a:p>
          <a:p>
            <a:pPr indent="0" marL="0">
              <a:buNone/>
            </a:pPr>
            <a:r>
              <a:rPr lang="en-US" sz="1700" i="1" dirty="0">
                <a:solidFill>
                  <a:schemeClr val="tx2"/>
                </a:solidFill>
                <a:latin typeface="Calibri" pitchFamily="34" charset="0"/>
                <a:ea typeface="Calibri" pitchFamily="34" charset="-122"/>
                <a:cs typeface="Calibri" pitchFamily="34" charset="-120"/>
              </a:rPr>
              <a:t>You are the best Grandma, number one!</a:t>
            </a:r>
            <a:endParaRPr lang="en-US" sz="1700" dirty="0"/>
          </a:p>
        </p:txBody>
      </p:sp>
      <p:sp>
        <p:nvSpPr>
          <p:cNvPr id="11" name="Shape 7"/>
          <p:cNvSpPr/>
          <p:nvPr/>
        </p:nvSpPr>
        <p:spPr>
          <a:xfrm>
            <a:off x="457200" y="3794760"/>
            <a:ext cx="8229600" cy="685800"/>
          </a:xfrm>
          <a:prstGeom prst="roundRect">
            <a:avLst>
              <a:gd name="adj" fmla="val 16000"/>
            </a:avLst>
          </a:prstGeom>
          <a:solidFill>
            <a:schemeClr val="tx2"/>
          </a:solidFill>
          <a:ln/>
        </p:spPr>
      </p:sp>
      <p:sp>
        <p:nvSpPr>
          <p:cNvPr id="12" name="Shape 8"/>
          <p:cNvSpPr/>
          <p:nvPr/>
        </p:nvSpPr>
        <p:spPr>
          <a:xfrm>
            <a:off x="566928" y="3886200"/>
            <a:ext cx="502920" cy="502920"/>
          </a:xfrm>
          <a:prstGeom prst="ellipse">
            <a:avLst/>
          </a:prstGeom>
          <a:solidFill>
            <a:schemeClr val="bg1"/>
          </a:solidFill>
          <a:ln/>
        </p:spPr>
      </p:sp>
      <p:pic>
        <p:nvPicPr>
          <p:cNvPr id="13" name="Image 1" descr="/home/claude/kit/icon_feather_t.png">    </p:cNvPr>
          <p:cNvPicPr>
            <a:picLocks noChangeAspect="1"/>
          </p:cNvPicPr>
          <p:nvPr/>
        </p:nvPicPr>
        <p:blipFill>
          <a:blip r:embed="rId2"/>
          <a:stretch>
            <a:fillRect/>
          </a:stretch>
        </p:blipFill>
        <p:spPr>
          <a:xfrm>
            <a:off x="667512" y="3986784"/>
            <a:ext cx="301752" cy="301752"/>
          </a:xfrm>
          <a:prstGeom prst="rect">
            <a:avLst/>
          </a:prstGeom>
        </p:spPr>
      </p:pic>
      <p:sp>
        <p:nvSpPr>
          <p:cNvPr id="14" name="Text 9"/>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It COULD write a poem. But SHOULD it?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Agree – Build – Challenge</a:t>
            </a:r>
            <a:endParaRPr lang="en-US" sz="3000" dirty="0"/>
          </a:p>
        </p:txBody>
      </p:sp>
      <p:sp>
        <p:nvSpPr>
          <p:cNvPr id="4" name="Shape 1"/>
          <p:cNvSpPr/>
          <p:nvPr/>
        </p:nvSpPr>
        <p:spPr>
          <a:xfrm>
            <a:off x="457200" y="1325880"/>
            <a:ext cx="2621280" cy="1828800"/>
          </a:xfrm>
          <a:prstGeom prst="roundRect">
            <a:avLst>
              <a:gd name="adj" fmla="val 6000"/>
            </a:avLst>
          </a:prstGeom>
          <a:solidFill>
            <a:srgbClr val="EEE9F7"/>
          </a:solidFill>
          <a:ln/>
        </p:spPr>
      </p:sp>
      <p:sp>
        <p:nvSpPr>
          <p:cNvPr id="5" name="Shape 2"/>
          <p:cNvSpPr/>
          <p:nvPr/>
        </p:nvSpPr>
        <p:spPr>
          <a:xfrm>
            <a:off x="594360" y="1463040"/>
            <a:ext cx="594360" cy="594360"/>
          </a:xfrm>
          <a:prstGeom prst="ellipse">
            <a:avLst/>
          </a:prstGeom>
          <a:solidFill>
            <a:schemeClr val="bg1"/>
          </a:solidFill>
          <a:ln/>
        </p:spPr>
      </p:sp>
      <p:pic>
        <p:nvPicPr>
          <p:cNvPr id="6" name="Image 0" descr="/home/claude/kit/icon_thumbsup.png">    </p:cNvPr>
          <p:cNvPicPr>
            <a:picLocks noChangeAspect="1"/>
          </p:cNvPicPr>
          <p:nvPr/>
        </p:nvPicPr>
        <p:blipFill>
          <a:blip r:embed="rId1"/>
          <a:stretch>
            <a:fillRect/>
          </a:stretch>
        </p:blipFill>
        <p:spPr>
          <a:xfrm>
            <a:off x="713232" y="1581912"/>
            <a:ext cx="356616" cy="356616"/>
          </a:xfrm>
          <a:prstGeom prst="rect">
            <a:avLst/>
          </a:prstGeom>
        </p:spPr>
      </p:pic>
      <p:sp>
        <p:nvSpPr>
          <p:cNvPr id="7" name="Text 3"/>
          <p:cNvSpPr txBox="1"/>
          <p:nvPr/>
        </p:nvSpPr>
        <p:spPr>
          <a:xfrm>
            <a:off x="1325880" y="143560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AGREE</a:t>
            </a:r>
            <a:endParaRPr lang="en-US" sz="1900" dirty="0"/>
          </a:p>
        </p:txBody>
      </p:sp>
      <p:sp>
        <p:nvSpPr>
          <p:cNvPr id="8" name="Text 4"/>
          <p:cNvSpPr txBox="1"/>
          <p:nvPr/>
        </p:nvSpPr>
        <p:spPr>
          <a:xfrm>
            <a:off x="594360" y="2148840"/>
            <a:ext cx="2346960" cy="9601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agree with ___ because ___.</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(Thumb up)</a:t>
            </a:r>
            <a:endParaRPr lang="en-US" sz="1500" dirty="0"/>
          </a:p>
        </p:txBody>
      </p:sp>
      <p:sp>
        <p:nvSpPr>
          <p:cNvPr id="9" name="Shape 5"/>
          <p:cNvSpPr/>
          <p:nvPr/>
        </p:nvSpPr>
        <p:spPr>
          <a:xfrm>
            <a:off x="3261360" y="1325880"/>
            <a:ext cx="2621280" cy="1828800"/>
          </a:xfrm>
          <a:prstGeom prst="roundRect">
            <a:avLst>
              <a:gd name="adj" fmla="val 6000"/>
            </a:avLst>
          </a:prstGeom>
          <a:solidFill>
            <a:schemeClr val="bg2"/>
          </a:solidFill>
          <a:ln/>
        </p:spPr>
      </p:sp>
      <p:sp>
        <p:nvSpPr>
          <p:cNvPr id="10" name="Shape 6"/>
          <p:cNvSpPr/>
          <p:nvPr/>
        </p:nvSpPr>
        <p:spPr>
          <a:xfrm>
            <a:off x="3398520" y="1463040"/>
            <a:ext cx="594360" cy="59436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3517392" y="1581912"/>
            <a:ext cx="356616" cy="356616"/>
          </a:xfrm>
          <a:prstGeom prst="rect">
            <a:avLst/>
          </a:prstGeom>
        </p:spPr>
      </p:pic>
      <p:sp>
        <p:nvSpPr>
          <p:cNvPr id="12" name="Text 7"/>
          <p:cNvSpPr txBox="1"/>
          <p:nvPr/>
        </p:nvSpPr>
        <p:spPr>
          <a:xfrm>
            <a:off x="4130040" y="143560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BUILD</a:t>
            </a:r>
            <a:endParaRPr lang="en-US" sz="1900" dirty="0"/>
          </a:p>
        </p:txBody>
      </p:sp>
      <p:sp>
        <p:nvSpPr>
          <p:cNvPr id="13" name="Text 8"/>
          <p:cNvSpPr txBox="1"/>
          <p:nvPr/>
        </p:nvSpPr>
        <p:spPr>
          <a:xfrm>
            <a:off x="3398520" y="2148840"/>
            <a:ext cx="2346960" cy="9601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I'd like to build on what ___ said. ___</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(Stack fists)</a:t>
            </a:r>
            <a:endParaRPr lang="en-US" sz="1500" dirty="0"/>
          </a:p>
        </p:txBody>
      </p:sp>
      <p:sp>
        <p:nvSpPr>
          <p:cNvPr id="14" name="Shape 9"/>
          <p:cNvSpPr/>
          <p:nvPr/>
        </p:nvSpPr>
        <p:spPr>
          <a:xfrm>
            <a:off x="6065520" y="1325880"/>
            <a:ext cx="2621280" cy="1828800"/>
          </a:xfrm>
          <a:prstGeom prst="roundRect">
            <a:avLst>
              <a:gd name="adj" fmla="val 6000"/>
            </a:avLst>
          </a:prstGeom>
          <a:solidFill>
            <a:srgbClr val="FCE4F2"/>
          </a:solidFill>
          <a:ln/>
        </p:spPr>
      </p:sp>
      <p:sp>
        <p:nvSpPr>
          <p:cNvPr id="15" name="Shape 10"/>
          <p:cNvSpPr/>
          <p:nvPr/>
        </p:nvSpPr>
        <p:spPr>
          <a:xfrm>
            <a:off x="6202680" y="1463040"/>
            <a:ext cx="594360" cy="59436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6321552" y="1581912"/>
            <a:ext cx="356616" cy="356616"/>
          </a:xfrm>
          <a:prstGeom prst="rect">
            <a:avLst/>
          </a:prstGeom>
        </p:spPr>
      </p:pic>
      <p:sp>
        <p:nvSpPr>
          <p:cNvPr id="17" name="Text 11"/>
          <p:cNvSpPr txBox="1"/>
          <p:nvPr/>
        </p:nvSpPr>
        <p:spPr>
          <a:xfrm>
            <a:off x="6934200" y="143560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CHALLENGE</a:t>
            </a:r>
            <a:endParaRPr lang="en-US" sz="1900" dirty="0"/>
          </a:p>
        </p:txBody>
      </p:sp>
      <p:sp>
        <p:nvSpPr>
          <p:cNvPr id="18" name="Text 12"/>
          <p:cNvSpPr txBox="1"/>
          <p:nvPr/>
        </p:nvSpPr>
        <p:spPr>
          <a:xfrm>
            <a:off x="6202680" y="2148840"/>
            <a:ext cx="2346960" cy="9601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see it differently because ___.</a:t>
            </a:r>
            <a:endParaRPr lang="en-US" sz="1500" dirty="0"/>
          </a:p>
          <a:p>
            <a:pPr indent="0" marL="0">
              <a:buNone/>
            </a:pPr>
            <a:r>
              <a:rPr lang="en-US" sz="1500" dirty="0">
                <a:solidFill>
                  <a:schemeClr val="tx1"/>
                </a:solidFill>
                <a:latin typeface="Calibri" pitchFamily="34" charset="0"/>
                <a:ea typeface="Calibri" pitchFamily="34" charset="-122"/>
                <a:cs typeface="Calibri" pitchFamily="34" charset="-120"/>
              </a:rPr>
              <a:t>(Tilt hand)</a:t>
            </a:r>
            <a:endParaRPr lang="en-US" sz="1500" dirty="0"/>
          </a:p>
        </p:txBody>
      </p:sp>
      <p:sp>
        <p:nvSpPr>
          <p:cNvPr id="19" name="Shape 13"/>
          <p:cNvSpPr/>
          <p:nvPr/>
        </p:nvSpPr>
        <p:spPr>
          <a:xfrm>
            <a:off x="457200" y="3383280"/>
            <a:ext cx="8229600" cy="685800"/>
          </a:xfrm>
          <a:prstGeom prst="roundRect">
            <a:avLst>
              <a:gd name="adj" fmla="val 16000"/>
            </a:avLst>
          </a:prstGeom>
          <a:solidFill>
            <a:schemeClr val="tx2"/>
          </a:solidFill>
          <a:ln/>
        </p:spPr>
      </p:sp>
      <p:sp>
        <p:nvSpPr>
          <p:cNvPr id="20" name="Shape 14"/>
          <p:cNvSpPr/>
          <p:nvPr/>
        </p:nvSpPr>
        <p:spPr>
          <a:xfrm>
            <a:off x="566928" y="3474720"/>
            <a:ext cx="502920" cy="502920"/>
          </a:xfrm>
          <a:prstGeom prst="ellipse">
            <a:avLst/>
          </a:prstGeom>
          <a:solidFill>
            <a:schemeClr val="bg1"/>
          </a:solidFill>
          <a:ln/>
        </p:spPr>
      </p:sp>
      <p:pic>
        <p:nvPicPr>
          <p:cNvPr id="21" name="Image 3" descr="/home/claude/kit/icon_scale.png">    </p:cNvPr>
          <p:cNvPicPr>
            <a:picLocks noChangeAspect="1"/>
          </p:cNvPicPr>
          <p:nvPr/>
        </p:nvPicPr>
        <p:blipFill>
          <a:blip r:embed="rId4"/>
          <a:stretch>
            <a:fillRect/>
          </a:stretch>
        </p:blipFill>
        <p:spPr>
          <a:xfrm>
            <a:off x="667512" y="3575304"/>
            <a:ext cx="301752" cy="301752"/>
          </a:xfrm>
          <a:prstGeom prst="rect">
            <a:avLst/>
          </a:prstGeom>
        </p:spPr>
      </p:pic>
      <p:sp>
        <p:nvSpPr>
          <p:cNvPr id="22" name="Text 15"/>
          <p:cNvSpPr txBox="1"/>
          <p:nvPr/>
        </p:nvSpPr>
        <p:spPr>
          <a:xfrm>
            <a:off x="1188720" y="33832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Every move needs a reason. Challenge the idea, not the person.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Talk frames for today</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"I'd like to build on what Mrs Ali said: AI could give you rhyming words, but the poem should be yours."</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 think this is a ___ problem because it is about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data · facts · numbers · feelings · people · creative · new · could · should · because · my own</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AI could help with ___, but should it? I think ___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AI could ___, but a person should ___, because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Could–Should sort</a:t>
            </a:r>
            <a:endParaRPr lang="en-US" sz="3000" dirty="0"/>
          </a:p>
        </p:txBody>
      </p:sp>
      <p:sp>
        <p:nvSpPr>
          <p:cNvPr id="4" name="Shape 1"/>
          <p:cNvSpPr/>
          <p:nvPr/>
        </p:nvSpPr>
        <p:spPr>
          <a:xfrm>
            <a:off x="457200" y="1325880"/>
            <a:ext cx="2560320" cy="2057400"/>
          </a:xfrm>
          <a:prstGeom prst="roundRect">
            <a:avLst>
              <a:gd name="adj" fmla="val 5333"/>
            </a:avLst>
          </a:prstGeom>
          <a:solidFill>
            <a:schemeClr val="bg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puzzle.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1</a:t>
            </a:r>
            <a:endParaRPr lang="en-US" sz="1300" dirty="0"/>
          </a:p>
        </p:txBody>
      </p:sp>
      <p:sp>
        <p:nvSpPr>
          <p:cNvPr id="8" name="Text 4"/>
          <p:cNvSpPr txBox="1"/>
          <p:nvPr/>
        </p:nvSpPr>
        <p:spPr>
          <a:xfrm>
            <a:off x="566928" y="2697480"/>
            <a:ext cx="2340864" cy="6400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Sort: data, feelings or creative?</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057400"/>
          </a:xfrm>
          <a:prstGeom prst="roundRect">
            <a:avLst>
              <a:gd name="adj" fmla="val 5333"/>
            </a:avLst>
          </a:prstGeom>
          <a:solidFill>
            <a:srgbClr val="FCE4F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question.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2</a:t>
            </a:r>
            <a:endParaRPr lang="en-US" sz="1300" dirty="0"/>
          </a:p>
        </p:txBody>
      </p:sp>
      <p:sp>
        <p:nvSpPr>
          <p:cNvPr id="14" name="Text 8"/>
          <p:cNvSpPr txBox="1"/>
          <p:nvPr/>
        </p:nvSpPr>
        <p:spPr>
          <a:xfrm>
            <a:off x="3401568" y="2697480"/>
            <a:ext cx="2340864" cy="6400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COULD AI help? SHOULD it?</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057400"/>
          </a:xfrm>
          <a:prstGeom prst="roundRect">
            <a:avLst>
              <a:gd name="adj" fmla="val 5333"/>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comments.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3</a:t>
            </a:r>
            <a:endParaRPr lang="en-US" sz="1300" dirty="0"/>
          </a:p>
        </p:txBody>
      </p:sp>
      <p:sp>
        <p:nvSpPr>
          <p:cNvPr id="20" name="Text 12"/>
          <p:cNvSpPr txBox="1"/>
          <p:nvPr/>
        </p:nvSpPr>
        <p:spPr>
          <a:xfrm>
            <a:off x="6236208" y="2697480"/>
            <a:ext cx="2340864" cy="6400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ABC round, then place the card</a:t>
            </a:r>
            <a:endParaRPr lang="en-US" sz="1500" dirty="0"/>
          </a:p>
        </p:txBody>
      </p:sp>
      <p:sp>
        <p:nvSpPr>
          <p:cNvPr id="21" name="Shape 13"/>
          <p:cNvSpPr/>
          <p:nvPr/>
        </p:nvSpPr>
        <p:spPr>
          <a:xfrm>
            <a:off x="457200" y="3611880"/>
            <a:ext cx="8229600" cy="685800"/>
          </a:xfrm>
          <a:prstGeom prst="roundRect">
            <a:avLst>
              <a:gd name="adj" fmla="val 16000"/>
            </a:avLst>
          </a:prstGeom>
          <a:solidFill>
            <a:schemeClr val="accent2"/>
          </a:solidFill>
          <a:ln/>
        </p:spPr>
      </p:sp>
      <p:sp>
        <p:nvSpPr>
          <p:cNvPr id="22" name="Shape 14"/>
          <p:cNvSpPr/>
          <p:nvPr/>
        </p:nvSpPr>
        <p:spPr>
          <a:xfrm>
            <a:off x="566928" y="3703320"/>
            <a:ext cx="502920" cy="502920"/>
          </a:xfrm>
          <a:prstGeom prst="ellipse">
            <a:avLst/>
          </a:prstGeom>
          <a:solidFill>
            <a:schemeClr val="bg1"/>
          </a:solidFill>
          <a:ln/>
        </p:spPr>
      </p:sp>
      <p:pic>
        <p:nvPicPr>
          <p:cNvPr id="23" name="Image 5" descr="/home/claude/kit/icon_lightbulb.png">    </p:cNvPr>
          <p:cNvPicPr>
            <a:picLocks noChangeAspect="1"/>
          </p:cNvPicPr>
          <p:nvPr/>
        </p:nvPicPr>
        <p:blipFill>
          <a:blip r:embed="rId6"/>
          <a:stretch>
            <a:fillRect/>
          </a:stretch>
        </p:blipFill>
        <p:spPr>
          <a:xfrm>
            <a:off x="667512" y="3803904"/>
            <a:ext cx="301752" cy="301752"/>
          </a:xfrm>
          <a:prstGeom prst="rect">
            <a:avLst/>
          </a:prstGeom>
        </p:spPr>
      </p:pic>
      <p:sp>
        <p:nvSpPr>
          <p:cNvPr id="24" name="Text 15"/>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AI could ___, but a person should ___,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Group roles</a:t>
            </a:r>
            <a:endParaRPr lang="en-US" sz="3000" dirty="0"/>
          </a:p>
        </p:txBody>
      </p:sp>
      <p:sp>
        <p:nvSpPr>
          <p:cNvPr id="4" name="Shape 1"/>
          <p:cNvSpPr/>
          <p:nvPr/>
        </p:nvSpPr>
        <p:spPr>
          <a:xfrm>
            <a:off x="457200" y="1371600"/>
            <a:ext cx="2621280" cy="1737360"/>
          </a:xfrm>
          <a:prstGeom prst="roundRect">
            <a:avLst>
              <a:gd name="adj" fmla="val 6316"/>
            </a:avLst>
          </a:prstGeom>
          <a:solidFill>
            <a:schemeClr val="bg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book.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Reader</a:t>
            </a:r>
            <a:endParaRPr lang="en-US" sz="1800" dirty="0"/>
          </a:p>
        </p:txBody>
      </p:sp>
      <p:sp>
        <p:nvSpPr>
          <p:cNvPr id="8" name="Text 4"/>
          <p:cNvSpPr txBox="1"/>
          <p:nvPr/>
        </p:nvSpPr>
        <p:spPr>
          <a:xfrm>
            <a:off x="59436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Reads the card and gives the first view</a:t>
            </a:r>
            <a:endParaRPr lang="en-US" sz="1500" dirty="0"/>
          </a:p>
        </p:txBody>
      </p:sp>
      <p:sp>
        <p:nvSpPr>
          <p:cNvPr id="9" name="Shape 5"/>
          <p:cNvSpPr/>
          <p:nvPr/>
        </p:nvSpPr>
        <p:spPr>
          <a:xfrm>
            <a:off x="3261360" y="1371600"/>
            <a:ext cx="2621280" cy="1737360"/>
          </a:xfrm>
          <a:prstGeom prst="roundRect">
            <a:avLst>
              <a:gd name="adj" fmla="val 6316"/>
            </a:avLst>
          </a:prstGeom>
          <a:solidFill>
            <a:schemeClr val="bg2"/>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Recorder</a:t>
            </a:r>
            <a:endParaRPr lang="en-US" sz="1800" dirty="0"/>
          </a:p>
        </p:txBody>
      </p:sp>
      <p:sp>
        <p:nvSpPr>
          <p:cNvPr id="13" name="Text 8"/>
          <p:cNvSpPr txBox="1"/>
          <p:nvPr/>
        </p:nvSpPr>
        <p:spPr>
          <a:xfrm>
            <a:off x="339852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Places the card and the ✓ / ✗ counters</a:t>
            </a:r>
            <a:endParaRPr lang="en-US" sz="1500" dirty="0"/>
          </a:p>
        </p:txBody>
      </p:sp>
      <p:sp>
        <p:nvSpPr>
          <p:cNvPr id="14" name="Shape 9"/>
          <p:cNvSpPr/>
          <p:nvPr/>
        </p:nvSpPr>
        <p:spPr>
          <a:xfrm>
            <a:off x="6065520" y="1371600"/>
            <a:ext cx="2621280" cy="1737360"/>
          </a:xfrm>
          <a:prstGeom prst="roundRect">
            <a:avLst>
              <a:gd name="adj" fmla="val 6316"/>
            </a:avLst>
          </a:prstGeom>
          <a:solidFill>
            <a:schemeClr val="bg2"/>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ABC Checker</a:t>
            </a:r>
            <a:endParaRPr lang="en-US" sz="1800" dirty="0"/>
          </a:p>
        </p:txBody>
      </p:sp>
      <p:sp>
        <p:nvSpPr>
          <p:cNvPr id="18" name="Text 12"/>
          <p:cNvSpPr txBox="1"/>
          <p:nvPr/>
        </p:nvSpPr>
        <p:spPr>
          <a:xfrm>
            <a:off x="620268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Everyone uses Agree, Build AND Challenge</a:t>
            </a:r>
            <a:endParaRPr lang="en-US" sz="1500" dirty="0"/>
          </a:p>
        </p:txBody>
      </p:sp>
      <p:sp>
        <p:nvSpPr>
          <p:cNvPr id="19" name="Shape 13"/>
          <p:cNvSpPr/>
          <p:nvPr/>
        </p:nvSpPr>
        <p:spPr>
          <a:xfrm>
            <a:off x="457200" y="3337560"/>
            <a:ext cx="8229600" cy="685800"/>
          </a:xfrm>
          <a:prstGeom prst="roundRect">
            <a:avLst>
              <a:gd name="adj" fmla="val 16000"/>
            </a:avLst>
          </a:prstGeom>
          <a:solidFill>
            <a:schemeClr val="tx2"/>
          </a:solidFill>
          <a:ln/>
        </p:spPr>
      </p:sp>
      <p:sp>
        <p:nvSpPr>
          <p:cNvPr id="20" name="Shape 14"/>
          <p:cNvSpPr/>
          <p:nvPr/>
        </p:nvSpPr>
        <p:spPr>
          <a:xfrm>
            <a:off x="566928" y="3429000"/>
            <a:ext cx="502920" cy="5029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67512" y="3529584"/>
            <a:ext cx="301752" cy="301752"/>
          </a:xfrm>
          <a:prstGeom prst="rect">
            <a:avLst/>
          </a:prstGeom>
        </p:spPr>
      </p:pic>
      <p:sp>
        <p:nvSpPr>
          <p:cNvPr id="22" name="Text 15"/>
          <p:cNvSpPr txBox="1"/>
          <p:nvPr/>
        </p:nvSpPr>
        <p:spPr>
          <a:xfrm>
            <a:off x="1188720" y="33375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Swap roles every 4 cards.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Help Desk verdict</a:t>
            </a:r>
            <a:endParaRPr lang="en-US" sz="3000" dirty="0"/>
          </a:p>
        </p:txBody>
      </p:sp>
      <p:sp>
        <p:nvSpPr>
          <p:cNvPr id="4" name="Shape 1"/>
          <p:cNvSpPr/>
          <p:nvPr/>
        </p:nvSpPr>
        <p:spPr>
          <a:xfrm>
            <a:off x="457200" y="1371600"/>
            <a:ext cx="2621280" cy="1463040"/>
          </a:xfrm>
          <a:prstGeom prst="roundRect">
            <a:avLst>
              <a:gd name="adj" fmla="val 7500"/>
            </a:avLst>
          </a:prstGeom>
          <a:solidFill>
            <a:srgbClr val="DFF3E4"/>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cloud.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Letter 1: Rain</a:t>
            </a:r>
            <a:endParaRPr lang="en-US" sz="1600" dirty="0"/>
          </a:p>
        </p:txBody>
      </p:sp>
      <p:sp>
        <p:nvSpPr>
          <p:cNvPr id="8" name="Text 4"/>
          <p:cNvSpPr txBox="1"/>
          <p:nvPr/>
        </p:nvSpPr>
        <p:spPr>
          <a:xfrm>
            <a:off x="594360" y="214884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Data · AI could ✓ should ✓</a:t>
            </a:r>
            <a:endParaRPr lang="en-US" sz="1400" dirty="0"/>
          </a:p>
        </p:txBody>
      </p:sp>
      <p:sp>
        <p:nvSpPr>
          <p:cNvPr id="9" name="Shape 5"/>
          <p:cNvSpPr/>
          <p:nvPr/>
        </p:nvSpPr>
        <p:spPr>
          <a:xfrm>
            <a:off x="3261360" y="1371600"/>
            <a:ext cx="2621280" cy="1463040"/>
          </a:xfrm>
          <a:prstGeom prst="roundRect">
            <a:avLst>
              <a:gd name="adj" fmla="val 7500"/>
            </a:avLst>
          </a:prstGeom>
          <a:solidFill>
            <a:srgbClr val="FBE3DC"/>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sad.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Letter 2: Upset friend</a:t>
            </a:r>
            <a:endParaRPr lang="en-US" sz="1600" dirty="0"/>
          </a:p>
        </p:txBody>
      </p:sp>
      <p:sp>
        <p:nvSpPr>
          <p:cNvPr id="13" name="Text 8"/>
          <p:cNvSpPr txBox="1"/>
          <p:nvPr/>
        </p:nvSpPr>
        <p:spPr>
          <a:xfrm>
            <a:off x="3398520" y="214884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Feelings · a person should help</a:t>
            </a:r>
            <a:endParaRPr lang="en-US" sz="1400" dirty="0"/>
          </a:p>
        </p:txBody>
      </p:sp>
      <p:sp>
        <p:nvSpPr>
          <p:cNvPr id="14" name="Shape 9"/>
          <p:cNvSpPr/>
          <p:nvPr/>
        </p:nvSpPr>
        <p:spPr>
          <a:xfrm>
            <a:off x="6065520" y="1371600"/>
            <a:ext cx="2621280" cy="1463040"/>
          </a:xfrm>
          <a:prstGeom prst="roundRect">
            <a:avLst>
              <a:gd name="adj" fmla="val 7500"/>
            </a:avLst>
          </a:prstGeom>
          <a:solidFill>
            <a:srgbClr val="FFF1C9"/>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feather.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Letter 3: Poem</a:t>
            </a:r>
            <a:endParaRPr lang="en-US" sz="1600" dirty="0"/>
          </a:p>
        </p:txBody>
      </p:sp>
      <p:sp>
        <p:nvSpPr>
          <p:cNvPr id="18" name="Text 12"/>
          <p:cNvSpPr txBox="1"/>
          <p:nvPr/>
        </p:nvSpPr>
        <p:spPr>
          <a:xfrm>
            <a:off x="6202680" y="214884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Creative · could ✓ should… partly?</a:t>
            </a:r>
            <a:endParaRPr lang="en-US" sz="1400" dirty="0"/>
          </a:p>
        </p:txBody>
      </p:sp>
      <p:sp>
        <p:nvSpPr>
          <p:cNvPr id="19" name="Shape 13"/>
          <p:cNvSpPr/>
          <p:nvPr/>
        </p:nvSpPr>
        <p:spPr>
          <a:xfrm>
            <a:off x="457200" y="3063240"/>
            <a:ext cx="8229600" cy="685800"/>
          </a:xfrm>
          <a:prstGeom prst="roundRect">
            <a:avLst>
              <a:gd name="adj" fmla="val 16000"/>
            </a:avLst>
          </a:prstGeom>
          <a:solidFill>
            <a:schemeClr val="tx2"/>
          </a:solidFill>
          <a:ln/>
        </p:spPr>
      </p:sp>
      <p:sp>
        <p:nvSpPr>
          <p:cNvPr id="20" name="Shape 14"/>
          <p:cNvSpPr/>
          <p:nvPr/>
        </p:nvSpPr>
        <p:spPr>
          <a:xfrm>
            <a:off x="566928" y="3154680"/>
            <a:ext cx="502920" cy="502920"/>
          </a:xfrm>
          <a:prstGeom prst="ellipse">
            <a:avLst/>
          </a:prstGeom>
          <a:solidFill>
            <a:schemeClr val="bg1"/>
          </a:solidFill>
          <a:ln/>
        </p:spPr>
      </p:sp>
      <p:pic>
        <p:nvPicPr>
          <p:cNvPr id="21" name="Image 3" descr="/home/claude/kit/icon_comments.png">    </p:cNvPr>
          <p:cNvPicPr>
            <a:picLocks noChangeAspect="1"/>
          </p:cNvPicPr>
          <p:nvPr/>
        </p:nvPicPr>
        <p:blipFill>
          <a:blip r:embed="rId4"/>
          <a:stretch>
            <a:fillRect/>
          </a:stretch>
        </p:blipFill>
        <p:spPr>
          <a:xfrm>
            <a:off x="667512" y="3255264"/>
            <a:ext cx="301752" cy="301752"/>
          </a:xfrm>
          <a:prstGeom prst="rect">
            <a:avLst/>
          </a:prstGeom>
        </p:spPr>
      </p:pic>
      <p:sp>
        <p:nvSpPr>
          <p:cNvPr id="22" name="Text 15"/>
          <p:cNvSpPr txBox="1"/>
          <p:nvPr/>
        </p:nvSpPr>
        <p:spPr>
          <a:xfrm>
            <a:off x="1188720" y="306324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Should the AI helper answer the Grandma letter? Agree, Build or Challenge.</a:t>
            </a:r>
            <a:endParaRPr lang="en-US" sz="1600" dirty="0"/>
          </a:p>
        </p:txBody>
      </p:sp>
      <p:sp>
        <p:nvSpPr>
          <p:cNvPr id="23" name="Shape 16"/>
          <p:cNvSpPr/>
          <p:nvPr/>
        </p:nvSpPr>
        <p:spPr>
          <a:xfrm>
            <a:off x="457200" y="3840480"/>
            <a:ext cx="8229600" cy="685800"/>
          </a:xfrm>
          <a:prstGeom prst="roundRect">
            <a:avLst>
              <a:gd name="adj" fmla="val 16000"/>
            </a:avLst>
          </a:prstGeom>
          <a:solidFill>
            <a:schemeClr val="accent2"/>
          </a:solidFill>
          <a:ln/>
        </p:spPr>
      </p:sp>
      <p:sp>
        <p:nvSpPr>
          <p:cNvPr id="24" name="Shape 17"/>
          <p:cNvSpPr/>
          <p:nvPr/>
        </p:nvSpPr>
        <p:spPr>
          <a:xfrm>
            <a:off x="566928" y="3931920"/>
            <a:ext cx="502920" cy="502920"/>
          </a:xfrm>
          <a:prstGeom prst="ellipse">
            <a:avLst/>
          </a:prstGeom>
          <a:solidFill>
            <a:schemeClr val="bg1"/>
          </a:solidFill>
          <a:ln/>
        </p:spPr>
      </p:sp>
      <p:pic>
        <p:nvPicPr>
          <p:cNvPr id="25" name="Image 4" descr="/home/claude/kit/icon_sync.png">    </p:cNvPr>
          <p:cNvPicPr>
            <a:picLocks noChangeAspect="1"/>
          </p:cNvPicPr>
          <p:nvPr/>
        </p:nvPicPr>
        <p:blipFill>
          <a:blip r:embed="rId5"/>
          <a:stretch>
            <a:fillRect/>
          </a:stretch>
        </p:blipFill>
        <p:spPr>
          <a:xfrm>
            <a:off x="667512" y="4032504"/>
            <a:ext cx="301752" cy="301752"/>
          </a:xfrm>
          <a:prstGeom prst="rect">
            <a:avLst/>
          </a:prstGeom>
        </p:spPr>
      </p:pic>
      <p:sp>
        <p:nvSpPr>
          <p:cNvPr id="26" name="Text 18"/>
          <p:cNvSpPr txBox="1"/>
          <p:nvPr/>
        </p:nvSpPr>
        <p:spPr>
          <a:xfrm>
            <a:off x="1188720" y="38404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changed my mind when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puzzl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INSPECTION 2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Problem Sorter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Sort one problem, then decide: could AI help? Should it?</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Could AI help? ___ Should it?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I used Agree, Build or Challenge with a reason.</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Inspection 3</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calc.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Maths Checkers</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Is the AI's answer right?</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Y3 L2 – Inspection 2: What Kind of Problem?</dc:title>
  <dc:subject>PptxGenJS Presentation</dc:subject>
  <dc:creator>The GenTech Academy</dc:creator>
  <cp:lastModifiedBy>The GenTech Academy</cp:lastModifiedBy>
  <cp:revision>1</cp:revision>
  <dcterms:created xsi:type="dcterms:W3CDTF">2026-10-06T08:27:43Z</dcterms:created>
  <dcterms:modified xsi:type="dcterms:W3CDTF">2026-10-06T08:27:43Z</dcterms:modified>
</cp:coreProperties>
</file>