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3e1a2923-df21-7016-aee5-525c59849879}">
          <p14:sldIdLst>
            <p14:sldId id="256"/>
            <p14:sldId id="257"/>
            <p14:sldId id="258"/>
          </p14:sldIdLst>
        </p14:section>
        <p14:section name="Talk Code" id="{7f831e8f-eb81-4542-b273-8b4645088b6b}">
          <p14:sldIdLst>
            <p14:sldId id="259"/>
            <p14:sldId id="260"/>
            <p14:sldId id="261"/>
          </p14:sldIdLst>
        </p14:section>
        <p14:section name="Learn" id="{886952f6-7ec1-5ecb-521e-b0477ca03897}">
          <p14:sldIdLst>
            <p14:sldId id="262"/>
            <p14:sldId id="263"/>
          </p14:sldIdLst>
        </p14:section>
        <p14:section name="Toolbox Challenge" id="{582a3c00-1040-741b-6143-8f1039e84538}">
          <p14:sldIdLst>
            <p14:sldId id="264"/>
            <p14:sldId id="265"/>
            <p14:sldId id="266"/>
            <p14:sldId id="267"/>
          </p14:sldIdLst>
        </p14:section>
        <p14:section name="Trust-o-Meter" id="{02d16184-bac2-6793-85ef-bf1c03f807b8}">
          <p14:sldIdLst>
            <p14:sldId id="268"/>
          </p14:sldIdLst>
        </p14:section>
        <p14:section name="Verdict" id="{65468481-0b87-e553-9ba1-8b34915958be}">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put the real toolbox on your desk (hammer, ruler, scissors, tape, calculator, dictionary) with a sheet of paper. Print the tool and task cards, match sheets and logbooks.
SCRIPT: "Good morning, everyone. Today you start a brand-new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Mime the hammer cutting paper, then the scissors measuring the table. Ham it up!
SCRIPT: "Why isn't this working? I've got great tools!" Let pupils shout "Wrong tool!"
Talk partners, knee to knee (30 seconds): "Which tool should I use, and why?" Use the frame on the slide.
Key idea: every tool is designed for a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"Inspectors check things carefully to see if they can be trusted. Over six inspections, you'll test when we can trust AI, and when we can't. Each inspection earns a stamp in your Inspector's Logbook."
Hand out the logbooks (Appendix G). Point to the Trust-o-Meter: we'll use it every lesson.
Big question for the unit: When does AI help, when does it get things wrong, and who decides?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together. Point out the oracy criterion: today we practise listening to understand, so we can repeat back what our partner said.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suggest one rule for good group talk (1 minute). Take 4–5 ideas.
Reveal the five rules and teach each gesture. Model each: e.g. 'Challenge the idea, not the person' – "I see it differently because…" not "That's stupid."
ASK: "Is anything missing? Shall we add it?" Thumbs vote. Write additions on the poster (Appendix D).
The Talk Code becomes part of our class AI Charter in Lesson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each word with its gesture: TOOL = mime holding a tool; DESIGNED = draw a plan in the air; TASK = tick an imaginary list.
Quick check: "Is a pencil a tool? What is it designed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"Computers give us digital tools too. Each one is designed for a job." Go through each card.
Point out the pink 'uses AI' labels: AI is hiding inside the search engine, the map app, the translator and the chatbot. AI is one kind of tool, not the answer to everything.
ASK: "Which of these have you seen a grown-up use?" (Don't ask pupils which apps they use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Predict first: thumbs up or down.
OPTIONAL TEACHER DEMO (rehearsed, Trust-approved chatbot, Trust account): type "How long is the table in my classroom?" Read the reply aloud and label it "AI-generated".
UNPLUGGED / BACKUP: read this scripted reply (written by people for teaching): "I can't see your classroom, so I don't know. Many classroom tables are about 120 cm long, but you would need to measure it."
SCRIPT: "The chatbot predicts words. It can't see our table. The ruler wins this one!"
Think–pair–share: "The chatbot can ___ but it can't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4 = two pairs. Each group gets 12 task cards and 12 tool cards (Appendices A and B).
Pairs pick a task, choose the BEST tool and write a reason on the match sheet (Appendix C).
Tip: 'a person', 'me' and 'a class vote' are tools too!
Timer: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with a TA or volunteer. Show both halves: SAY IT (Partner A) and SWAP IT (Partner B repeats back in their own words, then agrees or adds).
Pupils choose their frame: support, core or stretch.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 A SAYS IT: chooses the tool and gives a reason.
Partner B SWAPS IT: "So you think… because…" then agrees or adds.
Swap roles for every card.
AfL: circulate and listen for 'because', and for pupils choosing a person or 'me' for the caring and creative tasks. Note any pupil who says AI is best for everything; revisit in the Trust-o-Meter.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swap match sheets with the other pair in their group. Tick the ones they agree with. For one they see differently, they must use the polite challenge frame.
This previews Agree–Build–Challenge, which we learn properly in Inspection 2.
Take one example of a polite challenge to share with the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task. Pupils show GREEN (AI is a good tool for this), AMBER (AI could help, but a person decides or checks) or RED (not a job for AI). Use cards or arms: up = green, side = amber, crossed = red.
Suggested answers (accept good reasons): 248 + 135 = amber/red (my brain or a calculator is better; a chatbot might be wrong); cheer up a sad friend = RED (caring needs a person); hamster names = green/amber (ideas, then people choose); write my own poem = red/amber (it's MY poem).
Hinge question: cheer up a sad friend? Most should say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"So, is AI always the best tool?" Take 3 answers using the frame. Push for a reason and an example.
Model answer: "AI isn't always the best tool. A chatbot can give us ideas for hamster names, but it can't measure our table because it can't see it, and it can't cheer up a friend because it can't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F). Then pupils stamp (or tick) Inspection 1 in their Inspector's Logbook.
Talk check: thumbs up if you repeated back your partner's idea before adding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exit tickets and logbooks. Keep the Talk Code poster on display: we'll use it every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1</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1</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slideLayout" Target="../slideLayouts/slideLayout3.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3.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2.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3.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3.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3.png"/><Relationship Id="rId5" Type="http://schemas.openxmlformats.org/officeDocument/2006/relationships/slideLayout" Target="../slideLayouts/slideLayout3.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3.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tools.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3 · CAN WE TRUST AI? · LESSON 1</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Inspection 1: The Right Tool for the Job</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Is AI always the best tool?</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Wrong tool!</a:t>
            </a:r>
            <a:endParaRPr lang="en-US" sz="3000" dirty="0"/>
          </a:p>
        </p:txBody>
      </p:sp>
      <p:sp>
        <p:nvSpPr>
          <p:cNvPr id="4" name="Shape 1"/>
          <p:cNvSpPr/>
          <p:nvPr/>
        </p:nvSpPr>
        <p:spPr>
          <a:xfrm>
            <a:off x="457200" y="1371600"/>
            <a:ext cx="2621280" cy="1234440"/>
          </a:xfrm>
          <a:prstGeom prst="roundRect">
            <a:avLst>
              <a:gd name="adj" fmla="val 8889"/>
            </a:avLst>
          </a:prstGeom>
          <a:solidFill>
            <a:schemeClr val="bg2"/>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hammer.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Hammer</a:t>
            </a:r>
            <a:endParaRPr lang="en-US" sz="1800" dirty="0"/>
          </a:p>
        </p:txBody>
      </p:sp>
      <p:sp>
        <p:nvSpPr>
          <p:cNvPr id="8" name="Text 4"/>
          <p:cNvSpPr txBox="1"/>
          <p:nvPr/>
        </p:nvSpPr>
        <p:spPr>
          <a:xfrm>
            <a:off x="1325880" y="1920240"/>
            <a:ext cx="164287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cut paper?</a:t>
            </a:r>
            <a:endParaRPr lang="en-US" sz="1400" dirty="0"/>
          </a:p>
        </p:txBody>
      </p:sp>
      <p:sp>
        <p:nvSpPr>
          <p:cNvPr id="9" name="Shape 5"/>
          <p:cNvSpPr/>
          <p:nvPr/>
        </p:nvSpPr>
        <p:spPr>
          <a:xfrm>
            <a:off x="3261360" y="1371600"/>
            <a:ext cx="2621280" cy="1234440"/>
          </a:xfrm>
          <a:prstGeom prst="roundRect">
            <a:avLst>
              <a:gd name="adj" fmla="val 8889"/>
            </a:avLst>
          </a:prstGeom>
          <a:solidFill>
            <a:schemeClr val="bg2"/>
          </a:solidFill>
          <a:ln/>
        </p:spPr>
      </p:sp>
      <p:sp>
        <p:nvSpPr>
          <p:cNvPr id="10" name="Shape 6"/>
          <p:cNvSpPr/>
          <p:nvPr/>
        </p:nvSpPr>
        <p:spPr>
          <a:xfrm>
            <a:off x="3398520" y="1508760"/>
            <a:ext cx="594360" cy="594360"/>
          </a:xfrm>
          <a:prstGeom prst="ellipse">
            <a:avLst/>
          </a:prstGeom>
          <a:solidFill>
            <a:schemeClr val="bg1"/>
          </a:solidFill>
          <a:ln/>
        </p:spPr>
      </p:sp>
      <p:pic>
        <p:nvPicPr>
          <p:cNvPr id="11" name="Image 1" descr="/home/claude/kit/icon_scissors.png">    </p:cNvPr>
          <p:cNvPicPr>
            <a:picLocks noChangeAspect="1"/>
          </p:cNvPicPr>
          <p:nvPr/>
        </p:nvPicPr>
        <p:blipFill>
          <a:blip r:embed="rId2"/>
          <a:stretch>
            <a:fillRect/>
          </a:stretch>
        </p:blipFill>
        <p:spPr>
          <a:xfrm>
            <a:off x="3517392" y="1627632"/>
            <a:ext cx="356616" cy="356616"/>
          </a:xfrm>
          <a:prstGeom prst="rect">
            <a:avLst/>
          </a:prstGeom>
        </p:spPr>
      </p:pic>
      <p:sp>
        <p:nvSpPr>
          <p:cNvPr id="12" name="Text 7"/>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Scissors</a:t>
            </a:r>
            <a:endParaRPr lang="en-US" sz="1800" dirty="0"/>
          </a:p>
        </p:txBody>
      </p:sp>
      <p:sp>
        <p:nvSpPr>
          <p:cNvPr id="13" name="Text 8"/>
          <p:cNvSpPr txBox="1"/>
          <p:nvPr/>
        </p:nvSpPr>
        <p:spPr>
          <a:xfrm>
            <a:off x="4130040" y="1920240"/>
            <a:ext cx="164287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measure the table?</a:t>
            </a:r>
            <a:endParaRPr lang="en-US" sz="1400" dirty="0"/>
          </a:p>
        </p:txBody>
      </p:sp>
      <p:sp>
        <p:nvSpPr>
          <p:cNvPr id="14" name="Shape 9"/>
          <p:cNvSpPr/>
          <p:nvPr/>
        </p:nvSpPr>
        <p:spPr>
          <a:xfrm>
            <a:off x="6065520" y="1371600"/>
            <a:ext cx="2621280" cy="1234440"/>
          </a:xfrm>
          <a:prstGeom prst="roundRect">
            <a:avLst>
              <a:gd name="adj" fmla="val 8889"/>
            </a:avLst>
          </a:prstGeom>
          <a:solidFill>
            <a:schemeClr val="bg2"/>
          </a:solidFill>
          <a:ln/>
        </p:spPr>
      </p:sp>
      <p:sp>
        <p:nvSpPr>
          <p:cNvPr id="15" name="Shape 10"/>
          <p:cNvSpPr/>
          <p:nvPr/>
        </p:nvSpPr>
        <p:spPr>
          <a:xfrm>
            <a:off x="6202680" y="1508760"/>
            <a:ext cx="594360" cy="594360"/>
          </a:xfrm>
          <a:prstGeom prst="ellipse">
            <a:avLst/>
          </a:prstGeom>
          <a:solidFill>
            <a:schemeClr val="bg1"/>
          </a:solidFill>
          <a:ln/>
        </p:spPr>
      </p:sp>
      <p:pic>
        <p:nvPicPr>
          <p:cNvPr id="16" name="Image 2" descr="/home/claude/kit/icon_calc.png">    </p:cNvPr>
          <p:cNvPicPr>
            <a:picLocks noChangeAspect="1"/>
          </p:cNvPicPr>
          <p:nvPr/>
        </p:nvPicPr>
        <p:blipFill>
          <a:blip r:embed="rId3"/>
          <a:stretch>
            <a:fillRect/>
          </a:stretch>
        </p:blipFill>
        <p:spPr>
          <a:xfrm>
            <a:off x="6321552" y="1627632"/>
            <a:ext cx="356616" cy="356616"/>
          </a:xfrm>
          <a:prstGeom prst="rect">
            <a:avLst/>
          </a:prstGeom>
        </p:spPr>
      </p:pic>
      <p:sp>
        <p:nvSpPr>
          <p:cNvPr id="17" name="Text 11"/>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Calculator</a:t>
            </a:r>
            <a:endParaRPr lang="en-US" sz="1800" dirty="0"/>
          </a:p>
        </p:txBody>
      </p:sp>
      <p:sp>
        <p:nvSpPr>
          <p:cNvPr id="18" name="Text 12"/>
          <p:cNvSpPr txBox="1"/>
          <p:nvPr/>
        </p:nvSpPr>
        <p:spPr>
          <a:xfrm>
            <a:off x="6934200" y="1920240"/>
            <a:ext cx="1642872"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spell a word?</a:t>
            </a:r>
            <a:endParaRPr lang="en-US" sz="1400" dirty="0"/>
          </a:p>
        </p:txBody>
      </p:sp>
      <p:sp>
        <p:nvSpPr>
          <p:cNvPr id="19" name="Text 13"/>
          <p:cNvSpPr txBox="1"/>
          <p:nvPr/>
        </p:nvSpPr>
        <p:spPr>
          <a:xfrm>
            <a:off x="457200" y="2743200"/>
            <a:ext cx="8229600" cy="457200"/>
          </a:xfrm>
          <a:prstGeom prst="rect">
            <a:avLst/>
          </a:prstGeom>
          <a:noFill/>
          <a:ln/>
        </p:spPr>
        <p:txBody>
          <a:bodyPr wrap="square" lIns="635" tIns="635" rIns="635" bIns="635" rtlCol="0" anchor="t"/>
          <a:lstStyle/>
          <a:p>
            <a:pPr indent="0" marL="0">
              <a:buNone/>
            </a:pPr>
            <a:r>
              <a:rPr lang="en-US" sz="2200" b="1" dirty="0">
                <a:solidFill>
                  <a:schemeClr val="accent1"/>
                </a:solidFill>
                <a:latin typeface="Calibri" pitchFamily="34" charset="0"/>
                <a:ea typeface="Calibri" pitchFamily="34" charset="-122"/>
                <a:cs typeface="Calibri" pitchFamily="34" charset="-120"/>
              </a:rPr>
              <a:t>Every tool is designed for a job.</a:t>
            </a:r>
            <a:endParaRPr lang="en-US" sz="2200" dirty="0"/>
          </a:p>
        </p:txBody>
      </p:sp>
      <p:sp>
        <p:nvSpPr>
          <p:cNvPr id="20" name="Shape 14"/>
          <p:cNvSpPr/>
          <p:nvPr/>
        </p:nvSpPr>
        <p:spPr>
          <a:xfrm>
            <a:off x="457200" y="3383280"/>
            <a:ext cx="8229600" cy="685800"/>
          </a:xfrm>
          <a:prstGeom prst="roundRect">
            <a:avLst>
              <a:gd name="adj" fmla="val 16000"/>
            </a:avLst>
          </a:prstGeom>
          <a:solidFill>
            <a:schemeClr val="accent2"/>
          </a:solidFill>
          <a:ln/>
        </p:spPr>
      </p:sp>
      <p:sp>
        <p:nvSpPr>
          <p:cNvPr id="21" name="Text 15"/>
          <p:cNvSpPr txBox="1"/>
          <p:nvPr/>
        </p:nvSpPr>
        <p:spPr>
          <a:xfrm>
            <a:off x="640080" y="3383280"/>
            <a:ext cx="7863840" cy="68580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I would use the ___ for this job because it can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 are now AI Inspectors</a:t>
            </a:r>
            <a:endParaRPr lang="en-US" sz="3000" dirty="0"/>
          </a:p>
        </p:txBody>
      </p:sp>
      <p:sp>
        <p:nvSpPr>
          <p:cNvPr id="4" name="Text 1"/>
          <p:cNvSpPr txBox="1"/>
          <p:nvPr/>
        </p:nvSpPr>
        <p:spPr>
          <a:xfrm>
            <a:off x="457200" y="1325880"/>
            <a:ext cx="8229600" cy="64008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Big question: When does AI help, when does it get things wrong, and who decides?</a:t>
            </a:r>
            <a:endParaRPr lang="en-US" sz="1800" dirty="0"/>
          </a:p>
        </p:txBody>
      </p:sp>
      <p:sp>
        <p:nvSpPr>
          <p:cNvPr id="5" name="Shape 2"/>
          <p:cNvSpPr/>
          <p:nvPr/>
        </p:nvSpPr>
        <p:spPr>
          <a:xfrm>
            <a:off x="457200" y="2011680"/>
            <a:ext cx="2651760" cy="685800"/>
          </a:xfrm>
          <a:prstGeom prst="roundRect">
            <a:avLst>
              <a:gd name="adj" fmla="val 16000"/>
            </a:avLst>
          </a:prstGeom>
          <a:solidFill>
            <a:schemeClr val="bg2"/>
          </a:solidFill>
          <a:ln/>
        </p:spPr>
      </p:sp>
      <p:sp>
        <p:nvSpPr>
          <p:cNvPr id="6" name="Shape 3"/>
          <p:cNvSpPr/>
          <p:nvPr/>
        </p:nvSpPr>
        <p:spPr>
          <a:xfrm>
            <a:off x="594360" y="2148840"/>
            <a:ext cx="457200" cy="457200"/>
          </a:xfrm>
          <a:prstGeom prst="ellipse">
            <a:avLst/>
          </a:prstGeom>
          <a:solidFill>
            <a:schemeClr val="bg1"/>
          </a:solidFill>
          <a:ln/>
        </p:spPr>
      </p:sp>
      <p:pic>
        <p:nvPicPr>
          <p:cNvPr id="7" name="Image 0" descr="/home/claude/kit/icon_tools.png">    </p:cNvPr>
          <p:cNvPicPr>
            <a:picLocks noChangeAspect="1"/>
          </p:cNvPicPr>
          <p:nvPr/>
        </p:nvPicPr>
        <p:blipFill>
          <a:blip r:embed="rId1"/>
          <a:stretch>
            <a:fillRect/>
          </a:stretch>
        </p:blipFill>
        <p:spPr>
          <a:xfrm>
            <a:off x="685800" y="2240280"/>
            <a:ext cx="274320" cy="274320"/>
          </a:xfrm>
          <a:prstGeom prst="rect">
            <a:avLst/>
          </a:prstGeom>
        </p:spPr>
      </p:pic>
      <p:sp>
        <p:nvSpPr>
          <p:cNvPr id="8" name="Text 4"/>
          <p:cNvSpPr txBox="1"/>
          <p:nvPr/>
        </p:nvSpPr>
        <p:spPr>
          <a:xfrm>
            <a:off x="1188720" y="2121408"/>
            <a:ext cx="18105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1. Tool Picker</a:t>
            </a:r>
            <a:endParaRPr lang="en-US" sz="1600" dirty="0"/>
          </a:p>
        </p:txBody>
      </p:sp>
      <p:sp>
        <p:nvSpPr>
          <p:cNvPr id="9" name="Shape 5"/>
          <p:cNvSpPr/>
          <p:nvPr/>
        </p:nvSpPr>
        <p:spPr>
          <a:xfrm>
            <a:off x="3246120" y="2011680"/>
            <a:ext cx="2651760" cy="685800"/>
          </a:xfrm>
          <a:prstGeom prst="roundRect">
            <a:avLst>
              <a:gd name="adj" fmla="val 16000"/>
            </a:avLst>
          </a:prstGeom>
          <a:solidFill>
            <a:srgbClr val="EEE9F7"/>
          </a:solidFill>
          <a:ln/>
        </p:spPr>
      </p:sp>
      <p:sp>
        <p:nvSpPr>
          <p:cNvPr id="10" name="Shape 6"/>
          <p:cNvSpPr/>
          <p:nvPr/>
        </p:nvSpPr>
        <p:spPr>
          <a:xfrm>
            <a:off x="3383280" y="2148840"/>
            <a:ext cx="457200" cy="457200"/>
          </a:xfrm>
          <a:prstGeom prst="ellipse">
            <a:avLst/>
          </a:prstGeom>
          <a:solidFill>
            <a:schemeClr val="bg1"/>
          </a:solidFill>
          <a:ln/>
        </p:spPr>
      </p:sp>
      <p:pic>
        <p:nvPicPr>
          <p:cNvPr id="11" name="Image 1" descr="/home/claude/kit/icon_puzzle.png">    </p:cNvPr>
          <p:cNvPicPr>
            <a:picLocks noChangeAspect="1"/>
          </p:cNvPicPr>
          <p:nvPr/>
        </p:nvPicPr>
        <p:blipFill>
          <a:blip r:embed="rId2"/>
          <a:stretch>
            <a:fillRect/>
          </a:stretch>
        </p:blipFill>
        <p:spPr>
          <a:xfrm>
            <a:off x="3474720" y="2240280"/>
            <a:ext cx="274320" cy="274320"/>
          </a:xfrm>
          <a:prstGeom prst="rect">
            <a:avLst/>
          </a:prstGeom>
        </p:spPr>
      </p:pic>
      <p:sp>
        <p:nvSpPr>
          <p:cNvPr id="12" name="Text 7"/>
          <p:cNvSpPr txBox="1"/>
          <p:nvPr/>
        </p:nvSpPr>
        <p:spPr>
          <a:xfrm>
            <a:off x="3977640" y="2121408"/>
            <a:ext cx="18105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2. Problem Sorter</a:t>
            </a:r>
            <a:endParaRPr lang="en-US" sz="1600" dirty="0"/>
          </a:p>
        </p:txBody>
      </p:sp>
      <p:sp>
        <p:nvSpPr>
          <p:cNvPr id="13" name="Shape 8"/>
          <p:cNvSpPr/>
          <p:nvPr/>
        </p:nvSpPr>
        <p:spPr>
          <a:xfrm>
            <a:off x="6035040" y="2011680"/>
            <a:ext cx="2651760" cy="685800"/>
          </a:xfrm>
          <a:prstGeom prst="roundRect">
            <a:avLst>
              <a:gd name="adj" fmla="val 16000"/>
            </a:avLst>
          </a:prstGeom>
          <a:solidFill>
            <a:schemeClr val="bg2"/>
          </a:solidFill>
          <a:ln/>
        </p:spPr>
      </p:sp>
      <p:sp>
        <p:nvSpPr>
          <p:cNvPr id="14" name="Shape 9"/>
          <p:cNvSpPr/>
          <p:nvPr/>
        </p:nvSpPr>
        <p:spPr>
          <a:xfrm>
            <a:off x="6172200" y="2148840"/>
            <a:ext cx="457200" cy="457200"/>
          </a:xfrm>
          <a:prstGeom prst="ellipse">
            <a:avLst/>
          </a:prstGeom>
          <a:solidFill>
            <a:schemeClr val="bg1"/>
          </a:solidFill>
          <a:ln/>
        </p:spPr>
      </p:sp>
      <p:pic>
        <p:nvPicPr>
          <p:cNvPr id="15" name="Image 2" descr="/home/claude/kit/icon_calc.png">    </p:cNvPr>
          <p:cNvPicPr>
            <a:picLocks noChangeAspect="1"/>
          </p:cNvPicPr>
          <p:nvPr/>
        </p:nvPicPr>
        <p:blipFill>
          <a:blip r:embed="rId3"/>
          <a:stretch>
            <a:fillRect/>
          </a:stretch>
        </p:blipFill>
        <p:spPr>
          <a:xfrm>
            <a:off x="6263640" y="2240280"/>
            <a:ext cx="274320" cy="274320"/>
          </a:xfrm>
          <a:prstGeom prst="rect">
            <a:avLst/>
          </a:prstGeom>
        </p:spPr>
      </p:pic>
      <p:sp>
        <p:nvSpPr>
          <p:cNvPr id="16" name="Text 10"/>
          <p:cNvSpPr txBox="1"/>
          <p:nvPr/>
        </p:nvSpPr>
        <p:spPr>
          <a:xfrm>
            <a:off x="6766560" y="2121408"/>
            <a:ext cx="18105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3. Answer Checker</a:t>
            </a:r>
            <a:endParaRPr lang="en-US" sz="1600" dirty="0"/>
          </a:p>
        </p:txBody>
      </p:sp>
      <p:sp>
        <p:nvSpPr>
          <p:cNvPr id="17" name="Shape 11"/>
          <p:cNvSpPr/>
          <p:nvPr/>
        </p:nvSpPr>
        <p:spPr>
          <a:xfrm>
            <a:off x="457200" y="2834640"/>
            <a:ext cx="2651760" cy="685800"/>
          </a:xfrm>
          <a:prstGeom prst="roundRect">
            <a:avLst>
              <a:gd name="adj" fmla="val 16000"/>
            </a:avLst>
          </a:prstGeom>
          <a:solidFill>
            <a:srgbClr val="EEE9F7"/>
          </a:solidFill>
          <a:ln/>
        </p:spPr>
      </p:sp>
      <p:sp>
        <p:nvSpPr>
          <p:cNvPr id="18" name="Shape 12"/>
          <p:cNvSpPr/>
          <p:nvPr/>
        </p:nvSpPr>
        <p:spPr>
          <a:xfrm>
            <a:off x="594360" y="2971800"/>
            <a:ext cx="457200" cy="457200"/>
          </a:xfrm>
          <a:prstGeom prst="ellipse">
            <a:avLst/>
          </a:prstGeom>
          <a:solidFill>
            <a:schemeClr val="bg1"/>
          </a:solidFill>
          <a:ln/>
        </p:spPr>
      </p:sp>
      <p:pic>
        <p:nvPicPr>
          <p:cNvPr id="19" name="Image 3" descr="/home/claude/kit/icon_palette.png">    </p:cNvPr>
          <p:cNvPicPr>
            <a:picLocks noChangeAspect="1"/>
          </p:cNvPicPr>
          <p:nvPr/>
        </p:nvPicPr>
        <p:blipFill>
          <a:blip r:embed="rId4"/>
          <a:stretch>
            <a:fillRect/>
          </a:stretch>
        </p:blipFill>
        <p:spPr>
          <a:xfrm>
            <a:off x="685800" y="3063240"/>
            <a:ext cx="274320" cy="274320"/>
          </a:xfrm>
          <a:prstGeom prst="rect">
            <a:avLst/>
          </a:prstGeom>
        </p:spPr>
      </p:pic>
      <p:sp>
        <p:nvSpPr>
          <p:cNvPr id="20" name="Text 13"/>
          <p:cNvSpPr txBox="1"/>
          <p:nvPr/>
        </p:nvSpPr>
        <p:spPr>
          <a:xfrm>
            <a:off x="1188720" y="2944368"/>
            <a:ext cx="18105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4. Credit Giver</a:t>
            </a:r>
            <a:endParaRPr lang="en-US" sz="1600" dirty="0"/>
          </a:p>
        </p:txBody>
      </p:sp>
      <p:sp>
        <p:nvSpPr>
          <p:cNvPr id="21" name="Shape 14"/>
          <p:cNvSpPr/>
          <p:nvPr/>
        </p:nvSpPr>
        <p:spPr>
          <a:xfrm>
            <a:off x="3246120" y="2834640"/>
            <a:ext cx="2651760" cy="685800"/>
          </a:xfrm>
          <a:prstGeom prst="roundRect">
            <a:avLst>
              <a:gd name="adj" fmla="val 16000"/>
            </a:avLst>
          </a:prstGeom>
          <a:solidFill>
            <a:schemeClr val="bg2"/>
          </a:solidFill>
          <a:ln/>
        </p:spPr>
      </p:sp>
      <p:sp>
        <p:nvSpPr>
          <p:cNvPr id="22" name="Shape 15"/>
          <p:cNvSpPr/>
          <p:nvPr/>
        </p:nvSpPr>
        <p:spPr>
          <a:xfrm>
            <a:off x="3383280" y="2971800"/>
            <a:ext cx="457200" cy="457200"/>
          </a:xfrm>
          <a:prstGeom prst="ellipse">
            <a:avLst/>
          </a:prstGeom>
          <a:solidFill>
            <a:schemeClr val="bg1"/>
          </a:solidFill>
          <a:ln/>
        </p:spPr>
      </p:sp>
      <p:pic>
        <p:nvPicPr>
          <p:cNvPr id="23" name="Image 4" descr="/home/claude/kit/icon_scale.png">    </p:cNvPr>
          <p:cNvPicPr>
            <a:picLocks noChangeAspect="1"/>
          </p:cNvPicPr>
          <p:nvPr/>
        </p:nvPicPr>
        <p:blipFill>
          <a:blip r:embed="rId5"/>
          <a:stretch>
            <a:fillRect/>
          </a:stretch>
        </p:blipFill>
        <p:spPr>
          <a:xfrm>
            <a:off x="3474720" y="3063240"/>
            <a:ext cx="274320" cy="274320"/>
          </a:xfrm>
          <a:prstGeom prst="rect">
            <a:avLst/>
          </a:prstGeom>
        </p:spPr>
      </p:pic>
      <p:sp>
        <p:nvSpPr>
          <p:cNvPr id="24" name="Text 16"/>
          <p:cNvSpPr txBox="1"/>
          <p:nvPr/>
        </p:nvSpPr>
        <p:spPr>
          <a:xfrm>
            <a:off x="3977640" y="2944368"/>
            <a:ext cx="18105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5. Fair Judge</a:t>
            </a:r>
            <a:endParaRPr lang="en-US" sz="1600" dirty="0"/>
          </a:p>
        </p:txBody>
      </p:sp>
      <p:sp>
        <p:nvSpPr>
          <p:cNvPr id="25" name="Shape 17"/>
          <p:cNvSpPr/>
          <p:nvPr/>
        </p:nvSpPr>
        <p:spPr>
          <a:xfrm>
            <a:off x="6035040" y="2834640"/>
            <a:ext cx="2651760" cy="685800"/>
          </a:xfrm>
          <a:prstGeom prst="roundRect">
            <a:avLst>
              <a:gd name="adj" fmla="val 16000"/>
            </a:avLst>
          </a:prstGeom>
          <a:solidFill>
            <a:srgbClr val="EEE9F7"/>
          </a:solidFill>
          <a:ln/>
        </p:spPr>
      </p:sp>
      <p:sp>
        <p:nvSpPr>
          <p:cNvPr id="26" name="Shape 18"/>
          <p:cNvSpPr/>
          <p:nvPr/>
        </p:nvSpPr>
        <p:spPr>
          <a:xfrm>
            <a:off x="6172200" y="2971800"/>
            <a:ext cx="457200" cy="457200"/>
          </a:xfrm>
          <a:prstGeom prst="ellipse">
            <a:avLst/>
          </a:prstGeom>
          <a:solidFill>
            <a:schemeClr val="bg1"/>
          </a:solidFill>
          <a:ln/>
        </p:spPr>
      </p:sp>
      <p:pic>
        <p:nvPicPr>
          <p:cNvPr id="27" name="Image 5" descr="/home/claude/kit/icon_scroll.png">    </p:cNvPr>
          <p:cNvPicPr>
            <a:picLocks noChangeAspect="1"/>
          </p:cNvPicPr>
          <p:nvPr/>
        </p:nvPicPr>
        <p:blipFill>
          <a:blip r:embed="rId6"/>
          <a:stretch>
            <a:fillRect/>
          </a:stretch>
        </p:blipFill>
        <p:spPr>
          <a:xfrm>
            <a:off x="6263640" y="3063240"/>
            <a:ext cx="274320" cy="274320"/>
          </a:xfrm>
          <a:prstGeom prst="rect">
            <a:avLst/>
          </a:prstGeom>
        </p:spPr>
      </p:pic>
      <p:sp>
        <p:nvSpPr>
          <p:cNvPr id="28" name="Text 19"/>
          <p:cNvSpPr txBox="1"/>
          <p:nvPr/>
        </p:nvSpPr>
        <p:spPr>
          <a:xfrm>
            <a:off x="6766560" y="2944368"/>
            <a:ext cx="181051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6. Charter Maker</a:t>
            </a:r>
            <a:endParaRPr lang="en-US" sz="1600" dirty="0"/>
          </a:p>
        </p:txBody>
      </p:sp>
      <p:sp>
        <p:nvSpPr>
          <p:cNvPr id="29" name="Shape 20"/>
          <p:cNvSpPr/>
          <p:nvPr/>
        </p:nvSpPr>
        <p:spPr>
          <a:xfrm>
            <a:off x="457200" y="3611880"/>
            <a:ext cx="2621280" cy="822960"/>
          </a:xfrm>
          <a:prstGeom prst="roundRect">
            <a:avLst>
              <a:gd name="adj" fmla="val 13333"/>
            </a:avLst>
          </a:prstGeom>
          <a:solidFill>
            <a:srgbClr val="DFF3E4"/>
          </a:solidFill>
          <a:ln/>
        </p:spPr>
      </p:sp>
      <p:sp>
        <p:nvSpPr>
          <p:cNvPr id="30" name="Shape 21"/>
          <p:cNvSpPr/>
          <p:nvPr/>
        </p:nvSpPr>
        <p:spPr>
          <a:xfrm>
            <a:off x="594360" y="3749040"/>
            <a:ext cx="548640" cy="548640"/>
          </a:xfrm>
          <a:prstGeom prst="ellipse">
            <a:avLst/>
          </a:prstGeom>
          <a:solidFill>
            <a:schemeClr val="bg1"/>
          </a:solidFill>
          <a:ln/>
        </p:spPr>
      </p:sp>
      <p:pic>
        <p:nvPicPr>
          <p:cNvPr id="31" name="Image 6" descr="/home/claude/kit/icon_check.png">    </p:cNvPr>
          <p:cNvPicPr>
            <a:picLocks noChangeAspect="1"/>
          </p:cNvPicPr>
          <p:nvPr/>
        </p:nvPicPr>
        <p:blipFill>
          <a:blip r:embed="rId7"/>
          <a:stretch>
            <a:fillRect/>
          </a:stretch>
        </p:blipFill>
        <p:spPr>
          <a:xfrm>
            <a:off x="704088" y="3858768"/>
            <a:ext cx="329184" cy="329184"/>
          </a:xfrm>
          <a:prstGeom prst="rect">
            <a:avLst/>
          </a:prstGeom>
        </p:spPr>
      </p:pic>
      <p:sp>
        <p:nvSpPr>
          <p:cNvPr id="32" name="Text 22"/>
          <p:cNvSpPr txBox="1"/>
          <p:nvPr/>
        </p:nvSpPr>
        <p:spPr>
          <a:xfrm>
            <a:off x="1280160" y="372160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TRUST IT</a:t>
            </a:r>
            <a:endParaRPr lang="en-US" sz="1500" dirty="0"/>
          </a:p>
        </p:txBody>
      </p:sp>
      <p:sp>
        <p:nvSpPr>
          <p:cNvPr id="33" name="Shape 23"/>
          <p:cNvSpPr/>
          <p:nvPr/>
        </p:nvSpPr>
        <p:spPr>
          <a:xfrm>
            <a:off x="3261360" y="3611880"/>
            <a:ext cx="2621280" cy="822960"/>
          </a:xfrm>
          <a:prstGeom prst="roundRect">
            <a:avLst>
              <a:gd name="adj" fmla="val 13333"/>
            </a:avLst>
          </a:prstGeom>
          <a:solidFill>
            <a:srgbClr val="FFF1C9"/>
          </a:solidFill>
          <a:ln/>
        </p:spPr>
      </p:sp>
      <p:sp>
        <p:nvSpPr>
          <p:cNvPr id="34" name="Shape 24"/>
          <p:cNvSpPr/>
          <p:nvPr/>
        </p:nvSpPr>
        <p:spPr>
          <a:xfrm>
            <a:off x="3398520" y="3749040"/>
            <a:ext cx="548640" cy="548640"/>
          </a:xfrm>
          <a:prstGeom prst="ellipse">
            <a:avLst/>
          </a:prstGeom>
          <a:solidFill>
            <a:schemeClr val="bg1"/>
          </a:solidFill>
          <a:ln/>
        </p:spPr>
      </p:sp>
      <p:pic>
        <p:nvPicPr>
          <p:cNvPr id="35" name="Image 7" descr="/home/claude/kit/icon_search.png">    </p:cNvPr>
          <p:cNvPicPr>
            <a:picLocks noChangeAspect="1"/>
          </p:cNvPicPr>
          <p:nvPr/>
        </p:nvPicPr>
        <p:blipFill>
          <a:blip r:embed="rId8"/>
          <a:stretch>
            <a:fillRect/>
          </a:stretch>
        </p:blipFill>
        <p:spPr>
          <a:xfrm>
            <a:off x="3508248" y="3858768"/>
            <a:ext cx="329184" cy="329184"/>
          </a:xfrm>
          <a:prstGeom prst="rect">
            <a:avLst/>
          </a:prstGeom>
        </p:spPr>
      </p:pic>
      <p:sp>
        <p:nvSpPr>
          <p:cNvPr id="36" name="Text 25"/>
          <p:cNvSpPr txBox="1"/>
          <p:nvPr/>
        </p:nvSpPr>
        <p:spPr>
          <a:xfrm>
            <a:off x="4084320" y="372160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CHECK IT</a:t>
            </a:r>
            <a:endParaRPr lang="en-US" sz="1500" dirty="0"/>
          </a:p>
        </p:txBody>
      </p:sp>
      <p:sp>
        <p:nvSpPr>
          <p:cNvPr id="37" name="Shape 26"/>
          <p:cNvSpPr/>
          <p:nvPr/>
        </p:nvSpPr>
        <p:spPr>
          <a:xfrm>
            <a:off x="6065520" y="3611880"/>
            <a:ext cx="2621280" cy="822960"/>
          </a:xfrm>
          <a:prstGeom prst="roundRect">
            <a:avLst>
              <a:gd name="adj" fmla="val 13333"/>
            </a:avLst>
          </a:prstGeom>
          <a:solidFill>
            <a:srgbClr val="FBE3DC"/>
          </a:solidFill>
          <a:ln/>
        </p:spPr>
      </p:sp>
      <p:sp>
        <p:nvSpPr>
          <p:cNvPr id="38" name="Shape 27"/>
          <p:cNvSpPr/>
          <p:nvPr/>
        </p:nvSpPr>
        <p:spPr>
          <a:xfrm>
            <a:off x="6202680" y="3749040"/>
            <a:ext cx="548640" cy="548640"/>
          </a:xfrm>
          <a:prstGeom prst="ellipse">
            <a:avLst/>
          </a:prstGeom>
          <a:solidFill>
            <a:schemeClr val="bg1"/>
          </a:solidFill>
          <a:ln/>
        </p:spPr>
      </p:sp>
      <p:pic>
        <p:nvPicPr>
          <p:cNvPr id="39" name="Image 8" descr="/home/claude/kit/icon_cross.png">    </p:cNvPr>
          <p:cNvPicPr>
            <a:picLocks noChangeAspect="1"/>
          </p:cNvPicPr>
          <p:nvPr/>
        </p:nvPicPr>
        <p:blipFill>
          <a:blip r:embed="rId9"/>
          <a:stretch>
            <a:fillRect/>
          </a:stretch>
        </p:blipFill>
        <p:spPr>
          <a:xfrm>
            <a:off x="6312408" y="3858768"/>
            <a:ext cx="329184" cy="329184"/>
          </a:xfrm>
          <a:prstGeom prst="rect">
            <a:avLst/>
          </a:prstGeom>
        </p:spPr>
      </p:pic>
      <p:sp>
        <p:nvSpPr>
          <p:cNvPr id="40" name="Text 28"/>
          <p:cNvSpPr txBox="1"/>
          <p:nvPr/>
        </p:nvSpPr>
        <p:spPr>
          <a:xfrm>
            <a:off x="6888480" y="372160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DON'T TRUST IT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tools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match different tools, including AI tools, to the jobs they are designed to do.</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what job a tool is designed to do.</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choose the best tool for a task and give a reason.</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why AI is not always the best tool.</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take turns and listen to understand my partner.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Our Inspectors' Talk Code</a:t>
            </a:r>
            <a:endParaRPr lang="en-US" sz="3000" dirty="0"/>
          </a:p>
        </p:txBody>
      </p:sp>
      <p:sp>
        <p:nvSpPr>
          <p:cNvPr id="4" name="Shape 1"/>
          <p:cNvSpPr/>
          <p:nvPr/>
        </p:nvSpPr>
        <p:spPr>
          <a:xfrm>
            <a:off x="457200" y="1325880"/>
            <a:ext cx="1536192" cy="2194560"/>
          </a:xfrm>
          <a:prstGeom prst="roundRect">
            <a:avLst>
              <a:gd name="adj" fmla="val 7143"/>
            </a:avLst>
          </a:prstGeom>
          <a:solidFill>
            <a:srgbClr val="FCE4F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ar.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to understand</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Build on ideas</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the idea, not the person</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Give a reason</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temple, then open your hand</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users.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Bring everyone in</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towards your group</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vote.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Is anything missing? Suggest a rule, then we vote: thumbs up, thumbs sideways or thumbs down.</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tool</a:t>
            </a:r>
            <a:endParaRPr lang="en-US" sz="19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Something we use to help us do a job.</a:t>
            </a:r>
            <a:endParaRPr lang="en-US" sz="13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task / job</a:t>
            </a:r>
            <a:endParaRPr lang="en-US" sz="19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Something we need to do.</a:t>
            </a:r>
            <a:endParaRPr lang="en-US" sz="13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designed</a:t>
            </a:r>
            <a:endParaRPr lang="en-US" sz="19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Planned and made by people to do a particular job.</a:t>
            </a:r>
            <a:endParaRPr lang="en-US" sz="13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digital tool</a:t>
            </a:r>
            <a:endParaRPr lang="en-US" sz="19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 tool that runs on a computer, tablet or phone, e.g. a calculator app or a map app.</a:t>
            </a:r>
            <a:endParaRPr lang="en-US" sz="13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AI tool</a:t>
            </a:r>
            <a:endParaRPr lang="en-US" sz="19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 computer program trained on lots of examples so it can predict, sort or create things.</a:t>
            </a:r>
            <a:endParaRPr lang="en-US" sz="13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chatbot</a:t>
            </a:r>
            <a:endParaRPr lang="en-US" sz="19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An AI tool that writes replies by predicting which words come next.</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digital toolbox</a:t>
            </a:r>
            <a:endParaRPr lang="en-US" sz="3000" dirty="0"/>
          </a:p>
        </p:txBody>
      </p:sp>
      <p:sp>
        <p:nvSpPr>
          <p:cNvPr id="4" name="Shape 1"/>
          <p:cNvSpPr/>
          <p:nvPr/>
        </p:nvSpPr>
        <p:spPr>
          <a:xfrm>
            <a:off x="457200" y="1371600"/>
            <a:ext cx="2621280" cy="1234440"/>
          </a:xfrm>
          <a:prstGeom prst="roundRect">
            <a:avLst>
              <a:gd name="adj" fmla="val 8889"/>
            </a:avLst>
          </a:prstGeom>
          <a:solidFill>
            <a:schemeClr val="bg2"/>
          </a:solidFill>
          <a:ln/>
        </p:spPr>
      </p:sp>
      <p:sp>
        <p:nvSpPr>
          <p:cNvPr id="5" name="Shape 2"/>
          <p:cNvSpPr/>
          <p:nvPr/>
        </p:nvSpPr>
        <p:spPr>
          <a:xfrm>
            <a:off x="594360" y="1508760"/>
            <a:ext cx="566928" cy="566928"/>
          </a:xfrm>
          <a:prstGeom prst="ellipse">
            <a:avLst/>
          </a:prstGeom>
          <a:solidFill>
            <a:schemeClr val="bg1"/>
          </a:solidFill>
          <a:ln/>
        </p:spPr>
      </p:sp>
      <p:pic>
        <p:nvPicPr>
          <p:cNvPr id="6" name="Image 0" descr="/home/claude/kit/icon_calc.png">    </p:cNvPr>
          <p:cNvPicPr>
            <a:picLocks noChangeAspect="1"/>
          </p:cNvPicPr>
          <p:nvPr/>
        </p:nvPicPr>
        <p:blipFill>
          <a:blip r:embed="rId1"/>
          <a:stretch>
            <a:fillRect/>
          </a:stretch>
        </p:blipFill>
        <p:spPr>
          <a:xfrm>
            <a:off x="707746" y="1622146"/>
            <a:ext cx="340157" cy="340157"/>
          </a:xfrm>
          <a:prstGeom prst="rect">
            <a:avLst/>
          </a:prstGeom>
        </p:spPr>
      </p:pic>
      <p:sp>
        <p:nvSpPr>
          <p:cNvPr id="7" name="Text 3"/>
          <p:cNvSpPr txBox="1"/>
          <p:nvPr/>
        </p:nvSpPr>
        <p:spPr>
          <a:xfrm>
            <a:off x="1298448" y="1481328"/>
            <a:ext cx="1670304"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Calculator</a:t>
            </a:r>
            <a:endParaRPr lang="en-US" sz="1700" dirty="0"/>
          </a:p>
        </p:txBody>
      </p:sp>
      <p:sp>
        <p:nvSpPr>
          <p:cNvPr id="8" name="Text 4"/>
          <p:cNvSpPr txBox="1"/>
          <p:nvPr/>
        </p:nvSpPr>
        <p:spPr>
          <a:xfrm>
            <a:off x="1298448" y="1920240"/>
            <a:ext cx="1670304" cy="6400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Designed to calculate</a:t>
            </a:r>
            <a:endParaRPr lang="en-US" sz="1300" dirty="0"/>
          </a:p>
        </p:txBody>
      </p:sp>
      <p:sp>
        <p:nvSpPr>
          <p:cNvPr id="9" name="Shape 5"/>
          <p:cNvSpPr/>
          <p:nvPr/>
        </p:nvSpPr>
        <p:spPr>
          <a:xfrm>
            <a:off x="3261360" y="1371600"/>
            <a:ext cx="2621280" cy="1234440"/>
          </a:xfrm>
          <a:prstGeom prst="roundRect">
            <a:avLst>
              <a:gd name="adj" fmla="val 8889"/>
            </a:avLst>
          </a:prstGeom>
          <a:solidFill>
            <a:schemeClr val="bg2"/>
          </a:solidFill>
          <a:ln/>
        </p:spPr>
      </p:sp>
      <p:sp>
        <p:nvSpPr>
          <p:cNvPr id="10" name="Shape 6"/>
          <p:cNvSpPr/>
          <p:nvPr/>
        </p:nvSpPr>
        <p:spPr>
          <a:xfrm>
            <a:off x="3398520" y="1508760"/>
            <a:ext cx="566928" cy="566928"/>
          </a:xfrm>
          <a:prstGeom prst="ellipse">
            <a:avLst/>
          </a:prstGeom>
          <a:solidFill>
            <a:schemeClr val="bg1"/>
          </a:solidFill>
          <a:ln/>
        </p:spPr>
      </p:sp>
      <p:pic>
        <p:nvPicPr>
          <p:cNvPr id="11" name="Image 1" descr="/home/claude/kit/icon_search.png">    </p:cNvPr>
          <p:cNvPicPr>
            <a:picLocks noChangeAspect="1"/>
          </p:cNvPicPr>
          <p:nvPr/>
        </p:nvPicPr>
        <p:blipFill>
          <a:blip r:embed="rId2"/>
          <a:stretch>
            <a:fillRect/>
          </a:stretch>
        </p:blipFill>
        <p:spPr>
          <a:xfrm>
            <a:off x="3511906" y="1622146"/>
            <a:ext cx="340157" cy="340157"/>
          </a:xfrm>
          <a:prstGeom prst="rect">
            <a:avLst/>
          </a:prstGeom>
        </p:spPr>
      </p:pic>
      <p:sp>
        <p:nvSpPr>
          <p:cNvPr id="12" name="Text 7"/>
          <p:cNvSpPr txBox="1"/>
          <p:nvPr/>
        </p:nvSpPr>
        <p:spPr>
          <a:xfrm>
            <a:off x="4102608" y="1481328"/>
            <a:ext cx="1670304"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Search engine</a:t>
            </a:r>
            <a:endParaRPr lang="en-US" sz="1700" dirty="0"/>
          </a:p>
        </p:txBody>
      </p:sp>
      <p:sp>
        <p:nvSpPr>
          <p:cNvPr id="13" name="Text 8"/>
          <p:cNvSpPr txBox="1"/>
          <p:nvPr/>
        </p:nvSpPr>
        <p:spPr>
          <a:xfrm>
            <a:off x="4102608" y="1920240"/>
            <a:ext cx="1670304" cy="6400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Finds web pages · uses AI</a:t>
            </a:r>
            <a:endParaRPr lang="en-US" sz="1300" dirty="0"/>
          </a:p>
        </p:txBody>
      </p:sp>
      <p:sp>
        <p:nvSpPr>
          <p:cNvPr id="14" name="Shape 9"/>
          <p:cNvSpPr/>
          <p:nvPr/>
        </p:nvSpPr>
        <p:spPr>
          <a:xfrm>
            <a:off x="6065520" y="1371600"/>
            <a:ext cx="2621280" cy="1234440"/>
          </a:xfrm>
          <a:prstGeom prst="roundRect">
            <a:avLst>
              <a:gd name="adj" fmla="val 8889"/>
            </a:avLst>
          </a:prstGeom>
          <a:solidFill>
            <a:schemeClr val="bg2"/>
          </a:solidFill>
          <a:ln/>
        </p:spPr>
      </p:sp>
      <p:sp>
        <p:nvSpPr>
          <p:cNvPr id="15" name="Shape 10"/>
          <p:cNvSpPr/>
          <p:nvPr/>
        </p:nvSpPr>
        <p:spPr>
          <a:xfrm>
            <a:off x="6202680" y="1508760"/>
            <a:ext cx="566928" cy="566928"/>
          </a:xfrm>
          <a:prstGeom prst="ellipse">
            <a:avLst/>
          </a:prstGeom>
          <a:solidFill>
            <a:schemeClr val="bg1"/>
          </a:solidFill>
          <a:ln/>
        </p:spPr>
      </p:sp>
      <p:pic>
        <p:nvPicPr>
          <p:cNvPr id="16" name="Image 2" descr="/home/claude/kit/icon_map.png">    </p:cNvPr>
          <p:cNvPicPr>
            <a:picLocks noChangeAspect="1"/>
          </p:cNvPicPr>
          <p:nvPr/>
        </p:nvPicPr>
        <p:blipFill>
          <a:blip r:embed="rId3"/>
          <a:stretch>
            <a:fillRect/>
          </a:stretch>
        </p:blipFill>
        <p:spPr>
          <a:xfrm>
            <a:off x="6316066" y="1622146"/>
            <a:ext cx="340157" cy="340157"/>
          </a:xfrm>
          <a:prstGeom prst="rect">
            <a:avLst/>
          </a:prstGeom>
        </p:spPr>
      </p:pic>
      <p:sp>
        <p:nvSpPr>
          <p:cNvPr id="17" name="Text 11"/>
          <p:cNvSpPr txBox="1"/>
          <p:nvPr/>
        </p:nvSpPr>
        <p:spPr>
          <a:xfrm>
            <a:off x="6906768" y="1481328"/>
            <a:ext cx="1670304"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Map app</a:t>
            </a:r>
            <a:endParaRPr lang="en-US" sz="1700" dirty="0"/>
          </a:p>
        </p:txBody>
      </p:sp>
      <p:sp>
        <p:nvSpPr>
          <p:cNvPr id="18" name="Text 12"/>
          <p:cNvSpPr txBox="1"/>
          <p:nvPr/>
        </p:nvSpPr>
        <p:spPr>
          <a:xfrm>
            <a:off x="6906768" y="1920240"/>
            <a:ext cx="1670304" cy="6400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Plans routes · uses AI</a:t>
            </a:r>
            <a:endParaRPr lang="en-US" sz="1300" dirty="0"/>
          </a:p>
        </p:txBody>
      </p:sp>
      <p:sp>
        <p:nvSpPr>
          <p:cNvPr id="19" name="Shape 13"/>
          <p:cNvSpPr/>
          <p:nvPr/>
        </p:nvSpPr>
        <p:spPr>
          <a:xfrm>
            <a:off x="457200" y="2788920"/>
            <a:ext cx="2621280" cy="1234440"/>
          </a:xfrm>
          <a:prstGeom prst="roundRect">
            <a:avLst>
              <a:gd name="adj" fmla="val 8889"/>
            </a:avLst>
          </a:prstGeom>
          <a:solidFill>
            <a:schemeClr val="bg2"/>
          </a:solidFill>
          <a:ln/>
        </p:spPr>
      </p:sp>
      <p:sp>
        <p:nvSpPr>
          <p:cNvPr id="20" name="Shape 14"/>
          <p:cNvSpPr/>
          <p:nvPr/>
        </p:nvSpPr>
        <p:spPr>
          <a:xfrm>
            <a:off x="594360" y="2926080"/>
            <a:ext cx="566928" cy="566928"/>
          </a:xfrm>
          <a:prstGeom prst="ellipse">
            <a:avLst/>
          </a:prstGeom>
          <a:solidFill>
            <a:schemeClr val="bg1"/>
          </a:solidFill>
          <a:ln/>
        </p:spPr>
      </p:sp>
      <p:pic>
        <p:nvPicPr>
          <p:cNvPr id="21" name="Image 3" descr="/home/claude/kit/icon_translate.png">    </p:cNvPr>
          <p:cNvPicPr>
            <a:picLocks noChangeAspect="1"/>
          </p:cNvPicPr>
          <p:nvPr/>
        </p:nvPicPr>
        <p:blipFill>
          <a:blip r:embed="rId4"/>
          <a:stretch>
            <a:fillRect/>
          </a:stretch>
        </p:blipFill>
        <p:spPr>
          <a:xfrm>
            <a:off x="707746" y="3039466"/>
            <a:ext cx="340157" cy="340157"/>
          </a:xfrm>
          <a:prstGeom prst="rect">
            <a:avLst/>
          </a:prstGeom>
        </p:spPr>
      </p:pic>
      <p:sp>
        <p:nvSpPr>
          <p:cNvPr id="22" name="Text 15"/>
          <p:cNvSpPr txBox="1"/>
          <p:nvPr/>
        </p:nvSpPr>
        <p:spPr>
          <a:xfrm>
            <a:off x="1298448" y="2898648"/>
            <a:ext cx="1670304"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Translator</a:t>
            </a:r>
            <a:endParaRPr lang="en-US" sz="1700" dirty="0"/>
          </a:p>
        </p:txBody>
      </p:sp>
      <p:sp>
        <p:nvSpPr>
          <p:cNvPr id="23" name="Text 16"/>
          <p:cNvSpPr txBox="1"/>
          <p:nvPr/>
        </p:nvSpPr>
        <p:spPr>
          <a:xfrm>
            <a:off x="1298448" y="3337560"/>
            <a:ext cx="1670304" cy="6400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Changes language · uses AI</a:t>
            </a:r>
            <a:endParaRPr lang="en-US" sz="1300" dirty="0"/>
          </a:p>
        </p:txBody>
      </p:sp>
      <p:sp>
        <p:nvSpPr>
          <p:cNvPr id="24" name="Shape 17"/>
          <p:cNvSpPr/>
          <p:nvPr/>
        </p:nvSpPr>
        <p:spPr>
          <a:xfrm>
            <a:off x="3261360" y="2788920"/>
            <a:ext cx="2621280" cy="1234440"/>
          </a:xfrm>
          <a:prstGeom prst="roundRect">
            <a:avLst>
              <a:gd name="adj" fmla="val 8889"/>
            </a:avLst>
          </a:prstGeom>
          <a:solidFill>
            <a:schemeClr val="bg2"/>
          </a:solidFill>
          <a:ln/>
        </p:spPr>
      </p:sp>
      <p:sp>
        <p:nvSpPr>
          <p:cNvPr id="25" name="Shape 18"/>
          <p:cNvSpPr/>
          <p:nvPr/>
        </p:nvSpPr>
        <p:spPr>
          <a:xfrm>
            <a:off x="3398520" y="2926080"/>
            <a:ext cx="566928" cy="566928"/>
          </a:xfrm>
          <a:prstGeom prst="ellipse">
            <a:avLst/>
          </a:prstGeom>
          <a:solidFill>
            <a:schemeClr val="bg1"/>
          </a:solidFill>
          <a:ln/>
        </p:spPr>
      </p:sp>
      <p:pic>
        <p:nvPicPr>
          <p:cNvPr id="26" name="Image 4" descr="/home/claude/kit/icon_camera.png">    </p:cNvPr>
          <p:cNvPicPr>
            <a:picLocks noChangeAspect="1"/>
          </p:cNvPicPr>
          <p:nvPr/>
        </p:nvPicPr>
        <p:blipFill>
          <a:blip r:embed="rId5"/>
          <a:stretch>
            <a:fillRect/>
          </a:stretch>
        </p:blipFill>
        <p:spPr>
          <a:xfrm>
            <a:off x="3511906" y="3039466"/>
            <a:ext cx="340157" cy="340157"/>
          </a:xfrm>
          <a:prstGeom prst="rect">
            <a:avLst/>
          </a:prstGeom>
        </p:spPr>
      </p:pic>
      <p:sp>
        <p:nvSpPr>
          <p:cNvPr id="27" name="Text 19"/>
          <p:cNvSpPr txBox="1"/>
          <p:nvPr/>
        </p:nvSpPr>
        <p:spPr>
          <a:xfrm>
            <a:off x="4102608" y="2898648"/>
            <a:ext cx="1670304"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Camera</a:t>
            </a:r>
            <a:endParaRPr lang="en-US" sz="1700" dirty="0"/>
          </a:p>
        </p:txBody>
      </p:sp>
      <p:sp>
        <p:nvSpPr>
          <p:cNvPr id="28" name="Text 20"/>
          <p:cNvSpPr txBox="1"/>
          <p:nvPr/>
        </p:nvSpPr>
        <p:spPr>
          <a:xfrm>
            <a:off x="4102608" y="3337560"/>
            <a:ext cx="1670304" cy="6400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Takes pictures</a:t>
            </a:r>
            <a:endParaRPr lang="en-US" sz="1300" dirty="0"/>
          </a:p>
        </p:txBody>
      </p:sp>
      <p:sp>
        <p:nvSpPr>
          <p:cNvPr id="29" name="Shape 21"/>
          <p:cNvSpPr/>
          <p:nvPr/>
        </p:nvSpPr>
        <p:spPr>
          <a:xfrm>
            <a:off x="6065520" y="2788920"/>
            <a:ext cx="2621280" cy="1234440"/>
          </a:xfrm>
          <a:prstGeom prst="roundRect">
            <a:avLst>
              <a:gd name="adj" fmla="val 8889"/>
            </a:avLst>
          </a:prstGeom>
          <a:solidFill>
            <a:schemeClr val="bg2"/>
          </a:solidFill>
          <a:ln/>
        </p:spPr>
      </p:sp>
      <p:sp>
        <p:nvSpPr>
          <p:cNvPr id="30" name="Shape 22"/>
          <p:cNvSpPr/>
          <p:nvPr/>
        </p:nvSpPr>
        <p:spPr>
          <a:xfrm>
            <a:off x="6202680" y="2926080"/>
            <a:ext cx="566928" cy="566928"/>
          </a:xfrm>
          <a:prstGeom prst="ellipse">
            <a:avLst/>
          </a:prstGeom>
          <a:solidFill>
            <a:schemeClr val="bg1"/>
          </a:solidFill>
          <a:ln/>
        </p:spPr>
      </p:sp>
      <p:pic>
        <p:nvPicPr>
          <p:cNvPr id="31" name="Image 5" descr="/home/claude/kit/icon_chat.png">    </p:cNvPr>
          <p:cNvPicPr>
            <a:picLocks noChangeAspect="1"/>
          </p:cNvPicPr>
          <p:nvPr/>
        </p:nvPicPr>
        <p:blipFill>
          <a:blip r:embed="rId6"/>
          <a:stretch>
            <a:fillRect/>
          </a:stretch>
        </p:blipFill>
        <p:spPr>
          <a:xfrm>
            <a:off x="6316066" y="3039466"/>
            <a:ext cx="340157" cy="340157"/>
          </a:xfrm>
          <a:prstGeom prst="rect">
            <a:avLst/>
          </a:prstGeom>
        </p:spPr>
      </p:pic>
      <p:sp>
        <p:nvSpPr>
          <p:cNvPr id="32" name="Text 23"/>
          <p:cNvSpPr txBox="1"/>
          <p:nvPr/>
        </p:nvSpPr>
        <p:spPr>
          <a:xfrm>
            <a:off x="6906768" y="2898648"/>
            <a:ext cx="1670304"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Chatbot</a:t>
            </a:r>
            <a:endParaRPr lang="en-US" sz="1700" dirty="0"/>
          </a:p>
        </p:txBody>
      </p:sp>
      <p:sp>
        <p:nvSpPr>
          <p:cNvPr id="33" name="Text 24"/>
          <p:cNvSpPr txBox="1"/>
          <p:nvPr/>
        </p:nvSpPr>
        <p:spPr>
          <a:xfrm>
            <a:off x="6906768" y="3337560"/>
            <a:ext cx="1670304" cy="64008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Writes replies · AI tool</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Could a chatbot measure our table?</a:t>
            </a:r>
            <a:endParaRPr lang="en-US" sz="3000" dirty="0"/>
          </a:p>
        </p:txBody>
      </p:sp>
      <p:sp>
        <p:nvSpPr>
          <p:cNvPr id="4" name="Shape 1"/>
          <p:cNvSpPr/>
          <p:nvPr/>
        </p:nvSpPr>
        <p:spPr>
          <a:xfrm>
            <a:off x="457200" y="1371600"/>
            <a:ext cx="4023360" cy="2194560"/>
          </a:xfrm>
          <a:prstGeom prst="roundRect">
            <a:avLst>
              <a:gd name="adj" fmla="val 5000"/>
            </a:avLst>
          </a:prstGeom>
          <a:solidFill>
            <a:srgbClr val="EEE9F7"/>
          </a:solidFill>
          <a:ln/>
        </p:spPr>
      </p:sp>
      <p:sp>
        <p:nvSpPr>
          <p:cNvPr id="5" name="Shape 2"/>
          <p:cNvSpPr/>
          <p:nvPr/>
        </p:nvSpPr>
        <p:spPr>
          <a:xfrm>
            <a:off x="640080" y="1554480"/>
            <a:ext cx="685800" cy="685800"/>
          </a:xfrm>
          <a:prstGeom prst="ellipse">
            <a:avLst/>
          </a:prstGeom>
          <a:solidFill>
            <a:schemeClr val="bg1"/>
          </a:solidFill>
          <a:ln/>
        </p:spPr>
      </p:sp>
      <p:pic>
        <p:nvPicPr>
          <p:cNvPr id="6" name="Image 0" descr="/home/claude/kit/icon_chat.png">    </p:cNvPr>
          <p:cNvPicPr>
            <a:picLocks noChangeAspect="1"/>
          </p:cNvPicPr>
          <p:nvPr/>
        </p:nvPicPr>
        <p:blipFill>
          <a:blip r:embed="rId1"/>
          <a:stretch>
            <a:fillRect/>
          </a:stretch>
        </p:blipFill>
        <p:spPr>
          <a:xfrm>
            <a:off x="777240" y="1691640"/>
            <a:ext cx="411480" cy="411480"/>
          </a:xfrm>
          <a:prstGeom prst="rect">
            <a:avLst/>
          </a:prstGeom>
        </p:spPr>
      </p:pic>
      <p:sp>
        <p:nvSpPr>
          <p:cNvPr id="7" name="Text 3"/>
          <p:cNvSpPr txBox="1"/>
          <p:nvPr/>
        </p:nvSpPr>
        <p:spPr>
          <a:xfrm>
            <a:off x="1463040" y="1600200"/>
            <a:ext cx="2834640" cy="457200"/>
          </a:xfrm>
          <a:prstGeom prst="rect">
            <a:avLst/>
          </a:prstGeom>
          <a:noFill/>
          <a:ln/>
        </p:spPr>
        <p:txBody>
          <a:bodyPr wrap="square" lIns="635" tIns="635" rIns="635" bIns="635" rtlCol="0" anchor="t"/>
          <a:lstStyle/>
          <a:p>
            <a:pPr indent="0" marL="0">
              <a:buNone/>
            </a:pPr>
            <a:r>
              <a:rPr lang="en-US" sz="1900" b="1" dirty="0">
                <a:solidFill>
                  <a:schemeClr val="accent2"/>
                </a:solidFill>
                <a:latin typeface="Calibri" pitchFamily="34" charset="0"/>
                <a:ea typeface="Calibri" pitchFamily="34" charset="-122"/>
                <a:cs typeface="Calibri" pitchFamily="34" charset="-120"/>
              </a:rPr>
              <a:t>Chatbot</a:t>
            </a:r>
            <a:endParaRPr lang="en-US" sz="1900" dirty="0"/>
          </a:p>
        </p:txBody>
      </p:sp>
      <p:sp>
        <p:nvSpPr>
          <p:cNvPr id="8" name="Text 4"/>
          <p:cNvSpPr txBox="1"/>
          <p:nvPr/>
        </p:nvSpPr>
        <p:spPr>
          <a:xfrm>
            <a:off x="640080" y="2377440"/>
            <a:ext cx="3657600" cy="1097280"/>
          </a:xfrm>
          <a:prstGeom prst="rect">
            <a:avLst/>
          </a:prstGeom>
          <a:noFill/>
          <a:ln/>
        </p:spPr>
        <p:txBody>
          <a:bodyPr wrap="square" lIns="635" tIns="635" rIns="635" bIns="635" rtlCol="0" anchor="t"/>
          <a:lstStyle/>
          <a:p>
            <a:pPr indent="0" marL="0">
              <a:buNone/>
            </a:pPr>
            <a:r>
              <a:rPr lang="en-US" sz="1700" dirty="0">
                <a:solidFill>
                  <a:schemeClr val="tx2"/>
                </a:solidFill>
                <a:latin typeface="Calibri" pitchFamily="34" charset="0"/>
                <a:ea typeface="Calibri" pitchFamily="34" charset="-122"/>
                <a:cs typeface="Calibri" pitchFamily="34" charset="-120"/>
              </a:rPr>
              <a:t>Predicts words. Can't see or measure our table. Might guess!</a:t>
            </a:r>
            <a:endParaRPr lang="en-US" sz="1700" dirty="0"/>
          </a:p>
        </p:txBody>
      </p:sp>
      <p:sp>
        <p:nvSpPr>
          <p:cNvPr id="9" name="Shape 5"/>
          <p:cNvSpPr/>
          <p:nvPr/>
        </p:nvSpPr>
        <p:spPr>
          <a:xfrm>
            <a:off x="4663440" y="1371600"/>
            <a:ext cx="4023360" cy="2194560"/>
          </a:xfrm>
          <a:prstGeom prst="roundRect">
            <a:avLst>
              <a:gd name="adj" fmla="val 5000"/>
            </a:avLst>
          </a:prstGeom>
          <a:solidFill>
            <a:srgbClr val="DFF3E4"/>
          </a:solidFill>
          <a:ln/>
        </p:spPr>
      </p:sp>
      <p:sp>
        <p:nvSpPr>
          <p:cNvPr id="10" name="Shape 6"/>
          <p:cNvSpPr/>
          <p:nvPr/>
        </p:nvSpPr>
        <p:spPr>
          <a:xfrm>
            <a:off x="4846320" y="1554480"/>
            <a:ext cx="685800" cy="685800"/>
          </a:xfrm>
          <a:prstGeom prst="ellipse">
            <a:avLst/>
          </a:prstGeom>
          <a:solidFill>
            <a:schemeClr val="bg1"/>
          </a:solidFill>
          <a:ln/>
        </p:spPr>
      </p:sp>
      <p:pic>
        <p:nvPicPr>
          <p:cNvPr id="11" name="Image 1" descr="/home/claude/kit/icon_ruler.png">    </p:cNvPr>
          <p:cNvPicPr>
            <a:picLocks noChangeAspect="1"/>
          </p:cNvPicPr>
          <p:nvPr/>
        </p:nvPicPr>
        <p:blipFill>
          <a:blip r:embed="rId2"/>
          <a:stretch>
            <a:fillRect/>
          </a:stretch>
        </p:blipFill>
        <p:spPr>
          <a:xfrm>
            <a:off x="4983480" y="1691640"/>
            <a:ext cx="411480" cy="411480"/>
          </a:xfrm>
          <a:prstGeom prst="rect">
            <a:avLst/>
          </a:prstGeom>
        </p:spPr>
      </p:pic>
      <p:sp>
        <p:nvSpPr>
          <p:cNvPr id="12" name="Text 7"/>
          <p:cNvSpPr txBox="1"/>
          <p:nvPr/>
        </p:nvSpPr>
        <p:spPr>
          <a:xfrm>
            <a:off x="5669280" y="1600200"/>
            <a:ext cx="2834640" cy="457200"/>
          </a:xfrm>
          <a:prstGeom prst="rect">
            <a:avLst/>
          </a:prstGeom>
          <a:noFill/>
          <a:ln/>
        </p:spPr>
        <p:txBody>
          <a:bodyPr wrap="square" lIns="635" tIns="635" rIns="635" bIns="635" rtlCol="0" anchor="t"/>
          <a:lstStyle/>
          <a:p>
            <a:pPr indent="0" marL="0">
              <a:buNone/>
            </a:pPr>
            <a:r>
              <a:rPr lang="en-US" sz="1900" b="1" dirty="0">
                <a:solidFill>
                  <a:schemeClr val="tx2"/>
                </a:solidFill>
                <a:latin typeface="Calibri" pitchFamily="34" charset="0"/>
                <a:ea typeface="Calibri" pitchFamily="34" charset="-122"/>
                <a:cs typeface="Calibri" pitchFamily="34" charset="-120"/>
              </a:rPr>
              <a:t>Ruler</a:t>
            </a:r>
            <a:endParaRPr lang="en-US" sz="1900" dirty="0"/>
          </a:p>
        </p:txBody>
      </p:sp>
      <p:sp>
        <p:nvSpPr>
          <p:cNvPr id="13" name="Text 8"/>
          <p:cNvSpPr txBox="1"/>
          <p:nvPr/>
        </p:nvSpPr>
        <p:spPr>
          <a:xfrm>
            <a:off x="4846320" y="2377440"/>
            <a:ext cx="3657600" cy="1097280"/>
          </a:xfrm>
          <a:prstGeom prst="rect">
            <a:avLst/>
          </a:prstGeom>
          <a:noFill/>
          <a:ln/>
        </p:spPr>
        <p:txBody>
          <a:bodyPr wrap="square" lIns="635" tIns="635" rIns="635" bIns="635" rtlCol="0" anchor="t"/>
          <a:lstStyle/>
          <a:p>
            <a:pPr indent="0" marL="0">
              <a:buNone/>
            </a:pPr>
            <a:r>
              <a:rPr lang="en-US" sz="1700" dirty="0">
                <a:solidFill>
                  <a:schemeClr val="tx2"/>
                </a:solidFill>
                <a:latin typeface="Calibri" pitchFamily="34" charset="0"/>
                <a:ea typeface="Calibri" pitchFamily="34" charset="-122"/>
                <a:cs typeface="Calibri" pitchFamily="34" charset="-120"/>
              </a:rPr>
              <a:t>Designed to measure. Gives the exact length.</a:t>
            </a:r>
            <a:endParaRPr lang="en-US" sz="1700" dirty="0"/>
          </a:p>
        </p:txBody>
      </p:sp>
      <p:sp>
        <p:nvSpPr>
          <p:cNvPr id="14" name="Shape 9"/>
          <p:cNvSpPr/>
          <p:nvPr/>
        </p:nvSpPr>
        <p:spPr>
          <a:xfrm>
            <a:off x="457200" y="3749040"/>
            <a:ext cx="8229600" cy="685800"/>
          </a:xfrm>
          <a:prstGeom prst="roundRect">
            <a:avLst>
              <a:gd name="adj" fmla="val 16000"/>
            </a:avLst>
          </a:prstGeom>
          <a:solidFill>
            <a:schemeClr val="accent2"/>
          </a:solidFill>
          <a:ln/>
        </p:spPr>
      </p:sp>
      <p:sp>
        <p:nvSpPr>
          <p:cNvPr id="15" name="Shape 10"/>
          <p:cNvSpPr/>
          <p:nvPr/>
        </p:nvSpPr>
        <p:spPr>
          <a:xfrm>
            <a:off x="566928" y="3840480"/>
            <a:ext cx="502920" cy="502920"/>
          </a:xfrm>
          <a:prstGeom prst="ellipse">
            <a:avLst/>
          </a:prstGeom>
          <a:solidFill>
            <a:schemeClr val="bg1"/>
          </a:solidFill>
          <a:ln/>
        </p:spPr>
      </p:sp>
      <p:pic>
        <p:nvPicPr>
          <p:cNvPr id="16" name="Image 2" descr="/home/claude/kit/icon_lightbulb.png">    </p:cNvPr>
          <p:cNvPicPr>
            <a:picLocks noChangeAspect="1"/>
          </p:cNvPicPr>
          <p:nvPr/>
        </p:nvPicPr>
        <p:blipFill>
          <a:blip r:embed="rId3"/>
          <a:stretch>
            <a:fillRect/>
          </a:stretch>
        </p:blipFill>
        <p:spPr>
          <a:xfrm>
            <a:off x="667512" y="3941064"/>
            <a:ext cx="301752" cy="301752"/>
          </a:xfrm>
          <a:prstGeom prst="rect">
            <a:avLst/>
          </a:prstGeom>
        </p:spPr>
      </p:pic>
      <p:sp>
        <p:nvSpPr>
          <p:cNvPr id="17" name="Text 11"/>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The chatbot can ___ but it can't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Toolbox Challenge</a:t>
            </a:r>
            <a:endParaRPr lang="en-US" sz="3000" dirty="0"/>
          </a:p>
        </p:txBody>
      </p:sp>
      <p:sp>
        <p:nvSpPr>
          <p:cNvPr id="4" name="Shape 1"/>
          <p:cNvSpPr/>
          <p:nvPr/>
        </p:nvSpPr>
        <p:spPr>
          <a:xfrm>
            <a:off x="457200" y="1371600"/>
            <a:ext cx="2560320" cy="2011680"/>
          </a:xfrm>
          <a:prstGeom prst="roundRect">
            <a:avLst>
              <a:gd name="adj" fmla="val 5455"/>
            </a:avLst>
          </a:prstGeom>
          <a:solidFill>
            <a:srgbClr val="FCE4F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clip.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STEP 1</a:t>
            </a:r>
            <a:endParaRPr lang="en-US" sz="1300" dirty="0"/>
          </a:p>
        </p:txBody>
      </p:sp>
      <p:sp>
        <p:nvSpPr>
          <p:cNvPr id="8" name="Text 4"/>
          <p:cNvSpPr txBox="1"/>
          <p:nvPr/>
        </p:nvSpPr>
        <p:spPr>
          <a:xfrm>
            <a:off x="566928" y="274320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Pick a task card</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011680"/>
          </a:xfrm>
          <a:prstGeom prst="roundRect">
            <a:avLst>
              <a:gd name="adj" fmla="val 5455"/>
            </a:avLst>
          </a:prstGeom>
          <a:solidFill>
            <a:schemeClr val="bg2"/>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tools.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STEP 2</a:t>
            </a:r>
            <a:endParaRPr lang="en-US" sz="1300" dirty="0"/>
          </a:p>
        </p:txBody>
      </p:sp>
      <p:sp>
        <p:nvSpPr>
          <p:cNvPr id="14" name="Text 8"/>
          <p:cNvSpPr txBox="1"/>
          <p:nvPr/>
        </p:nvSpPr>
        <p:spPr>
          <a:xfrm>
            <a:off x="3401568" y="274320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Choose the BEST tool</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011680"/>
          </a:xfrm>
          <a:prstGeom prst="roundRect">
            <a:avLst>
              <a:gd name="adj" fmla="val 5455"/>
            </a:avLst>
          </a:prstGeom>
          <a:solidFill>
            <a:srgbClr val="FCE4F2"/>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pencil.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STEP 3</a:t>
            </a:r>
            <a:endParaRPr lang="en-US" sz="1300" dirty="0"/>
          </a:p>
        </p:txBody>
      </p:sp>
      <p:sp>
        <p:nvSpPr>
          <p:cNvPr id="20" name="Text 12"/>
          <p:cNvSpPr txBox="1"/>
          <p:nvPr/>
        </p:nvSpPr>
        <p:spPr>
          <a:xfrm>
            <a:off x="6236208" y="274320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Say it, swap it, write it</a:t>
            </a:r>
            <a:endParaRPr lang="en-US" sz="1500" dirty="0"/>
          </a:p>
        </p:txBody>
      </p:sp>
      <p:sp>
        <p:nvSpPr>
          <p:cNvPr id="21" name="Shape 13"/>
          <p:cNvSpPr/>
          <p:nvPr/>
        </p:nvSpPr>
        <p:spPr>
          <a:xfrm>
            <a:off x="457200" y="3611880"/>
            <a:ext cx="8229600" cy="685800"/>
          </a:xfrm>
          <a:prstGeom prst="roundRect">
            <a:avLst>
              <a:gd name="adj" fmla="val 16000"/>
            </a:avLst>
          </a:prstGeom>
          <a:solidFill>
            <a:schemeClr val="tx2"/>
          </a:solidFill>
          <a:ln/>
        </p:spPr>
      </p:sp>
      <p:sp>
        <p:nvSpPr>
          <p:cNvPr id="22" name="Shape 14"/>
          <p:cNvSpPr/>
          <p:nvPr/>
        </p:nvSpPr>
        <p:spPr>
          <a:xfrm>
            <a:off x="566928" y="3703320"/>
            <a:ext cx="502920" cy="502920"/>
          </a:xfrm>
          <a:prstGeom prst="ellipse">
            <a:avLst/>
          </a:prstGeom>
          <a:solidFill>
            <a:schemeClr val="bg1"/>
          </a:solidFill>
          <a:ln/>
        </p:spPr>
      </p:sp>
      <p:pic>
        <p:nvPicPr>
          <p:cNvPr id="23" name="Image 5" descr="/home/claude/kit/icon_friends.png">    </p:cNvPr>
          <p:cNvPicPr>
            <a:picLocks noChangeAspect="1"/>
          </p:cNvPicPr>
          <p:nvPr/>
        </p:nvPicPr>
        <p:blipFill>
          <a:blip r:embed="rId6"/>
          <a:stretch>
            <a:fillRect/>
          </a:stretch>
        </p:blipFill>
        <p:spPr>
          <a:xfrm>
            <a:off x="667512" y="3803904"/>
            <a:ext cx="301752" cy="301752"/>
          </a:xfrm>
          <a:prstGeom prst="rect">
            <a:avLst/>
          </a:prstGeom>
        </p:spPr>
      </p:pic>
      <p:sp>
        <p:nvSpPr>
          <p:cNvPr id="24" name="Text 15"/>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Remember: a person, me and a class vote can be tools too!</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Say it, then swap it</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"The best tool for measuring the table is the ruler, because it measures exactly." … "So you think the ruler because it measures exactly. I'd add that a chatbot can't see our table."</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 would use the ___ for this job because it can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measure · cut · find · calculate · translate · predict · care · decide · designed · best · because</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best tool for ___ is ___ because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___ is a better choice than ___ here, because ___, even though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Partner A and Partner B</a:t>
            </a:r>
            <a:endParaRPr lang="en-US" sz="3000" dirty="0"/>
          </a:p>
        </p:txBody>
      </p:sp>
      <p:sp>
        <p:nvSpPr>
          <p:cNvPr id="4" name="Shape 1"/>
          <p:cNvSpPr/>
          <p:nvPr/>
        </p:nvSpPr>
        <p:spPr>
          <a:xfrm>
            <a:off x="457200" y="1371600"/>
            <a:ext cx="4023360" cy="1554480"/>
          </a:xfrm>
          <a:prstGeom prst="roundRect">
            <a:avLst>
              <a:gd name="adj" fmla="val 7059"/>
            </a:avLst>
          </a:prstGeom>
          <a:solidFill>
            <a:srgbClr val="FCE4F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mic.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299923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Partner A: Say it</a:t>
            </a:r>
            <a:endParaRPr lang="en-US" sz="1900" dirty="0"/>
          </a:p>
        </p:txBody>
      </p:sp>
      <p:sp>
        <p:nvSpPr>
          <p:cNvPr id="8" name="Text 4"/>
          <p:cNvSpPr txBox="1"/>
          <p:nvPr/>
        </p:nvSpPr>
        <p:spPr>
          <a:xfrm>
            <a:off x="594360" y="2240280"/>
            <a:ext cx="3749040" cy="64008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"The best tool for ___ is ___ because ___."</a:t>
            </a:r>
            <a:endParaRPr lang="en-US" sz="1600" dirty="0"/>
          </a:p>
        </p:txBody>
      </p:sp>
      <p:sp>
        <p:nvSpPr>
          <p:cNvPr id="9" name="Shape 5"/>
          <p:cNvSpPr/>
          <p:nvPr/>
        </p:nvSpPr>
        <p:spPr>
          <a:xfrm>
            <a:off x="4663440" y="1371600"/>
            <a:ext cx="4023360" cy="1554480"/>
          </a:xfrm>
          <a:prstGeom prst="roundRect">
            <a:avLst>
              <a:gd name="adj" fmla="val 7059"/>
            </a:avLst>
          </a:prstGeom>
          <a:solidFill>
            <a:srgbClr val="EEE9F7"/>
          </a:solidFill>
          <a:ln/>
        </p:spPr>
      </p:sp>
      <p:sp>
        <p:nvSpPr>
          <p:cNvPr id="10" name="Shape 6"/>
          <p:cNvSpPr/>
          <p:nvPr/>
        </p:nvSpPr>
        <p:spPr>
          <a:xfrm>
            <a:off x="4800600" y="1508760"/>
            <a:ext cx="640080" cy="640080"/>
          </a:xfrm>
          <a:prstGeom prst="ellipse">
            <a:avLst/>
          </a:prstGeom>
          <a:solidFill>
            <a:schemeClr val="bg1"/>
          </a:solidFill>
          <a:ln/>
        </p:spPr>
      </p:sp>
      <p:pic>
        <p:nvPicPr>
          <p:cNvPr id="11" name="Image 1" descr="/home/claude/kit/icon_ear.png">    </p:cNvPr>
          <p:cNvPicPr>
            <a:picLocks noChangeAspect="1"/>
          </p:cNvPicPr>
          <p:nvPr/>
        </p:nvPicPr>
        <p:blipFill>
          <a:blip r:embed="rId2"/>
          <a:stretch>
            <a:fillRect/>
          </a:stretch>
        </p:blipFill>
        <p:spPr>
          <a:xfrm>
            <a:off x="4928616" y="1636776"/>
            <a:ext cx="384048" cy="384048"/>
          </a:xfrm>
          <a:prstGeom prst="rect">
            <a:avLst/>
          </a:prstGeom>
        </p:spPr>
      </p:pic>
      <p:sp>
        <p:nvSpPr>
          <p:cNvPr id="12" name="Text 7"/>
          <p:cNvSpPr txBox="1"/>
          <p:nvPr/>
        </p:nvSpPr>
        <p:spPr>
          <a:xfrm>
            <a:off x="5577840" y="1481328"/>
            <a:ext cx="299923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Partner B: Swap it</a:t>
            </a:r>
            <a:endParaRPr lang="en-US" sz="1900" dirty="0"/>
          </a:p>
        </p:txBody>
      </p:sp>
      <p:sp>
        <p:nvSpPr>
          <p:cNvPr id="13" name="Text 8"/>
          <p:cNvSpPr txBox="1"/>
          <p:nvPr/>
        </p:nvSpPr>
        <p:spPr>
          <a:xfrm>
            <a:off x="4800600" y="2240280"/>
            <a:ext cx="3749040" cy="64008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"So you think ___ because ___. I agree / I'd add ___."</a:t>
            </a:r>
            <a:endParaRPr lang="en-US" sz="1600" dirty="0"/>
          </a:p>
        </p:txBody>
      </p:sp>
      <p:sp>
        <p:nvSpPr>
          <p:cNvPr id="14" name="Shape 9"/>
          <p:cNvSpPr/>
          <p:nvPr/>
        </p:nvSpPr>
        <p:spPr>
          <a:xfrm>
            <a:off x="457200" y="3154680"/>
            <a:ext cx="2621280" cy="731520"/>
          </a:xfrm>
          <a:prstGeom prst="roundRect">
            <a:avLst>
              <a:gd name="adj" fmla="val 15000"/>
            </a:avLst>
          </a:prstGeom>
          <a:solidFill>
            <a:schemeClr val="bg2"/>
          </a:solidFill>
          <a:ln/>
        </p:spPr>
      </p:sp>
      <p:sp>
        <p:nvSpPr>
          <p:cNvPr id="15" name="Shape 10"/>
          <p:cNvSpPr/>
          <p:nvPr/>
        </p:nvSpPr>
        <p:spPr>
          <a:xfrm>
            <a:off x="594360" y="3291840"/>
            <a:ext cx="457200" cy="457200"/>
          </a:xfrm>
          <a:prstGeom prst="ellipse">
            <a:avLst/>
          </a:prstGeom>
          <a:solidFill>
            <a:schemeClr val="bg1"/>
          </a:solidFill>
          <a:ln/>
        </p:spPr>
      </p:sp>
      <p:pic>
        <p:nvPicPr>
          <p:cNvPr id="16" name="Image 2" descr="/home/claude/kit/icon_ruler.png">    </p:cNvPr>
          <p:cNvPicPr>
            <a:picLocks noChangeAspect="1"/>
          </p:cNvPicPr>
          <p:nvPr/>
        </p:nvPicPr>
        <p:blipFill>
          <a:blip r:embed="rId3"/>
          <a:stretch>
            <a:fillRect/>
          </a:stretch>
        </p:blipFill>
        <p:spPr>
          <a:xfrm>
            <a:off x="685800" y="3383280"/>
            <a:ext cx="274320" cy="274320"/>
          </a:xfrm>
          <a:prstGeom prst="rect">
            <a:avLst/>
          </a:prstGeom>
        </p:spPr>
      </p:pic>
      <p:sp>
        <p:nvSpPr>
          <p:cNvPr id="17" name="Text 11"/>
          <p:cNvSpPr txBox="1"/>
          <p:nvPr/>
        </p:nvSpPr>
        <p:spPr>
          <a:xfrm>
            <a:off x="1188720" y="3264408"/>
            <a:ext cx="17800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Measure the table</a:t>
            </a:r>
            <a:endParaRPr lang="en-US" sz="1500" dirty="0"/>
          </a:p>
        </p:txBody>
      </p:sp>
      <p:sp>
        <p:nvSpPr>
          <p:cNvPr id="18" name="Shape 12"/>
          <p:cNvSpPr/>
          <p:nvPr/>
        </p:nvSpPr>
        <p:spPr>
          <a:xfrm>
            <a:off x="3261360" y="3154680"/>
            <a:ext cx="2621280" cy="731520"/>
          </a:xfrm>
          <a:prstGeom prst="roundRect">
            <a:avLst>
              <a:gd name="adj" fmla="val 15000"/>
            </a:avLst>
          </a:prstGeom>
          <a:solidFill>
            <a:schemeClr val="bg2"/>
          </a:solidFill>
          <a:ln/>
        </p:spPr>
      </p:sp>
      <p:sp>
        <p:nvSpPr>
          <p:cNvPr id="19" name="Shape 13"/>
          <p:cNvSpPr/>
          <p:nvPr/>
        </p:nvSpPr>
        <p:spPr>
          <a:xfrm>
            <a:off x="3398520" y="3291840"/>
            <a:ext cx="457200" cy="457200"/>
          </a:xfrm>
          <a:prstGeom prst="ellipse">
            <a:avLst/>
          </a:prstGeom>
          <a:solidFill>
            <a:schemeClr val="bg1"/>
          </a:solidFill>
          <a:ln/>
        </p:spPr>
      </p:sp>
      <p:pic>
        <p:nvPicPr>
          <p:cNvPr id="20" name="Image 3" descr="/home/claude/kit/icon_friends.png">    </p:cNvPr>
          <p:cNvPicPr>
            <a:picLocks noChangeAspect="1"/>
          </p:cNvPicPr>
          <p:nvPr/>
        </p:nvPicPr>
        <p:blipFill>
          <a:blip r:embed="rId4"/>
          <a:stretch>
            <a:fillRect/>
          </a:stretch>
        </p:blipFill>
        <p:spPr>
          <a:xfrm>
            <a:off x="3489960" y="3383280"/>
            <a:ext cx="274320" cy="274320"/>
          </a:xfrm>
          <a:prstGeom prst="rect">
            <a:avLst/>
          </a:prstGeom>
        </p:spPr>
      </p:pic>
      <p:sp>
        <p:nvSpPr>
          <p:cNvPr id="21" name="Text 14"/>
          <p:cNvSpPr txBox="1"/>
          <p:nvPr/>
        </p:nvSpPr>
        <p:spPr>
          <a:xfrm>
            <a:off x="3992880" y="3264408"/>
            <a:ext cx="17800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Cheer up a sad friend</a:t>
            </a:r>
            <a:endParaRPr lang="en-US" sz="1500" dirty="0"/>
          </a:p>
        </p:txBody>
      </p:sp>
      <p:sp>
        <p:nvSpPr>
          <p:cNvPr id="22" name="Shape 15"/>
          <p:cNvSpPr/>
          <p:nvPr/>
        </p:nvSpPr>
        <p:spPr>
          <a:xfrm>
            <a:off x="6065520" y="3154680"/>
            <a:ext cx="2621280" cy="731520"/>
          </a:xfrm>
          <a:prstGeom prst="roundRect">
            <a:avLst>
              <a:gd name="adj" fmla="val 15000"/>
            </a:avLst>
          </a:prstGeom>
          <a:solidFill>
            <a:schemeClr val="bg2"/>
          </a:solidFill>
          <a:ln/>
        </p:spPr>
      </p:sp>
      <p:sp>
        <p:nvSpPr>
          <p:cNvPr id="23" name="Shape 16"/>
          <p:cNvSpPr/>
          <p:nvPr/>
        </p:nvSpPr>
        <p:spPr>
          <a:xfrm>
            <a:off x="6202680" y="3291840"/>
            <a:ext cx="457200" cy="457200"/>
          </a:xfrm>
          <a:prstGeom prst="ellipse">
            <a:avLst/>
          </a:prstGeom>
          <a:solidFill>
            <a:schemeClr val="bg1"/>
          </a:solidFill>
          <a:ln/>
        </p:spPr>
      </p:sp>
      <p:pic>
        <p:nvPicPr>
          <p:cNvPr id="24" name="Image 4" descr="/home/claude/kit/icon_feather.png">    </p:cNvPr>
          <p:cNvPicPr>
            <a:picLocks noChangeAspect="1"/>
          </p:cNvPicPr>
          <p:nvPr/>
        </p:nvPicPr>
        <p:blipFill>
          <a:blip r:embed="rId5"/>
          <a:stretch>
            <a:fillRect/>
          </a:stretch>
        </p:blipFill>
        <p:spPr>
          <a:xfrm>
            <a:off x="6294120" y="3383280"/>
            <a:ext cx="274320" cy="274320"/>
          </a:xfrm>
          <a:prstGeom prst="rect">
            <a:avLst/>
          </a:prstGeom>
        </p:spPr>
      </p:pic>
      <p:sp>
        <p:nvSpPr>
          <p:cNvPr id="25" name="Text 17"/>
          <p:cNvSpPr txBox="1"/>
          <p:nvPr/>
        </p:nvSpPr>
        <p:spPr>
          <a:xfrm>
            <a:off x="6797040" y="3264408"/>
            <a:ext cx="17800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Write my own poem</a:t>
            </a:r>
            <a:endParaRPr lang="en-US" sz="1500" dirty="0"/>
          </a:p>
        </p:txBody>
      </p:sp>
      <p:sp>
        <p:nvSpPr>
          <p:cNvPr id="26" name="Text 18"/>
          <p:cNvSpPr txBox="1"/>
          <p:nvPr/>
        </p:nvSpPr>
        <p:spPr>
          <a:xfrm>
            <a:off x="457200" y="3931920"/>
            <a:ext cx="8229600" cy="365760"/>
          </a:xfrm>
          <a:prstGeom prst="rect">
            <a:avLst/>
          </a:prstGeom>
          <a:noFill/>
          <a:ln/>
        </p:spPr>
        <p:txBody>
          <a:bodyPr wrap="square" lIns="635" tIns="635" rIns="635" bIns="635" rtlCol="0" anchor="t"/>
          <a:lstStyle/>
          <a:p>
            <a:pPr indent="0" marL="0">
              <a:buNone/>
            </a:pPr>
            <a:r>
              <a:rPr lang="en-US" sz="1300" i="1" dirty="0">
                <a:solidFill>
                  <a:schemeClr val="accent4"/>
                </a:solidFill>
                <a:latin typeface="Calibri" pitchFamily="34" charset="0"/>
                <a:ea typeface="Calibri" pitchFamily="34" charset="-122"/>
                <a:cs typeface="Calibri" pitchFamily="34" charset="-120"/>
              </a:rPr>
              <a:t>Example tasks</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Pair-to-pair check</a:t>
            </a:r>
            <a:endParaRPr lang="en-US" sz="3000" dirty="0"/>
          </a:p>
        </p:txBody>
      </p:sp>
      <p:sp>
        <p:nvSpPr>
          <p:cNvPr id="4" name="Shape 1"/>
          <p:cNvSpPr/>
          <p:nvPr/>
        </p:nvSpPr>
        <p:spPr>
          <a:xfrm>
            <a:off x="457200" y="1371600"/>
            <a:ext cx="2621280" cy="1737360"/>
          </a:xfrm>
          <a:prstGeom prst="roundRect">
            <a:avLst>
              <a:gd name="adj" fmla="val 6316"/>
            </a:avLst>
          </a:prstGeom>
          <a:solidFill>
            <a:srgbClr val="EEE9F7"/>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thumbsup.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Agree</a:t>
            </a:r>
            <a:endParaRPr lang="en-US" sz="1900" dirty="0"/>
          </a:p>
        </p:txBody>
      </p:sp>
      <p:sp>
        <p:nvSpPr>
          <p:cNvPr id="8" name="Text 4"/>
          <p:cNvSpPr txBox="1"/>
          <p:nvPr/>
        </p:nvSpPr>
        <p:spPr>
          <a:xfrm>
            <a:off x="59436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 agree with your choice because ___.</a:t>
            </a:r>
            <a:endParaRPr lang="en-US" sz="1500" dirty="0"/>
          </a:p>
        </p:txBody>
      </p:sp>
      <p:sp>
        <p:nvSpPr>
          <p:cNvPr id="9" name="Shape 5"/>
          <p:cNvSpPr/>
          <p:nvPr/>
        </p:nvSpPr>
        <p:spPr>
          <a:xfrm>
            <a:off x="3261360" y="1371600"/>
            <a:ext cx="2621280" cy="1737360"/>
          </a:xfrm>
          <a:prstGeom prst="roundRect">
            <a:avLst>
              <a:gd name="adj" fmla="val 6316"/>
            </a:avLst>
          </a:prstGeom>
          <a:solidFill>
            <a:schemeClr val="bg2"/>
          </a:solidFill>
          <a:ln/>
        </p:spPr>
      </p:sp>
      <p:sp>
        <p:nvSpPr>
          <p:cNvPr id="10" name="Shape 6"/>
          <p:cNvSpPr/>
          <p:nvPr/>
        </p:nvSpPr>
        <p:spPr>
          <a:xfrm>
            <a:off x="3398520" y="1508760"/>
            <a:ext cx="594360" cy="59436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3517392" y="1627632"/>
            <a:ext cx="356616" cy="356616"/>
          </a:xfrm>
          <a:prstGeom prst="rect">
            <a:avLst/>
          </a:prstGeom>
        </p:spPr>
      </p:pic>
      <p:sp>
        <p:nvSpPr>
          <p:cNvPr id="12" name="Text 7"/>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Build</a:t>
            </a:r>
            <a:endParaRPr lang="en-US" sz="1900" dirty="0"/>
          </a:p>
        </p:txBody>
      </p:sp>
      <p:sp>
        <p:nvSpPr>
          <p:cNvPr id="13" name="Text 8"/>
          <p:cNvSpPr txBox="1"/>
          <p:nvPr/>
        </p:nvSpPr>
        <p:spPr>
          <a:xfrm>
            <a:off x="339852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I'd like to add ___.</a:t>
            </a:r>
            <a:endParaRPr lang="en-US" sz="1500" dirty="0"/>
          </a:p>
        </p:txBody>
      </p:sp>
      <p:sp>
        <p:nvSpPr>
          <p:cNvPr id="14" name="Shape 9"/>
          <p:cNvSpPr/>
          <p:nvPr/>
        </p:nvSpPr>
        <p:spPr>
          <a:xfrm>
            <a:off x="6065520" y="1371600"/>
            <a:ext cx="2621280" cy="1737360"/>
          </a:xfrm>
          <a:prstGeom prst="roundRect">
            <a:avLst>
              <a:gd name="adj" fmla="val 6316"/>
            </a:avLst>
          </a:prstGeom>
          <a:solidFill>
            <a:srgbClr val="FCE4F2"/>
          </a:solidFill>
          <a:ln/>
        </p:spPr>
      </p:sp>
      <p:sp>
        <p:nvSpPr>
          <p:cNvPr id="15" name="Shape 10"/>
          <p:cNvSpPr/>
          <p:nvPr/>
        </p:nvSpPr>
        <p:spPr>
          <a:xfrm>
            <a:off x="6202680" y="1508760"/>
            <a:ext cx="594360" cy="59436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6321552" y="1627632"/>
            <a:ext cx="356616" cy="356616"/>
          </a:xfrm>
          <a:prstGeom prst="rect">
            <a:avLst/>
          </a:prstGeom>
        </p:spPr>
      </p:pic>
      <p:sp>
        <p:nvSpPr>
          <p:cNvPr id="17" name="Text 11"/>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See it differently</a:t>
            </a:r>
            <a:endParaRPr lang="en-US" sz="1900" dirty="0"/>
          </a:p>
        </p:txBody>
      </p:sp>
      <p:sp>
        <p:nvSpPr>
          <p:cNvPr id="18" name="Text 12"/>
          <p:cNvSpPr txBox="1"/>
          <p:nvPr/>
        </p:nvSpPr>
        <p:spPr>
          <a:xfrm>
            <a:off x="6202680" y="219456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 see it differently because ___.</a:t>
            </a:r>
            <a:endParaRPr lang="en-US" sz="1500" dirty="0"/>
          </a:p>
        </p:txBody>
      </p:sp>
      <p:sp>
        <p:nvSpPr>
          <p:cNvPr id="19" name="Shape 13"/>
          <p:cNvSpPr/>
          <p:nvPr/>
        </p:nvSpPr>
        <p:spPr>
          <a:xfrm>
            <a:off x="457200" y="3383280"/>
            <a:ext cx="8229600" cy="685800"/>
          </a:xfrm>
          <a:prstGeom prst="roundRect">
            <a:avLst>
              <a:gd name="adj" fmla="val 16000"/>
            </a:avLst>
          </a:prstGeom>
          <a:solidFill>
            <a:schemeClr val="tx2"/>
          </a:solidFill>
          <a:ln/>
        </p:spPr>
      </p:sp>
      <p:sp>
        <p:nvSpPr>
          <p:cNvPr id="20" name="Shape 14"/>
          <p:cNvSpPr/>
          <p:nvPr/>
        </p:nvSpPr>
        <p:spPr>
          <a:xfrm>
            <a:off x="566928" y="3474720"/>
            <a:ext cx="502920" cy="502920"/>
          </a:xfrm>
          <a:prstGeom prst="ellipse">
            <a:avLst/>
          </a:prstGeom>
          <a:solidFill>
            <a:schemeClr val="bg1"/>
          </a:solidFill>
          <a:ln/>
        </p:spPr>
      </p:sp>
      <p:pic>
        <p:nvPicPr>
          <p:cNvPr id="21" name="Image 3" descr="/home/claude/kit/icon_scale.png">    </p:cNvPr>
          <p:cNvPicPr>
            <a:picLocks noChangeAspect="1"/>
          </p:cNvPicPr>
          <p:nvPr/>
        </p:nvPicPr>
        <p:blipFill>
          <a:blip r:embed="rId4"/>
          <a:stretch>
            <a:fillRect/>
          </a:stretch>
        </p:blipFill>
        <p:spPr>
          <a:xfrm>
            <a:off x="667512" y="3575304"/>
            <a:ext cx="301752" cy="301752"/>
          </a:xfrm>
          <a:prstGeom prst="rect">
            <a:avLst/>
          </a:prstGeom>
        </p:spPr>
      </p:pic>
      <p:sp>
        <p:nvSpPr>
          <p:cNvPr id="22" name="Text 15"/>
          <p:cNvSpPr txBox="1"/>
          <p:nvPr/>
        </p:nvSpPr>
        <p:spPr>
          <a:xfrm>
            <a:off x="1188720" y="33832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Challenge the idea, not the person.</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Trust-o-Meter: is AI the right tool?</a:t>
            </a:r>
            <a:endParaRPr lang="en-US" sz="3000" dirty="0"/>
          </a:p>
        </p:txBody>
      </p:sp>
      <p:sp>
        <p:nvSpPr>
          <p:cNvPr id="4" name="Shape 1"/>
          <p:cNvSpPr/>
          <p:nvPr/>
        </p:nvSpPr>
        <p:spPr>
          <a:xfrm>
            <a:off x="457200" y="1325880"/>
            <a:ext cx="2621280" cy="1051560"/>
          </a:xfrm>
          <a:prstGeom prst="roundRect">
            <a:avLst>
              <a:gd name="adj" fmla="val 10435"/>
            </a:avLst>
          </a:prstGeom>
          <a:solidFill>
            <a:srgbClr val="DFF3E4"/>
          </a:solidFill>
          <a:ln/>
        </p:spPr>
      </p:sp>
      <p:sp>
        <p:nvSpPr>
          <p:cNvPr id="5" name="Shape 2"/>
          <p:cNvSpPr/>
          <p:nvPr/>
        </p:nvSpPr>
        <p:spPr>
          <a:xfrm>
            <a:off x="594360" y="1463040"/>
            <a:ext cx="548640" cy="548640"/>
          </a:xfrm>
          <a:prstGeom prst="ellipse">
            <a:avLst/>
          </a:prstGeom>
          <a:solidFill>
            <a:schemeClr val="bg1"/>
          </a:solidFill>
          <a:ln/>
        </p:spPr>
      </p:sp>
      <p:pic>
        <p:nvPicPr>
          <p:cNvPr id="6" name="Image 0" descr="/home/claude/kit/icon_check.png">    </p:cNvPr>
          <p:cNvPicPr>
            <a:picLocks noChangeAspect="1"/>
          </p:cNvPicPr>
          <p:nvPr/>
        </p:nvPicPr>
        <p:blipFill>
          <a:blip r:embed="rId1"/>
          <a:stretch>
            <a:fillRect/>
          </a:stretch>
        </p:blipFill>
        <p:spPr>
          <a:xfrm>
            <a:off x="704088" y="1572768"/>
            <a:ext cx="329184" cy="329184"/>
          </a:xfrm>
          <a:prstGeom prst="rect">
            <a:avLst/>
          </a:prstGeom>
        </p:spPr>
      </p:pic>
      <p:sp>
        <p:nvSpPr>
          <p:cNvPr id="7" name="Text 3"/>
          <p:cNvSpPr txBox="1"/>
          <p:nvPr/>
        </p:nvSpPr>
        <p:spPr>
          <a:xfrm>
            <a:off x="128016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GREEN</a:t>
            </a:r>
            <a:endParaRPr lang="en-US" sz="1700" dirty="0"/>
          </a:p>
        </p:txBody>
      </p:sp>
      <p:sp>
        <p:nvSpPr>
          <p:cNvPr id="8" name="Text 4"/>
          <p:cNvSpPr txBox="1"/>
          <p:nvPr/>
        </p:nvSpPr>
        <p:spPr>
          <a:xfrm>
            <a:off x="1280160" y="1874520"/>
            <a:ext cx="168859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AI is a good tool for this</a:t>
            </a:r>
            <a:endParaRPr lang="en-US" sz="1300" dirty="0"/>
          </a:p>
        </p:txBody>
      </p:sp>
      <p:sp>
        <p:nvSpPr>
          <p:cNvPr id="9" name="Shape 5"/>
          <p:cNvSpPr/>
          <p:nvPr/>
        </p:nvSpPr>
        <p:spPr>
          <a:xfrm>
            <a:off x="3261360" y="1325880"/>
            <a:ext cx="2621280" cy="1051560"/>
          </a:xfrm>
          <a:prstGeom prst="roundRect">
            <a:avLst>
              <a:gd name="adj" fmla="val 10435"/>
            </a:avLst>
          </a:prstGeom>
          <a:solidFill>
            <a:srgbClr val="FFF1C9"/>
          </a:solidFill>
          <a:ln/>
        </p:spPr>
      </p:sp>
      <p:sp>
        <p:nvSpPr>
          <p:cNvPr id="10" name="Shape 6"/>
          <p:cNvSpPr/>
          <p:nvPr/>
        </p:nvSpPr>
        <p:spPr>
          <a:xfrm>
            <a:off x="3398520" y="1463040"/>
            <a:ext cx="548640" cy="548640"/>
          </a:xfrm>
          <a:prstGeom prst="ellipse">
            <a:avLst/>
          </a:prstGeom>
          <a:solidFill>
            <a:schemeClr val="bg1"/>
          </a:solidFill>
          <a:ln/>
        </p:spPr>
      </p:sp>
      <p:pic>
        <p:nvPicPr>
          <p:cNvPr id="11" name="Image 1" descr="/home/claude/kit/icon_search.png">    </p:cNvPr>
          <p:cNvPicPr>
            <a:picLocks noChangeAspect="1"/>
          </p:cNvPicPr>
          <p:nvPr/>
        </p:nvPicPr>
        <p:blipFill>
          <a:blip r:embed="rId2"/>
          <a:stretch>
            <a:fillRect/>
          </a:stretch>
        </p:blipFill>
        <p:spPr>
          <a:xfrm>
            <a:off x="3508248" y="1572768"/>
            <a:ext cx="329184" cy="329184"/>
          </a:xfrm>
          <a:prstGeom prst="rect">
            <a:avLst/>
          </a:prstGeom>
        </p:spPr>
      </p:pic>
      <p:sp>
        <p:nvSpPr>
          <p:cNvPr id="12" name="Text 7"/>
          <p:cNvSpPr txBox="1"/>
          <p:nvPr/>
        </p:nvSpPr>
        <p:spPr>
          <a:xfrm>
            <a:off x="408432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AMBER</a:t>
            </a:r>
            <a:endParaRPr lang="en-US" sz="1700" dirty="0"/>
          </a:p>
        </p:txBody>
      </p:sp>
      <p:sp>
        <p:nvSpPr>
          <p:cNvPr id="13" name="Text 8"/>
          <p:cNvSpPr txBox="1"/>
          <p:nvPr/>
        </p:nvSpPr>
        <p:spPr>
          <a:xfrm>
            <a:off x="4084320" y="1874520"/>
            <a:ext cx="168859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AI could help; a person decides or checks</a:t>
            </a:r>
            <a:endParaRPr lang="en-US" sz="1300" dirty="0"/>
          </a:p>
        </p:txBody>
      </p:sp>
      <p:sp>
        <p:nvSpPr>
          <p:cNvPr id="14" name="Shape 9"/>
          <p:cNvSpPr/>
          <p:nvPr/>
        </p:nvSpPr>
        <p:spPr>
          <a:xfrm>
            <a:off x="6065520" y="1325880"/>
            <a:ext cx="2621280" cy="1051560"/>
          </a:xfrm>
          <a:prstGeom prst="roundRect">
            <a:avLst>
              <a:gd name="adj" fmla="val 10435"/>
            </a:avLst>
          </a:prstGeom>
          <a:solidFill>
            <a:srgbClr val="FBE3DC"/>
          </a:solidFill>
          <a:ln/>
        </p:spPr>
      </p:sp>
      <p:sp>
        <p:nvSpPr>
          <p:cNvPr id="15" name="Shape 10"/>
          <p:cNvSpPr/>
          <p:nvPr/>
        </p:nvSpPr>
        <p:spPr>
          <a:xfrm>
            <a:off x="6202680" y="1463040"/>
            <a:ext cx="548640" cy="548640"/>
          </a:xfrm>
          <a:prstGeom prst="ellipse">
            <a:avLst/>
          </a:prstGeom>
          <a:solidFill>
            <a:schemeClr val="bg1"/>
          </a:solidFill>
          <a:ln/>
        </p:spPr>
      </p:sp>
      <p:pic>
        <p:nvPicPr>
          <p:cNvPr id="16" name="Image 2" descr="/home/claude/kit/icon_cross.png">    </p:cNvPr>
          <p:cNvPicPr>
            <a:picLocks noChangeAspect="1"/>
          </p:cNvPicPr>
          <p:nvPr/>
        </p:nvPicPr>
        <p:blipFill>
          <a:blip r:embed="rId3"/>
          <a:stretch>
            <a:fillRect/>
          </a:stretch>
        </p:blipFill>
        <p:spPr>
          <a:xfrm>
            <a:off x="6312408" y="1572768"/>
            <a:ext cx="329184" cy="329184"/>
          </a:xfrm>
          <a:prstGeom prst="rect">
            <a:avLst/>
          </a:prstGeom>
        </p:spPr>
      </p:pic>
      <p:sp>
        <p:nvSpPr>
          <p:cNvPr id="17" name="Text 11"/>
          <p:cNvSpPr txBox="1"/>
          <p:nvPr/>
        </p:nvSpPr>
        <p:spPr>
          <a:xfrm>
            <a:off x="6888480" y="1435608"/>
            <a:ext cx="16885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RED</a:t>
            </a:r>
            <a:endParaRPr lang="en-US" sz="1700" dirty="0"/>
          </a:p>
        </p:txBody>
      </p:sp>
      <p:sp>
        <p:nvSpPr>
          <p:cNvPr id="18" name="Text 12"/>
          <p:cNvSpPr txBox="1"/>
          <p:nvPr/>
        </p:nvSpPr>
        <p:spPr>
          <a:xfrm>
            <a:off x="6888480" y="1874520"/>
            <a:ext cx="168859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Not a job for AI</a:t>
            </a:r>
            <a:endParaRPr lang="en-US" sz="1300" dirty="0"/>
          </a:p>
        </p:txBody>
      </p:sp>
      <p:sp>
        <p:nvSpPr>
          <p:cNvPr id="19" name="Shape 13"/>
          <p:cNvSpPr/>
          <p:nvPr/>
        </p:nvSpPr>
        <p:spPr>
          <a:xfrm>
            <a:off x="457200" y="2560320"/>
            <a:ext cx="1920240" cy="914400"/>
          </a:xfrm>
          <a:prstGeom prst="roundRect">
            <a:avLst>
              <a:gd name="adj" fmla="val 12000"/>
            </a:avLst>
          </a:prstGeom>
          <a:solidFill>
            <a:schemeClr val="bg2"/>
          </a:solidFill>
          <a:ln/>
        </p:spPr>
      </p:sp>
      <p:sp>
        <p:nvSpPr>
          <p:cNvPr id="20" name="Shape 14"/>
          <p:cNvSpPr/>
          <p:nvPr/>
        </p:nvSpPr>
        <p:spPr>
          <a:xfrm>
            <a:off x="594360" y="2697480"/>
            <a:ext cx="457200" cy="457200"/>
          </a:xfrm>
          <a:prstGeom prst="ellipse">
            <a:avLst/>
          </a:prstGeom>
          <a:solidFill>
            <a:schemeClr val="bg1"/>
          </a:solidFill>
          <a:ln/>
        </p:spPr>
      </p:sp>
      <p:pic>
        <p:nvPicPr>
          <p:cNvPr id="21" name="Image 3" descr="/home/claude/kit/icon_calc.png">    </p:cNvPr>
          <p:cNvPicPr>
            <a:picLocks noChangeAspect="1"/>
          </p:cNvPicPr>
          <p:nvPr/>
        </p:nvPicPr>
        <p:blipFill>
          <a:blip r:embed="rId4"/>
          <a:stretch>
            <a:fillRect/>
          </a:stretch>
        </p:blipFill>
        <p:spPr>
          <a:xfrm>
            <a:off x="685800" y="2788920"/>
            <a:ext cx="274320" cy="274320"/>
          </a:xfrm>
          <a:prstGeom prst="rect">
            <a:avLst/>
          </a:prstGeom>
        </p:spPr>
      </p:pic>
      <p:sp>
        <p:nvSpPr>
          <p:cNvPr id="22" name="Text 15"/>
          <p:cNvSpPr txBox="1"/>
          <p:nvPr/>
        </p:nvSpPr>
        <p:spPr>
          <a:xfrm>
            <a:off x="1188720" y="2670048"/>
            <a:ext cx="10789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Work out 248 + 135</a:t>
            </a:r>
            <a:endParaRPr lang="en-US" sz="1400" dirty="0"/>
          </a:p>
        </p:txBody>
      </p:sp>
      <p:sp>
        <p:nvSpPr>
          <p:cNvPr id="23" name="Shape 16"/>
          <p:cNvSpPr/>
          <p:nvPr/>
        </p:nvSpPr>
        <p:spPr>
          <a:xfrm>
            <a:off x="2560320" y="2560320"/>
            <a:ext cx="1920240" cy="914400"/>
          </a:xfrm>
          <a:prstGeom prst="roundRect">
            <a:avLst>
              <a:gd name="adj" fmla="val 12000"/>
            </a:avLst>
          </a:prstGeom>
          <a:solidFill>
            <a:schemeClr val="bg2"/>
          </a:solidFill>
          <a:ln/>
        </p:spPr>
      </p:sp>
      <p:sp>
        <p:nvSpPr>
          <p:cNvPr id="24" name="Shape 17"/>
          <p:cNvSpPr/>
          <p:nvPr/>
        </p:nvSpPr>
        <p:spPr>
          <a:xfrm>
            <a:off x="2697480" y="2697480"/>
            <a:ext cx="457200" cy="457200"/>
          </a:xfrm>
          <a:prstGeom prst="ellipse">
            <a:avLst/>
          </a:prstGeom>
          <a:solidFill>
            <a:schemeClr val="bg1"/>
          </a:solidFill>
          <a:ln/>
        </p:spPr>
      </p:sp>
      <p:pic>
        <p:nvPicPr>
          <p:cNvPr id="25" name="Image 4" descr="/home/claude/kit/icon_friends.png">    </p:cNvPr>
          <p:cNvPicPr>
            <a:picLocks noChangeAspect="1"/>
          </p:cNvPicPr>
          <p:nvPr/>
        </p:nvPicPr>
        <p:blipFill>
          <a:blip r:embed="rId5"/>
          <a:stretch>
            <a:fillRect/>
          </a:stretch>
        </p:blipFill>
        <p:spPr>
          <a:xfrm>
            <a:off x="2788920" y="2788920"/>
            <a:ext cx="274320" cy="274320"/>
          </a:xfrm>
          <a:prstGeom prst="rect">
            <a:avLst/>
          </a:prstGeom>
        </p:spPr>
      </p:pic>
      <p:sp>
        <p:nvSpPr>
          <p:cNvPr id="26" name="Text 18"/>
          <p:cNvSpPr txBox="1"/>
          <p:nvPr/>
        </p:nvSpPr>
        <p:spPr>
          <a:xfrm>
            <a:off x="3291840" y="2670048"/>
            <a:ext cx="10789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Cheer up a sad friend</a:t>
            </a:r>
            <a:endParaRPr lang="en-US" sz="1400" dirty="0"/>
          </a:p>
        </p:txBody>
      </p:sp>
      <p:sp>
        <p:nvSpPr>
          <p:cNvPr id="27" name="Shape 19"/>
          <p:cNvSpPr/>
          <p:nvPr/>
        </p:nvSpPr>
        <p:spPr>
          <a:xfrm>
            <a:off x="4663440" y="2560320"/>
            <a:ext cx="1920240" cy="914400"/>
          </a:xfrm>
          <a:prstGeom prst="roundRect">
            <a:avLst>
              <a:gd name="adj" fmla="val 12000"/>
            </a:avLst>
          </a:prstGeom>
          <a:solidFill>
            <a:schemeClr val="bg2"/>
          </a:solidFill>
          <a:ln/>
        </p:spPr>
      </p:sp>
      <p:sp>
        <p:nvSpPr>
          <p:cNvPr id="28" name="Shape 20"/>
          <p:cNvSpPr/>
          <p:nvPr/>
        </p:nvSpPr>
        <p:spPr>
          <a:xfrm>
            <a:off x="4800600" y="2697480"/>
            <a:ext cx="457200" cy="457200"/>
          </a:xfrm>
          <a:prstGeom prst="ellipse">
            <a:avLst/>
          </a:prstGeom>
          <a:solidFill>
            <a:schemeClr val="bg1"/>
          </a:solidFill>
          <a:ln/>
        </p:spPr>
      </p:sp>
      <p:pic>
        <p:nvPicPr>
          <p:cNvPr id="29" name="Image 5" descr="/home/claude/kit/icon_paw.png">    </p:cNvPr>
          <p:cNvPicPr>
            <a:picLocks noChangeAspect="1"/>
          </p:cNvPicPr>
          <p:nvPr/>
        </p:nvPicPr>
        <p:blipFill>
          <a:blip r:embed="rId6"/>
          <a:stretch>
            <a:fillRect/>
          </a:stretch>
        </p:blipFill>
        <p:spPr>
          <a:xfrm>
            <a:off x="4892040" y="2788920"/>
            <a:ext cx="274320" cy="274320"/>
          </a:xfrm>
          <a:prstGeom prst="rect">
            <a:avLst/>
          </a:prstGeom>
        </p:spPr>
      </p:pic>
      <p:sp>
        <p:nvSpPr>
          <p:cNvPr id="30" name="Text 21"/>
          <p:cNvSpPr txBox="1"/>
          <p:nvPr/>
        </p:nvSpPr>
        <p:spPr>
          <a:xfrm>
            <a:off x="5394960" y="2670048"/>
            <a:ext cx="10789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Think up hamster names</a:t>
            </a:r>
            <a:endParaRPr lang="en-US" sz="1400" dirty="0"/>
          </a:p>
        </p:txBody>
      </p:sp>
      <p:sp>
        <p:nvSpPr>
          <p:cNvPr id="31" name="Shape 22"/>
          <p:cNvSpPr/>
          <p:nvPr/>
        </p:nvSpPr>
        <p:spPr>
          <a:xfrm>
            <a:off x="6766560" y="2560320"/>
            <a:ext cx="1920240" cy="914400"/>
          </a:xfrm>
          <a:prstGeom prst="roundRect">
            <a:avLst>
              <a:gd name="adj" fmla="val 12000"/>
            </a:avLst>
          </a:prstGeom>
          <a:solidFill>
            <a:schemeClr val="bg2"/>
          </a:solidFill>
          <a:ln/>
        </p:spPr>
      </p:sp>
      <p:sp>
        <p:nvSpPr>
          <p:cNvPr id="32" name="Shape 23"/>
          <p:cNvSpPr/>
          <p:nvPr/>
        </p:nvSpPr>
        <p:spPr>
          <a:xfrm>
            <a:off x="6903720" y="2697480"/>
            <a:ext cx="457200" cy="457200"/>
          </a:xfrm>
          <a:prstGeom prst="ellipse">
            <a:avLst/>
          </a:prstGeom>
          <a:solidFill>
            <a:schemeClr val="bg1"/>
          </a:solidFill>
          <a:ln/>
        </p:spPr>
      </p:sp>
      <p:pic>
        <p:nvPicPr>
          <p:cNvPr id="33" name="Image 6" descr="/home/claude/kit/icon_feather.png">    </p:cNvPr>
          <p:cNvPicPr>
            <a:picLocks noChangeAspect="1"/>
          </p:cNvPicPr>
          <p:nvPr/>
        </p:nvPicPr>
        <p:blipFill>
          <a:blip r:embed="rId7"/>
          <a:stretch>
            <a:fillRect/>
          </a:stretch>
        </p:blipFill>
        <p:spPr>
          <a:xfrm>
            <a:off x="6995160" y="2788920"/>
            <a:ext cx="274320" cy="274320"/>
          </a:xfrm>
          <a:prstGeom prst="rect">
            <a:avLst/>
          </a:prstGeom>
        </p:spPr>
      </p:pic>
      <p:sp>
        <p:nvSpPr>
          <p:cNvPr id="34" name="Text 24"/>
          <p:cNvSpPr txBox="1"/>
          <p:nvPr/>
        </p:nvSpPr>
        <p:spPr>
          <a:xfrm>
            <a:off x="7498080" y="2670048"/>
            <a:ext cx="107899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Write my own poem</a:t>
            </a:r>
            <a:endParaRPr lang="en-US" sz="1400" dirty="0"/>
          </a:p>
        </p:txBody>
      </p:sp>
      <p:sp>
        <p:nvSpPr>
          <p:cNvPr id="35" name="Shape 25"/>
          <p:cNvSpPr/>
          <p:nvPr/>
        </p:nvSpPr>
        <p:spPr>
          <a:xfrm>
            <a:off x="457200" y="3657600"/>
            <a:ext cx="8229600" cy="685800"/>
          </a:xfrm>
          <a:prstGeom prst="roundRect">
            <a:avLst>
              <a:gd name="adj" fmla="val 16000"/>
            </a:avLst>
          </a:prstGeom>
          <a:solidFill>
            <a:schemeClr val="accent2"/>
          </a:solidFill>
          <a:ln/>
        </p:spPr>
      </p:sp>
      <p:sp>
        <p:nvSpPr>
          <p:cNvPr id="36" name="Shape 26"/>
          <p:cNvSpPr/>
          <p:nvPr/>
        </p:nvSpPr>
        <p:spPr>
          <a:xfrm>
            <a:off x="566928" y="3749040"/>
            <a:ext cx="502920" cy="502920"/>
          </a:xfrm>
          <a:prstGeom prst="ellipse">
            <a:avLst/>
          </a:prstGeom>
          <a:solidFill>
            <a:schemeClr val="bg1"/>
          </a:solidFill>
          <a:ln/>
        </p:spPr>
      </p:sp>
      <p:pic>
        <p:nvPicPr>
          <p:cNvPr id="37" name="Image 7" descr="/home/claude/kit/icon_gauge_t.png">    </p:cNvPr>
          <p:cNvPicPr>
            <a:picLocks noChangeAspect="1"/>
          </p:cNvPicPr>
          <p:nvPr/>
        </p:nvPicPr>
        <p:blipFill>
          <a:blip r:embed="rId8"/>
          <a:stretch>
            <a:fillRect/>
          </a:stretch>
        </p:blipFill>
        <p:spPr>
          <a:xfrm>
            <a:off x="667512" y="3849624"/>
            <a:ext cx="301752" cy="301752"/>
          </a:xfrm>
          <a:prstGeom prst="rect">
            <a:avLst/>
          </a:prstGeom>
        </p:spPr>
      </p:pic>
      <p:sp>
        <p:nvSpPr>
          <p:cNvPr id="38" name="Text 27"/>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chose green / amber / red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verdict</a:t>
            </a:r>
            <a:endParaRPr lang="en-US" sz="3000" dirty="0"/>
          </a:p>
        </p:txBody>
      </p:sp>
      <p:sp>
        <p:nvSpPr>
          <p:cNvPr id="4" name="Text 1"/>
          <p:cNvSpPr txBox="1"/>
          <p:nvPr/>
        </p:nvSpPr>
        <p:spPr>
          <a:xfrm>
            <a:off x="457200" y="1325880"/>
            <a:ext cx="8229600" cy="640080"/>
          </a:xfrm>
          <a:prstGeom prst="rect">
            <a:avLst/>
          </a:prstGeom>
          <a:noFill/>
          <a:ln/>
        </p:spPr>
        <p:txBody>
          <a:bodyPr wrap="square" lIns="635" tIns="635" rIns="635" bIns="635" rtlCol="0" anchor="t"/>
          <a:lstStyle/>
          <a:p>
            <a:pPr indent="0" marL="0">
              <a:buNone/>
            </a:pPr>
            <a:r>
              <a:rPr lang="en-US" sz="2600" b="1" dirty="0">
                <a:solidFill>
                  <a:schemeClr val="tx2"/>
                </a:solidFill>
                <a:latin typeface="Calibri" pitchFamily="34" charset="0"/>
                <a:ea typeface="Calibri" pitchFamily="34" charset="-122"/>
                <a:cs typeface="Calibri" pitchFamily="34" charset="-120"/>
              </a:rPr>
              <a:t>Is AI always the best tool?</a:t>
            </a:r>
            <a:endParaRPr lang="en-US" sz="2600" dirty="0"/>
          </a:p>
        </p:txBody>
      </p:sp>
      <p:sp>
        <p:nvSpPr>
          <p:cNvPr id="5" name="Shape 2"/>
          <p:cNvSpPr/>
          <p:nvPr/>
        </p:nvSpPr>
        <p:spPr>
          <a:xfrm>
            <a:off x="457200" y="2057400"/>
            <a:ext cx="8229600" cy="1371600"/>
          </a:xfrm>
          <a:prstGeom prst="roundRect">
            <a:avLst>
              <a:gd name="adj" fmla="val 8000"/>
            </a:avLst>
          </a:prstGeom>
          <a:solidFill>
            <a:srgbClr val="EEE9F7"/>
          </a:solidFill>
          <a:ln/>
        </p:spPr>
      </p:sp>
      <p:sp>
        <p:nvSpPr>
          <p:cNvPr id="6" name="Text 3"/>
          <p:cNvSpPr txBox="1"/>
          <p:nvPr/>
        </p:nvSpPr>
        <p:spPr>
          <a:xfrm>
            <a:off x="640080" y="2103120"/>
            <a:ext cx="7863840" cy="128016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Model: </a:t>
            </a:r>
            <a:pPr indent="0" marL="0">
              <a:buNone/>
            </a:pPr>
            <a:r>
              <a:rPr lang="en-US" sz="1700" i="1" dirty="0">
                <a:solidFill>
                  <a:schemeClr val="tx2"/>
                </a:solidFill>
                <a:latin typeface="Calibri" pitchFamily="34" charset="0"/>
                <a:ea typeface="Calibri" pitchFamily="34" charset="-122"/>
                <a:cs typeface="Calibri" pitchFamily="34" charset="-120"/>
              </a:rPr>
              <a:t>"AI isn't always the best tool. A chatbot can give us ideas, but it can't measure our table because it can't see it, and it can't cheer up a friend because it can't care."</a:t>
            </a:r>
            <a:endParaRPr lang="en-US" sz="1700" dirty="0"/>
          </a:p>
        </p:txBody>
      </p:sp>
      <p:sp>
        <p:nvSpPr>
          <p:cNvPr id="7" name="Shape 4"/>
          <p:cNvSpPr/>
          <p:nvPr/>
        </p:nvSpPr>
        <p:spPr>
          <a:xfrm>
            <a:off x="457200" y="3611880"/>
            <a:ext cx="8229600" cy="685800"/>
          </a:xfrm>
          <a:prstGeom prst="roundRect">
            <a:avLst>
              <a:gd name="adj" fmla="val 16000"/>
            </a:avLst>
          </a:prstGeom>
          <a:solidFill>
            <a:schemeClr val="accent2"/>
          </a:solidFill>
          <a:ln/>
        </p:spPr>
      </p:sp>
      <p:sp>
        <p:nvSpPr>
          <p:cNvPr id="8" name="Shape 5"/>
          <p:cNvSpPr/>
          <p:nvPr/>
        </p:nvSpPr>
        <p:spPr>
          <a:xfrm>
            <a:off x="566928" y="3703320"/>
            <a:ext cx="502920" cy="502920"/>
          </a:xfrm>
          <a:prstGeom prst="ellipse">
            <a:avLst/>
          </a:prstGeom>
          <a:solidFill>
            <a:schemeClr val="bg1"/>
          </a:solidFill>
          <a:ln/>
        </p:spPr>
      </p:sp>
      <p:pic>
        <p:nvPicPr>
          <p:cNvPr id="9" name="Image 0" descr="/home/claude/kit/icon_mic.png">    </p:cNvPr>
          <p:cNvPicPr>
            <a:picLocks noChangeAspect="1"/>
          </p:cNvPicPr>
          <p:nvPr/>
        </p:nvPicPr>
        <p:blipFill>
          <a:blip r:embed="rId1"/>
          <a:stretch>
            <a:fillRect/>
          </a:stretch>
        </p:blipFill>
        <p:spPr>
          <a:xfrm>
            <a:off x="667512" y="3803904"/>
            <a:ext cx="301752" cy="301752"/>
          </a:xfrm>
          <a:prstGeom prst="rect">
            <a:avLst/>
          </a:prstGeom>
        </p:spPr>
      </p:pic>
      <p:sp>
        <p:nvSpPr>
          <p:cNvPr id="10" name="Text 6"/>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AI is / isn't always the best tool, because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tools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INSPECTION 1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Tool Picker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Match three tasks to the best tool, then answer the big question.</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Is AI always the best tool? ___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I listened to understand and took turns.</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Inspection 2</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puzzle.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What Kind of Problem?</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Could AI help, and should it?</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Y3 L1 – Inspection 1: The Right Tool for the Job</dc:title>
  <dc:subject>PptxGenJS Presentation</dc:subject>
  <dc:creator>The GenTech Academy</dc:creator>
  <cp:lastModifiedBy>The GenTech Academy</cp:lastModifiedBy>
  <cp:revision>1</cp:revision>
  <dcterms:created xsi:type="dcterms:W3CDTF">2026-10-06T08:27:34Z</dcterms:created>
  <dcterms:modified xsi:type="dcterms:W3CDTF">2026-10-06T08:27:34Z</dcterms:modified>
</cp:coreProperties>
</file>