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abf07054-a6df-032d-8748-50a8ae60478e}">
          <p14:sldIdLst>
            <p14:sldId id="256"/>
            <p14:sldId id="257"/>
            <p14:sldId id="258"/>
          </p14:sldIdLst>
        </p14:section>
        <p14:section name="Choose" id="{d2ffc0f0-4c68-dfb8-4bbd-569ea1c28045}">
          <p14:sldIdLst>
            <p14:sldId id="259"/>
            <p14:sldId id="260"/>
            <p14:sldId id="261"/>
          </p14:sldIdLst>
        </p14:section>
        <p14:section name="Plan" id="{edf49ff0-6afa-c9a7-768f-03c963ccf76b}">
          <p14:sldIdLst>
            <p14:sldId id="262"/>
            <p14:sldId id="263"/>
            <p14:sldId id="264"/>
          </p14:sldIdLst>
        </p14:section>
        <p14:section name="Show time" id="{7bc4a111-dc7f-4d9d-2736-92611f199d5e}">
          <p14:sldIdLst>
            <p14:sldId id="265"/>
            <p14:sldId id="266"/>
            <p14:sldId id="267"/>
          </p14:sldIdLst>
        </p14:section>
        <p14:section name="Lab report" id="{bf44d170-50fc-54a9-ea51-5e33a6fcc3cf}">
          <p14:sldIdLst>
            <p14:sldId id="268"/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show cards, planners, feedback cards, rubric on a clipboard, self-assessment sheets, certificates, props from Lessons 1–5, studio corner. Optional: invite an audience.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 (news-reader voice): "Breaking news! The Machine Learning Show needs presenters to explain how machines learn. And today… the presenters are YOU!"
Optional: switch on an "ON AIR" sign or use a clapperboard.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Quick-fire recap. Point to each lab: talk partners for 15 seconds, then one pair shares with the gesture.
Use this to spot any big idea that needs a quick reteach before planning.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experiment and success criteria. This is our ★ oral assessment, but tell pupils it's a SHOW!
Oracy focus: SPEAK CLEARLY and LOOK AT YOUR AUDIENCE.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 CHOICE: pairs choose one show card (Appendix A). Gently steer so all five topics are covered.
"We chose ___ because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 out a quick GOOD and BAD example with a TA (mumbling, looking at the floor vs clear, looking up).
Link to the Lab Talk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with a TA: "We found out that AI can make mistakes. For example, it said a broom was a dog! Remember to check by asking a grown-up, looking in a book or using what you know."
Pairs complete the show planner (Appendix B): draw or write. Decide who says each part. Choose a prop.
AfL: check each big idea is accurate before rehearsal.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slide up during planning and rehearsal.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pairs join up. Pair A rehearses; Pair B gives ONE STAR and ONE WISH (feedback card, Appendix C). Then swap.
Model: "I liked how you used the examples bag. Next time you could look up at us more."
AfL: are pairs acting on the feedback in a second run-through?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pair presents for about 1 minute in the studio corner. Use the rubric (Appendix D) to assess.
You could introduce each pair like a TV host: "Next on the Machine Learning Show… it's Pattern Guessers with ___ and ___!"
In a 45-minute lesson, half the pairs present today and the rest in a follow-up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each segment: one audience member asks an "I wonder…" question; presenters answer.
Then thumbs-up check for each: clear voice? looked at us? used a lab word?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slide visible during the show as a prompt for accurate language.
If a presenter says "the computer thinks", gently ask: "Can you swap that for a lab word?"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Self-assessment (Appendix E). Colour each badge: green = I can do it, amber = nearly, red = not yet.
Then: "I'm proud that I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each big idea together with its gesture. This is the unit summary.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Award the certificates (Appendix F). Celebrate every presenter.
Oracy self-check: thumbs up if you spoke clearly and looked at your audience.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self-assessments and rubrics; record judgements against the unit "I can" statements.
Next step: Year 3 "Can We Trust AI?" (checking AI answers, the right tool for the job, who made this?).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kit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LAB 6</a:t>
            </a:r>
            <a:endParaRPr lang="en-US" sz="1000" dirty="0"/>
          </a:p>
        </p:txBody>
      </p:sp>
      <p:pic>
        <p:nvPicPr>
          <p:cNvPr id="3" name="Image 0" descr="/home/claude/kit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LAB 6</a:t>
            </a:r>
            <a:endParaRPr lang="en-US" sz="1000" dirty="0"/>
          </a:p>
        </p:txBody>
      </p:sp>
      <p:pic>
        <p:nvPicPr>
          <p:cNvPr id="3" name="Image 0" descr="/home/claude/kit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2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2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kit/icon_tv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 · THE PATTERN LAB · LESSON 6 ★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6: The Machine Learning Show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have we found out about how machines learn?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Breaking news!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bullhor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814170"/>
            <a:ext cx="760781" cy="760781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2468880" y="1463040"/>
            <a:ext cx="1463040" cy="457200"/>
          </a:xfrm>
          <a:prstGeom prst="roundRect">
            <a:avLst>
              <a:gd name="adj" fmla="val 24000"/>
            </a:avLst>
          </a:prstGeom>
          <a:solidFill>
            <a:srgbClr val="C2452D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2468880" y="1463040"/>
            <a:ext cx="14630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AIR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205740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Machine Learning Show needs presenters…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2468880" y="2834640"/>
            <a:ext cx="621792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…and it's YOU!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did we find out?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536192" cy="17373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1289304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1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1289304" cy="1115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Pattern Guessers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2130552" y="1371600"/>
            <a:ext cx="1536192" cy="17373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2267712" y="1481328"/>
            <a:ext cx="1289304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2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2267712" y="1938528"/>
            <a:ext cx="1289304" cy="1115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and Me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803904" y="1371600"/>
            <a:ext cx="1536192" cy="17373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941064" y="1481328"/>
            <a:ext cx="1289304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3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3941064" y="1938528"/>
            <a:ext cx="1289304" cy="1115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Might Also Like…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477256" y="1371600"/>
            <a:ext cx="1536192" cy="1737360"/>
          </a:xfrm>
          <a:prstGeom prst="roundRect">
            <a:avLst>
              <a:gd name="adj" fmla="val 7143"/>
            </a:avLst>
          </a:prstGeom>
          <a:solidFill>
            <a:srgbClr val="EEE9F7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614416" y="1481328"/>
            <a:ext cx="1289304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4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5614416" y="1938528"/>
            <a:ext cx="1289304" cy="1115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Oops! Mistakes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7150608" y="1371600"/>
            <a:ext cx="1536192" cy="1737360"/>
          </a:xfrm>
          <a:prstGeom prst="roundRect">
            <a:avLst>
              <a:gd name="adj" fmla="val 7143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287768" y="1481328"/>
            <a:ext cx="1289304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5</a:t>
            </a:r>
            <a:endParaRPr lang="en-US" sz="1800" dirty="0"/>
          </a:p>
        </p:txBody>
      </p:sp>
      <p:sp>
        <p:nvSpPr>
          <p:cNvPr id="18" name="Text 15"/>
          <p:cNvSpPr txBox="1"/>
          <p:nvPr/>
        </p:nvSpPr>
        <p:spPr>
          <a:xfrm>
            <a:off x="7287768" y="1938528"/>
            <a:ext cx="1289304" cy="1115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Picture This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457200" y="34290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0" name="Shape 17"/>
          <p:cNvSpPr/>
          <p:nvPr/>
        </p:nvSpPr>
        <p:spPr>
          <a:xfrm>
            <a:off x="566928" y="35204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0" descr="/home/claude/kit/icon_comme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" y="3621024"/>
            <a:ext cx="301752" cy="301752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1188720" y="34290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Lab ___ we found out that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experiment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one big idea about how machines learn to an audience.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one big idea about how machines learn.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use a lab word correctly (pattern, data, suggest, mistake, check, label).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kit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ask or answer a question about AI.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kit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speak clearly and look at my audience.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your show!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Guessers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48840"/>
            <a:ext cx="234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Computers guess from patterns. They don't think like us.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ch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08432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and Me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48840"/>
            <a:ext cx="234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can show what we like, but not who we really are.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tabl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618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88848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Might Also Like…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48840"/>
            <a:ext cx="234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use data about what we chose to suggest things.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457200" y="2880360"/>
            <a:ext cx="26212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594360" y="301752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kit/icon_war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312724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280160" y="299008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Oops! Mistakes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594360" y="3657600"/>
            <a:ext cx="234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can make mistakes, so we check.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3261360" y="2880360"/>
            <a:ext cx="2621280" cy="1325880"/>
          </a:xfrm>
          <a:prstGeom prst="roundRect">
            <a:avLst>
              <a:gd name="adj" fmla="val 8276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3398520" y="301752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kit/icon_palet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248" y="3127248"/>
            <a:ext cx="329184" cy="329184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4084320" y="299008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This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3398520" y="3657600"/>
            <a:ext cx="234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can make a picture from our words, but the idea is ours. We label it.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presenters and great audiences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77240" cy="7772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664208"/>
            <a:ext cx="466344" cy="46634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508760" y="1481328"/>
            <a:ext cx="28620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presenters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377440"/>
            <a:ext cx="374904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voice · look at the audience · use a lab word · say "because" · take turns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777240" cy="7772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ey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048" y="1664208"/>
            <a:ext cx="466344" cy="46634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5000" y="1481328"/>
            <a:ext cx="28620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audiences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377440"/>
            <a:ext cx="374904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at the speaker · one voice at a time · ask "I wonder…" · kind thumbs up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our Lab Talk Rules!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 your show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WE FOUND OUT…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idea</a:t>
            </a:r>
            <a:endParaRPr lang="en-US" sz="1500" dirty="0"/>
          </a:p>
        </p:txBody>
      </p:sp>
      <p:pic>
        <p:nvPicPr>
          <p:cNvPr id="9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kit/icon_sta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FOR EXAMPLE…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story or a prop</a:t>
            </a:r>
            <a:endParaRPr lang="en-US" sz="1500" dirty="0"/>
          </a:p>
        </p:txBody>
      </p:sp>
      <p:pic>
        <p:nvPicPr>
          <p:cNvPr id="15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EEE9F7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kit/icon_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REMEMBER TO…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tip for the audience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kit/icon_users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who says each part. Choose a prop!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Presenter frames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found out that AI can make mistakes. For example, it said a broom was a dog!"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0972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found out that ___. For example, ___.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594360" y="3749040"/>
            <a:ext cx="234696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bank: pattern · predict · data · suggest · mistake · check · picture · label · because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partner and I think ___ because ___.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found out that ___. This matters because ___. Remember to ___.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Rehearse with talk buddies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645920"/>
          </a:xfrm>
          <a:prstGeom prst="roundRect">
            <a:avLst>
              <a:gd name="adj" fmla="val 6667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st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65506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star</a:t>
            </a:r>
            <a:endParaRPr lang="en-US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331720"/>
            <a:ext cx="37490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liked how you ___.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645920"/>
          </a:xfrm>
          <a:prstGeom prst="roundRect">
            <a:avLst>
              <a:gd name="adj" fmla="val 6667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mag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904" y="165506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6928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wish</a:t>
            </a:r>
            <a:endParaRPr lang="en-US" sz="22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331720"/>
            <a:ext cx="374904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time you could ___.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457200" y="32918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3832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red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48386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2918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it again, using your wish!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We're ON AIR!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2011680" cy="685800"/>
          </a:xfrm>
          <a:prstGeom prst="roundRect">
            <a:avLst>
              <a:gd name="adj" fmla="val 16000"/>
            </a:avLst>
          </a:prstGeom>
          <a:solidFill>
            <a:srgbClr val="C2452D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463040"/>
            <a:ext cx="201168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AIR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2926080" y="1417320"/>
            <a:ext cx="57607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to the Machine Learning Show!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457200" y="251460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/>
        </p:spPr>
      </p:sp>
      <p:sp>
        <p:nvSpPr>
          <p:cNvPr id="8" name="Shape 5"/>
          <p:cNvSpPr/>
          <p:nvPr/>
        </p:nvSpPr>
        <p:spPr>
          <a:xfrm>
            <a:off x="1325880" y="2679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9" name="Image 0" descr="/home/claude/kit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2860243"/>
            <a:ext cx="460858" cy="46085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3566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566928" y="3886200"/>
            <a:ext cx="2340864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 minute</a:t>
            </a:r>
            <a:endParaRPr lang="en-US" sz="1400" dirty="0"/>
          </a:p>
        </p:txBody>
      </p:sp>
      <p:pic>
        <p:nvPicPr>
          <p:cNvPr id="12" name="Image 1" descr="/home/claude/kit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3383280"/>
            <a:ext cx="219456" cy="219456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3291840" y="251460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/>
        </p:spPr>
      </p:sp>
      <p:sp>
        <p:nvSpPr>
          <p:cNvPr id="14" name="Shape 9"/>
          <p:cNvSpPr/>
          <p:nvPr/>
        </p:nvSpPr>
        <p:spPr>
          <a:xfrm>
            <a:off x="4160520" y="2679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5" name="Image 2" descr="/home/claude/kit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2860243"/>
            <a:ext cx="460858" cy="460858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3383280" y="3566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</a:t>
            </a:r>
            <a:endParaRPr lang="en-US" sz="1300" dirty="0"/>
          </a:p>
        </p:txBody>
      </p:sp>
      <p:sp>
        <p:nvSpPr>
          <p:cNvPr id="17" name="Text 11"/>
          <p:cNvSpPr txBox="1"/>
          <p:nvPr/>
        </p:nvSpPr>
        <p:spPr>
          <a:xfrm>
            <a:off x="3401568" y="3886200"/>
            <a:ext cx="2340864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"I wonder…"</a:t>
            </a:r>
            <a:endParaRPr lang="en-US" sz="1400" dirty="0"/>
          </a:p>
        </p:txBody>
      </p:sp>
      <p:pic>
        <p:nvPicPr>
          <p:cNvPr id="18" name="Image 3" descr="/home/claude/kit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3383280"/>
            <a:ext cx="219456" cy="219456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6126480" y="2514600"/>
            <a:ext cx="2560320" cy="1828800"/>
          </a:xfrm>
          <a:prstGeom prst="roundRect">
            <a:avLst>
              <a:gd name="adj" fmla="val 6000"/>
            </a:avLst>
          </a:prstGeom>
          <a:solidFill>
            <a:schemeClr val="bg1"/>
          </a:solidFill>
          <a:ln/>
        </p:spPr>
      </p:sp>
      <p:sp>
        <p:nvSpPr>
          <p:cNvPr id="20" name="Shape 13"/>
          <p:cNvSpPr/>
          <p:nvPr/>
        </p:nvSpPr>
        <p:spPr>
          <a:xfrm>
            <a:off x="6995160" y="2679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4" descr="/home/claude/kit/icon_thumbsup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2860243"/>
            <a:ext cx="460858" cy="460858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6217920" y="3566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</a:t>
            </a:r>
            <a:endParaRPr lang="en-US" sz="1300" dirty="0"/>
          </a:p>
        </p:txBody>
      </p:sp>
      <p:sp>
        <p:nvSpPr>
          <p:cNvPr id="23" name="Text 15"/>
          <p:cNvSpPr txBox="1"/>
          <p:nvPr/>
        </p:nvSpPr>
        <p:spPr>
          <a:xfrm>
            <a:off x="6236208" y="3886200"/>
            <a:ext cx="2340864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Clear? Looked? Lab word?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question time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6304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" y="1563624"/>
            <a:ext cx="301752" cy="30175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188720" y="137160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wonder ___?</a:t>
            </a:r>
            <a:endParaRPr lang="en-US" sz="2200" dirty="0"/>
          </a:p>
        </p:txBody>
      </p:sp>
      <p:sp>
        <p:nvSpPr>
          <p:cNvPr id="8" name="Shape 4"/>
          <p:cNvSpPr/>
          <p:nvPr/>
        </p:nvSpPr>
        <p:spPr>
          <a:xfrm>
            <a:off x="457200" y="2286000"/>
            <a:ext cx="2621280" cy="1005840"/>
          </a:xfrm>
          <a:prstGeom prst="roundRect">
            <a:avLst>
              <a:gd name="adj" fmla="val 10909"/>
            </a:avLst>
          </a:prstGeom>
          <a:solidFill>
            <a:srgbClr val="EEE9F7"/>
          </a:solidFill>
          <a:ln/>
        </p:spPr>
      </p:sp>
      <p:sp>
        <p:nvSpPr>
          <p:cNvPr id="9" name="Shape 5"/>
          <p:cNvSpPr/>
          <p:nvPr/>
        </p:nvSpPr>
        <p:spPr>
          <a:xfrm>
            <a:off x="594360" y="24231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speake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560320"/>
            <a:ext cx="411480" cy="4114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17320" y="2395728"/>
            <a:ext cx="15514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voice?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3261360" y="2286000"/>
            <a:ext cx="2621280" cy="1005840"/>
          </a:xfrm>
          <a:prstGeom prst="roundRect">
            <a:avLst>
              <a:gd name="adj" fmla="val 10909"/>
            </a:avLst>
          </a:prstGeom>
          <a:solidFill>
            <a:srgbClr val="EEE9F7"/>
          </a:solidFill>
          <a:ln/>
        </p:spPr>
      </p:sp>
      <p:sp>
        <p:nvSpPr>
          <p:cNvPr id="13" name="Shape 8"/>
          <p:cNvSpPr/>
          <p:nvPr/>
        </p:nvSpPr>
        <p:spPr>
          <a:xfrm>
            <a:off x="3398520" y="24231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680" y="2560320"/>
            <a:ext cx="411480" cy="41148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221480" y="2395728"/>
            <a:ext cx="15514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Looked at us?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6065520" y="2286000"/>
            <a:ext cx="2621280" cy="1005840"/>
          </a:xfrm>
          <a:prstGeom prst="roundRect">
            <a:avLst>
              <a:gd name="adj" fmla="val 10909"/>
            </a:avLst>
          </a:prstGeom>
          <a:solidFill>
            <a:srgbClr val="EEE9F7"/>
          </a:solidFill>
          <a:ln/>
        </p:spPr>
      </p:sp>
      <p:sp>
        <p:nvSpPr>
          <p:cNvPr id="17" name="Shape 11"/>
          <p:cNvSpPr/>
          <p:nvPr/>
        </p:nvSpPr>
        <p:spPr>
          <a:xfrm>
            <a:off x="6202680" y="24231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lightbulb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840" y="2560320"/>
            <a:ext cx="411480" cy="41148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7025640" y="2395728"/>
            <a:ext cx="15514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a lab word?</a:t>
            </a:r>
            <a:endParaRPr lang="en-US" sz="1800" dirty="0"/>
          </a:p>
        </p:txBody>
      </p:sp>
      <p:sp>
        <p:nvSpPr>
          <p:cNvPr id="20" name="Shape 13"/>
          <p:cNvSpPr/>
          <p:nvPr/>
        </p:nvSpPr>
        <p:spPr>
          <a:xfrm>
            <a:off x="457200" y="356616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1" name="Shape 14"/>
          <p:cNvSpPr/>
          <p:nvPr/>
        </p:nvSpPr>
        <p:spPr>
          <a:xfrm>
            <a:off x="566928" y="36576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kit/icon_lay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758184"/>
            <a:ext cx="301752" cy="30175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188720" y="35661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I'd like to add that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 word check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77240" cy="7772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thumbsup_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664208"/>
            <a:ext cx="466344" cy="46634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508760" y="1481328"/>
            <a:ext cx="28620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words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377440"/>
            <a:ext cx="374904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guesses · predicts · matches patterns · uses data · suggests · made a mistake · generated</a:t>
            </a:r>
            <a:endParaRPr lang="en-US" sz="18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2194560"/>
          </a:xfrm>
          <a:prstGeom prst="roundRect">
            <a:avLst>
              <a:gd name="adj" fmla="val 5000"/>
            </a:avLst>
          </a:prstGeom>
          <a:solidFill>
            <a:srgbClr val="FBE3DC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777240" cy="7772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kit/icon_thumbsdow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048" y="1664208"/>
            <a:ext cx="466344" cy="46634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715000" y="1481328"/>
            <a:ext cx="28620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Swap these!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377440"/>
            <a:ext cx="374904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thinks · knows · feels · understands · wants · cares</a:t>
            </a:r>
            <a:endParaRPr lang="en-US" sz="1800" dirty="0"/>
          </a:p>
        </p:txBody>
      </p:sp>
      <p:sp>
        <p:nvSpPr>
          <p:cNvPr id="14" name="Shape 9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kit/icon_robo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guesses from patterns. It doesn't think like us.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lab badges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kit/icon_lightbul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</a:t>
            </a:r>
            <a:endParaRPr lang="en-US" sz="1800" dirty="0"/>
          </a:p>
        </p:txBody>
      </p:sp>
      <p:sp>
        <p:nvSpPr>
          <p:cNvPr id="8" name="Shape 4"/>
          <p:cNvSpPr/>
          <p:nvPr/>
        </p:nvSpPr>
        <p:spPr>
          <a:xfrm>
            <a:off x="3261360" y="137160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9" name="Shape 5"/>
          <p:cNvSpPr/>
          <p:nvPr/>
        </p:nvSpPr>
        <p:spPr>
          <a:xfrm>
            <a:off x="33985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char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618488"/>
            <a:ext cx="329184" cy="32918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408432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800" dirty="0"/>
          </a:p>
        </p:txBody>
      </p:sp>
      <p:sp>
        <p:nvSpPr>
          <p:cNvPr id="12" name="Shape 7"/>
          <p:cNvSpPr/>
          <p:nvPr/>
        </p:nvSpPr>
        <p:spPr>
          <a:xfrm>
            <a:off x="6065520" y="137160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13" name="Shape 8"/>
          <p:cNvSpPr/>
          <p:nvPr/>
        </p:nvSpPr>
        <p:spPr>
          <a:xfrm>
            <a:off x="62026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kit/icon_table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618488"/>
            <a:ext cx="329184" cy="32918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88848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Suggestions</a:t>
            </a:r>
            <a:endParaRPr lang="en-US" sz="1800" dirty="0"/>
          </a:p>
        </p:txBody>
      </p:sp>
      <p:sp>
        <p:nvSpPr>
          <p:cNvPr id="16" name="Shape 10"/>
          <p:cNvSpPr/>
          <p:nvPr/>
        </p:nvSpPr>
        <p:spPr>
          <a:xfrm>
            <a:off x="457200" y="237744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17" name="Shape 11"/>
          <p:cNvSpPr/>
          <p:nvPr/>
        </p:nvSpPr>
        <p:spPr>
          <a:xfrm>
            <a:off x="59436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3" descr="/home/claude/kit/icon_war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2624328"/>
            <a:ext cx="329184" cy="329184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280160" y="248716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Mistakes</a:t>
            </a:r>
            <a:endParaRPr lang="en-US" sz="1800" dirty="0"/>
          </a:p>
        </p:txBody>
      </p:sp>
      <p:sp>
        <p:nvSpPr>
          <p:cNvPr id="20" name="Shape 13"/>
          <p:cNvSpPr/>
          <p:nvPr/>
        </p:nvSpPr>
        <p:spPr>
          <a:xfrm>
            <a:off x="3261360" y="237744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21" name="Shape 14"/>
          <p:cNvSpPr/>
          <p:nvPr/>
        </p:nvSpPr>
        <p:spPr>
          <a:xfrm>
            <a:off x="339852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4" descr="/home/claude/kit/icon_palet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248" y="2624328"/>
            <a:ext cx="329184" cy="329184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4084320" y="248716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Pictures</a:t>
            </a:r>
            <a:endParaRPr lang="en-US" sz="1800" dirty="0"/>
          </a:p>
        </p:txBody>
      </p:sp>
      <p:sp>
        <p:nvSpPr>
          <p:cNvPr id="24" name="Shape 16"/>
          <p:cNvSpPr/>
          <p:nvPr/>
        </p:nvSpPr>
        <p:spPr>
          <a:xfrm>
            <a:off x="6065520" y="2377440"/>
            <a:ext cx="262128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</p:sp>
      <p:sp>
        <p:nvSpPr>
          <p:cNvPr id="25" name="Shape 17"/>
          <p:cNvSpPr/>
          <p:nvPr/>
        </p:nvSpPr>
        <p:spPr>
          <a:xfrm>
            <a:off x="6202680" y="251460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5" descr="/home/claude/kit/icon_mic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408" y="2624328"/>
            <a:ext cx="329184" cy="329184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6888480" y="248716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Speaking</a:t>
            </a:r>
            <a:endParaRPr lang="en-US" sz="1800" dirty="0"/>
          </a:p>
        </p:txBody>
      </p:sp>
      <p:sp>
        <p:nvSpPr>
          <p:cNvPr id="28" name="Shape 19"/>
          <p:cNvSpPr/>
          <p:nvPr/>
        </p:nvSpPr>
        <p:spPr>
          <a:xfrm>
            <a:off x="457200" y="3429000"/>
            <a:ext cx="2621280" cy="548640"/>
          </a:xfrm>
          <a:prstGeom prst="roundRect">
            <a:avLst>
              <a:gd name="adj" fmla="val 20000"/>
            </a:avLst>
          </a:prstGeom>
          <a:solidFill>
            <a:srgbClr val="DFF3E4"/>
          </a:solidFill>
          <a:ln/>
        </p:spPr>
      </p:sp>
      <p:sp>
        <p:nvSpPr>
          <p:cNvPr id="29" name="Text 20"/>
          <p:cNvSpPr txBox="1"/>
          <p:nvPr/>
        </p:nvSpPr>
        <p:spPr>
          <a:xfrm>
            <a:off x="594360" y="35387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Green: I can do it</a:t>
            </a:r>
            <a:endParaRPr lang="en-US" sz="1600" dirty="0"/>
          </a:p>
        </p:txBody>
      </p:sp>
      <p:sp>
        <p:nvSpPr>
          <p:cNvPr id="30" name="Shape 21"/>
          <p:cNvSpPr/>
          <p:nvPr/>
        </p:nvSpPr>
        <p:spPr>
          <a:xfrm>
            <a:off x="3261360" y="3429000"/>
            <a:ext cx="2621280" cy="548640"/>
          </a:xfrm>
          <a:prstGeom prst="roundRect">
            <a:avLst>
              <a:gd name="adj" fmla="val 20000"/>
            </a:avLst>
          </a:prstGeom>
          <a:solidFill>
            <a:srgbClr val="FFF1C9"/>
          </a:solidFill>
          <a:ln/>
        </p:spPr>
      </p:sp>
      <p:sp>
        <p:nvSpPr>
          <p:cNvPr id="31" name="Text 22"/>
          <p:cNvSpPr txBox="1"/>
          <p:nvPr/>
        </p:nvSpPr>
        <p:spPr>
          <a:xfrm>
            <a:off x="3398520" y="35387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Amber: nearly</a:t>
            </a:r>
            <a:endParaRPr lang="en-US" sz="1600" dirty="0"/>
          </a:p>
        </p:txBody>
      </p:sp>
      <p:sp>
        <p:nvSpPr>
          <p:cNvPr id="32" name="Shape 23"/>
          <p:cNvSpPr/>
          <p:nvPr/>
        </p:nvSpPr>
        <p:spPr>
          <a:xfrm>
            <a:off x="6065520" y="3429000"/>
            <a:ext cx="2621280" cy="548640"/>
          </a:xfrm>
          <a:prstGeom prst="roundRect">
            <a:avLst>
              <a:gd name="adj" fmla="val 20000"/>
            </a:avLst>
          </a:prstGeom>
          <a:solidFill>
            <a:srgbClr val="FBE3DC"/>
          </a:solidFill>
          <a:ln/>
        </p:spPr>
      </p:sp>
      <p:sp>
        <p:nvSpPr>
          <p:cNvPr id="33" name="Text 24"/>
          <p:cNvSpPr txBox="1"/>
          <p:nvPr/>
        </p:nvSpPr>
        <p:spPr>
          <a:xfrm>
            <a:off x="6202680" y="35387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Red: not yet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five big ideas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2588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lightbulb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738" y="1420978"/>
            <a:ext cx="285293" cy="285293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188720" y="1325880"/>
            <a:ext cx="749808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Computers guess from patterns. They don't think like us.</a:t>
            </a:r>
            <a:endParaRPr lang="en-US" sz="1800" dirty="0"/>
          </a:p>
        </p:txBody>
      </p:sp>
      <p:sp>
        <p:nvSpPr>
          <p:cNvPr id="7" name="Shape 3"/>
          <p:cNvSpPr/>
          <p:nvPr/>
        </p:nvSpPr>
        <p:spPr>
          <a:xfrm>
            <a:off x="548640" y="1929384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1" descr="/home/claude/kit/icon_chart_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38" y="2024482"/>
            <a:ext cx="285293" cy="285293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188720" y="1929384"/>
            <a:ext cx="749808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shows what we like, not who we really are.</a:t>
            </a:r>
            <a:endParaRPr lang="en-US" sz="1800" dirty="0"/>
          </a:p>
        </p:txBody>
      </p:sp>
      <p:sp>
        <p:nvSpPr>
          <p:cNvPr id="10" name="Shape 5"/>
          <p:cNvSpPr/>
          <p:nvPr/>
        </p:nvSpPr>
        <p:spPr>
          <a:xfrm>
            <a:off x="548640" y="2532888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2" descr="/home/claude/kit/icon_tablet_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738" y="2627986"/>
            <a:ext cx="285293" cy="285293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188720" y="2532888"/>
            <a:ext cx="749808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use data to suggest things. I'm in charge!</a:t>
            </a:r>
            <a:endParaRPr lang="en-US" sz="1800" dirty="0"/>
          </a:p>
        </p:txBody>
      </p:sp>
      <p:sp>
        <p:nvSpPr>
          <p:cNvPr id="13" name="Shape 7"/>
          <p:cNvSpPr/>
          <p:nvPr/>
        </p:nvSpPr>
        <p:spPr>
          <a:xfrm>
            <a:off x="548640" y="3136392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3" descr="/home/claude/kit/icon_warn_w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38" y="3231490"/>
            <a:ext cx="285293" cy="285293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188720" y="3136392"/>
            <a:ext cx="749808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can make mistakes, so we check.</a:t>
            </a:r>
            <a:endParaRPr lang="en-US" sz="1800" dirty="0"/>
          </a:p>
        </p:txBody>
      </p:sp>
      <p:sp>
        <p:nvSpPr>
          <p:cNvPr id="16" name="Shape 9"/>
          <p:cNvSpPr/>
          <p:nvPr/>
        </p:nvSpPr>
        <p:spPr>
          <a:xfrm>
            <a:off x="548640" y="3739896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4" descr="/home/claude/kit/icon_palette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738" y="3834994"/>
            <a:ext cx="285293" cy="285293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1188720" y="3739896"/>
            <a:ext cx="749808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can make pictures from our words. We label them.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Lab Scientists!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award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377440" y="1417320"/>
            <a:ext cx="63093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Congratulations, Pattern Lab Scientists!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2377440"/>
            <a:ext cx="63093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found out how machines learn, and you explained it to an audience.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457200" y="338328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9" name="Shape 5"/>
          <p:cNvSpPr/>
          <p:nvPr/>
        </p:nvSpPr>
        <p:spPr>
          <a:xfrm>
            <a:off x="566928" y="34747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0" name="Image 1" descr="/home/claude/kit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575304"/>
            <a:ext cx="301752" cy="30175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88720" y="33832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check: did I speak clearly and look at my audience?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Lab: case complete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kit/icon_flas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you, scientists!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year in Year 3: Can We Trust AI?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Tech AI Literacy">
  <a:themeElements>
    <a:clrScheme name="GenTech AI Literacy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GenTech AI Literac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Y2 L6 – Lab 6: The Machine Learning Show</dc:title>
  <dc:subject>PptxGenJS Presentation</dc:subject>
  <dc:creator>The GenTech Academy</dc:creator>
  <cp:lastModifiedBy>The GenTech Academy</cp:lastModifiedBy>
  <cp:revision>1</cp:revision>
  <dcterms:created xsi:type="dcterms:W3CDTF">2026-10-05T12:10:18Z</dcterms:created>
  <dcterms:modified xsi:type="dcterms:W3CDTF">2026-10-05T12:10:18Z</dcterms:modified>
</cp:coreProperties>
</file>