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Hook" id="{c718f841-41d3-67de-a037-a97021c5d599}">
          <p14:sldIdLst>
            <p14:sldId id="256"/>
            <p14:sldId id="257"/>
            <p14:sldId id="258"/>
          </p14:sldIdLst>
        </p14:section>
        <p14:section name="Learn" id="{edb8577a-05a0-d896-6e7a-53f3503640fe}">
          <p14:sldIdLst>
            <p14:sldId id="259"/>
            <p14:sldId id="260"/>
          </p14:sldIdLst>
        </p14:section>
        <p14:section name="Draw" id="{cb6f0506-d9cf-e5cf-69d7-181e1d1f94d7}">
          <p14:sldIdLst>
            <p14:sldId id="261"/>
            <p14:sldId id="262"/>
          </p14:sldIdLst>
        </p14:section>
        <p14:section name="Demo" id="{448acea1-0178-ff29-3936-6a4b77b8c14c}">
          <p14:sldIdLst>
            <p14:sldId id="263"/>
            <p14:sldId id="264"/>
            <p14:sldId id="265"/>
          </p14:sldIdLst>
        </p14:section>
        <p14:section name="Compare" id="{c92869b8-e1d9-d23e-282a-bd7dcc563aef}">
          <p14:sldIdLst>
            <p14:sldId id="266"/>
            <p14:sldId id="267"/>
            <p14:sldId id="268"/>
          </p14:sldIdLst>
        </p14:section>
        <p14:section name="Lab report" id="{2c650e35-7c66-d439-7d12-3d246a2f814f}">
          <p14:sldIdLst>
            <p14:sldId id="269"/>
            <p14:sldId id="270"/>
            <p14:sldId id="271"/>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BEFORE THE LESSON: rehearse the demo on a Trust-approved tool with your Trust account. Save 2–3 labelled backup images and insert them into the dashed placeholders on slides 10–12. Check you can freeze or blank the projector.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PUPIL VOICE: class vote for each column (hands up, or eyes closed for a secret vote).
Think–pair–share first: "I vote for ___ because ___."
Write the winning choices on the board.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Type or write the class idea into the box (edit this slide, or write on the board).
Everyone says it together. "Whose idea is this?" (OURS!)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experiment and success criteria. Oracy focus: DESCRIBING WORDS ("a big, sparkly dragon").
"Close your eyes. Imagine our picture. What colour is the penguin? Is it happy?"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Teach with gestures. IMAGINE = hands open from head like a cloud. PROMPT = type on an invisible keyboard. AI-GENERATED = draw a label shape in the air. DESCRIBE = hands frame a picture.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Pupils draw on the MY PICTURE side of the sheet (Appendix B). 8 minutes.
"Your own ideas come first! There's no right or wrong. What does YOUR penguin look like?"
Circulate and ask describing questions: "What colour? How big? How does it feel?"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MODEL, then pairs show and tell. Partner listens and says one describing word they heard.
AfL: listen for expanded noun phrases (adjective, adjective + noun).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ask the AI, we need a PROMPT: words that tell it what to make."
Build the prompt together, adding 2–3 describing words pupils suggest. E.g. "a tiny, happy penguin in a green jungle in space, colourful cartoon".
Ask: "Should we put our names in?" (No! Keep private information private. And never real people.)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what you're doing: "I'm using an AI tool that our school allows, with my school account. I'm typing YOUR words."
Type the prompt where pupils can see it.
FREEZE/BLANK the projector while it generates. Check the image. If anything is unsuitable, don't show it: use your backup.
"Predict first: will it look like your picture?"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Show the AI image (insert your labelled backup here, or paste the live result over the placeholder).
Pupils hold up SAME or DIFFERENT cards (Appendix C), then talk partners.
Keep the label visible at all times.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MODEL, then pairs compare their drawing with the AI picture.
Optional: two hoops on the floor for a Same / Different Venn: pupils place sticky notes.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"How did the AI make the picture?" Draw out: it was trained on lots and lots of pictures with words. It made a new picture that matches the patterns for our words. It doesn't imagine or see.
"Whose idea was it?" (OURS!) "Is the AI picture better than yours?" (Different, not better. Yours shows YOUR ideas.)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Pupils suggest ONE word to change (e.g. "in space" → "at the beach"; "happy" → "sleepy"). Vote.
"Predict: what will change?" Generate: freeze, check, show, label.
Then try the SAME words again: "Same picture or different?" (Usually different!)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SCRIPT: "Pictures made by computers can look very real. That's why we always LABEL them, so people know who, or what, made them."
"If you see a picture online that worries you or seems strange, stop and tell a trusted adult."
Pupils write a label on the AI side of their sheet: "AI-generated. Our idea!"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Lab report (Appendix E).
Talk check: thumbs up if you used describing words today.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Collect lab reports and keep the drawings.
Next lesson is the oral assessment: pairs present one big idea. Optional: invite Year 1 or another class as the audience.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image" Target="../media/image-1004-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DARK_TITLE">
    <p:bg>
      <p:bgPr>
        <a:solidFill>
          <a:schemeClr val="tx2"/>
        </a:solidFill>
      </p:bgPr>
    </p:bg>
    <p:spTree>
      <p:nvGrpSpPr>
        <p:cNvPr id="1" name=""/>
        <p:cNvGrpSpPr/>
        <p:nvPr/>
      </p:nvGrpSpPr>
      <p:grpSpPr>
        <a:xfrm>
          <a:off x="0" y="0"/>
          <a:ext cx="0" cy="0"/>
          <a:chOff x="0" y="0"/>
          <a:chExt cx="0" cy="0"/>
        </a:xfrm>
      </p:grpSpPr>
      <p:pic>
        <p:nvPicPr>
          <p:cNvPr id="2" name="Image 0" descr="/home/claude/kit/logo_full_dark.png">    </p:cNvPr>
          <p:cNvPicPr>
            <a:picLocks noChangeAspect="1"/>
          </p:cNvPicPr>
          <p:nvPr/>
        </p:nvPicPr>
        <p:blipFill>
          <a:blip r:embed="rId1"/>
          <a:stretch>
            <a:fillRect/>
          </a:stretch>
        </p:blipFill>
        <p:spPr>
          <a:xfrm>
            <a:off x="7543800" y="3931920"/>
            <a:ext cx="1188720" cy="99121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NTENT">
    <p:bg>
      <p:bgPr>
        <a:solidFill>
          <a:schemeClr val="bg1"/>
        </a:solidFill>
      </p:bgPr>
    </p:bg>
    <p:spTree>
      <p:nvGrpSpPr>
        <p:cNvPr id="1" name=""/>
        <p:cNvGrpSpPr/>
        <p:nvPr/>
      </p:nvGrpSpPr>
      <p:grpSpPr>
        <a:xfrm>
          <a:off x="0" y="0"/>
          <a:ext cx="0" cy="0"/>
          <a:chOff x="0" y="0"/>
          <a:chExt cx="0" cy="0"/>
        </a:xfrm>
      </p:grpSpPr>
      <p:sp>
        <p:nvSpPr>
          <p:cNvPr id="2" name="Text 0"/>
          <p:cNvSpPr/>
          <p:nvPr/>
        </p:nvSpPr>
        <p:spPr>
          <a:xfrm>
            <a:off x="457200" y="201168"/>
            <a:ext cx="1417320" cy="274320"/>
          </a:xfrm>
          <a:prstGeom prst="roundRect">
            <a:avLst>
              <a:gd name="adj" fmla="val 26667"/>
            </a:avLst>
          </a:prstGeom>
          <a:solidFill>
            <a:schemeClr val="accent1"/>
          </a:solidFill>
          <a:ln/>
        </p:spPr>
        <p:txBody>
          <a:bodyPr wrap="square" lIns="0" tIns="0" rIns="0" bIns="0" rtlCol="0" anchor="ctr"/>
          <a:lstStyle/>
          <a:p>
            <a:pPr algn="ctr" indent="0" marL="0">
              <a:buNone/>
            </a:pPr>
            <a:r>
              <a:rPr lang="en-US" sz="1000" b="1" dirty="0">
                <a:solidFill>
                  <a:schemeClr val="bg1"/>
                </a:solidFill>
              </a:rPr>
              <a:t>LAB 5</a:t>
            </a:r>
            <a:endParaRPr lang="en-US" sz="1000" dirty="0"/>
          </a:p>
        </p:txBody>
      </p:sp>
      <p:pic>
        <p:nvPicPr>
          <p:cNvPr id="3" name="Image 0" descr="/home/claude/kit/logo_lockup_light.png">    </p:cNvPr>
          <p:cNvPicPr>
            <a:picLocks noChangeAspect="1"/>
          </p:cNvPicPr>
          <p:nvPr/>
        </p:nvPicPr>
        <p:blipFill>
          <a:blip r:embed="rId1"/>
          <a:stretch>
            <a:fillRect/>
          </a:stretch>
        </p:blipFill>
        <p:spPr>
          <a:xfrm>
            <a:off x="457200" y="4736592"/>
            <a:ext cx="1271016" cy="237744"/>
          </a:xfrm>
          <a:prstGeom prst="rect">
            <a:avLst/>
          </a:prstGeom>
        </p:spPr>
      </p:pic>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l"/>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DARK_CONTENT">
    <p:bg>
      <p:bgPr>
        <a:solidFill>
          <a:schemeClr val="tx2"/>
        </a:solidFill>
      </p:bgPr>
    </p:bg>
    <p:spTree>
      <p:nvGrpSpPr>
        <p:cNvPr id="1" name=""/>
        <p:cNvGrpSpPr/>
        <p:nvPr/>
      </p:nvGrpSpPr>
      <p:grpSpPr>
        <a:xfrm>
          <a:off x="0" y="0"/>
          <a:ext cx="0" cy="0"/>
          <a:chOff x="0" y="0"/>
          <a:chExt cx="0" cy="0"/>
        </a:xfrm>
      </p:grpSpPr>
      <p:sp>
        <p:nvSpPr>
          <p:cNvPr id="2" name="Text 0"/>
          <p:cNvSpPr/>
          <p:nvPr/>
        </p:nvSpPr>
        <p:spPr>
          <a:xfrm>
            <a:off x="457200" y="201168"/>
            <a:ext cx="1417320" cy="274320"/>
          </a:xfrm>
          <a:prstGeom prst="roundRect">
            <a:avLst>
              <a:gd name="adj" fmla="val 26667"/>
            </a:avLst>
          </a:prstGeom>
          <a:solidFill>
            <a:schemeClr val="accent1"/>
          </a:solidFill>
          <a:ln/>
        </p:spPr>
        <p:txBody>
          <a:bodyPr wrap="square" lIns="0" tIns="0" rIns="0" bIns="0" rtlCol="0" anchor="ctr"/>
          <a:lstStyle/>
          <a:p>
            <a:pPr algn="ctr" indent="0" marL="0">
              <a:buNone/>
            </a:pPr>
            <a:r>
              <a:rPr lang="en-US" sz="1000" b="1" dirty="0">
                <a:solidFill>
                  <a:schemeClr val="bg1"/>
                </a:solidFill>
              </a:rPr>
              <a:t>LAB 5</a:t>
            </a:r>
            <a:endParaRPr lang="en-US" sz="1000" dirty="0"/>
          </a:p>
        </p:txBody>
      </p:sp>
      <p:pic>
        <p:nvPicPr>
          <p:cNvPr id="3" name="Image 0" descr="/home/claude/kit/logo_lockup_dark.png">    </p:cNvPr>
          <p:cNvPicPr>
            <a:picLocks noChangeAspect="1"/>
          </p:cNvPicPr>
          <p:nvPr/>
        </p:nvPicPr>
        <p:blipFill>
          <a:blip r:embed="rId1"/>
          <a:stretch>
            <a:fillRect/>
          </a:stretch>
        </p:blipFill>
        <p:spPr>
          <a:xfrm>
            <a:off x="457200" y="4736592"/>
            <a:ext cx="1271016" cy="237744"/>
          </a:xfrm>
          <a:prstGeom prst="rect">
            <a:avLst/>
          </a:prstGeom>
        </p:spPr>
      </p:pic>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bg2"/>
                </a:solidFill>
              </a:defRPr>
            </a:lvl1pPr>
          </a:lstStyle>
          <a:p>
            <a:pPr algn="l"/>
            <a:fld id="{F7021451-1387-4CA6-816F-3879F97B5CBC}" type="slidenum">
              <a:rPr b="0" lang="en-US"/>
              <a:t>1004</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l"/>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2.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png"/><Relationship Id="rId3" Type="http://schemas.openxmlformats.org/officeDocument/2006/relationships/image" Target="../media/image-2-3.png"/><Relationship Id="rId4" Type="http://schemas.openxmlformats.org/officeDocument/2006/relationships/image" Target="../media/image-2-4.png"/><Relationship Id="rId5" Type="http://schemas.openxmlformats.org/officeDocument/2006/relationships/image" Target="../media/image-2-5.png"/><Relationship Id="rId6" Type="http://schemas.openxmlformats.org/officeDocument/2006/relationships/image" Target="../media/image-2-6.png"/><Relationship Id="rId7" Type="http://schemas.openxmlformats.org/officeDocument/2006/relationships/image" Target="../media/image-2-7.png"/><Relationship Id="rId8" Type="http://schemas.openxmlformats.org/officeDocument/2006/relationships/image" Target="../media/image-2-8.png"/><Relationship Id="rId9" Type="http://schemas.openxmlformats.org/officeDocument/2006/relationships/image" Target="../media/image-2-9.png"/><Relationship Id="rId10" Type="http://schemas.openxmlformats.org/officeDocument/2006/relationships/slideLayout" Target="../slideLayouts/slideLayout3.xml"/><Relationship Id="rId11"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4.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2.png"/><Relationship Id="rId4" Type="http://schemas.openxmlformats.org/officeDocument/2006/relationships/image" Target="../media/image-4-2.png"/><Relationship Id="rId5" Type="http://schemas.openxmlformats.org/officeDocument/2006/relationships/image" Target="../media/image-4-5.png"/><Relationship Id="rId6" Type="http://schemas.openxmlformats.org/officeDocument/2006/relationships/slideLayout" Target="../slideLayouts/slideLayout3.xml"/><Relationship Id="rId7"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3.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3.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image" Target="../media/image-8-2.png"/><Relationship Id="rId5" Type="http://schemas.openxmlformats.org/officeDocument/2006/relationships/image" Target="../media/image-8-5.png"/><Relationship Id="rId6" Type="http://schemas.openxmlformats.org/officeDocument/2006/relationships/image" Target="../media/image-8-6.png"/><Relationship Id="rId7" Type="http://schemas.openxmlformats.org/officeDocument/2006/relationships/slideLayout" Target="../slideLayouts/slideLayout3.xml"/><Relationship Id="rId8"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image" Target="../media/image-9-2.png"/><Relationship Id="rId5" Type="http://schemas.openxmlformats.org/officeDocument/2006/relationships/image" Target="../media/image-9-5.png"/><Relationship Id="rId6" Type="http://schemas.openxmlformats.org/officeDocument/2006/relationships/slideLayout" Target="../slideLayouts/slideLayout4.xml"/><Relationship Id="rId7"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3.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3.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image" Target="../media/image-12-3.png"/><Relationship Id="rId4" Type="http://schemas.openxmlformats.org/officeDocument/2006/relationships/image" Target="../media/image-12-2.png"/><Relationship Id="rId5" Type="http://schemas.openxmlformats.org/officeDocument/2006/relationships/image" Target="../media/image-12-5.png"/><Relationship Id="rId6" Type="http://schemas.openxmlformats.org/officeDocument/2006/relationships/image" Target="../media/image-12-6.png"/><Relationship Id="rId7" Type="http://schemas.openxmlformats.org/officeDocument/2006/relationships/image" Target="../media/image-12-7.png"/><Relationship Id="rId8" Type="http://schemas.openxmlformats.org/officeDocument/2006/relationships/slideLayout" Target="../slideLayouts/slideLayout3.xml"/><Relationship Id="rId9"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1.png"/><Relationship Id="rId3" Type="http://schemas.openxmlformats.org/officeDocument/2006/relationships/image" Target="../media/image-13-3.png"/><Relationship Id="rId4" Type="http://schemas.openxmlformats.org/officeDocument/2006/relationships/slideLayout" Target="../slideLayouts/slideLayout3.xml"/><Relationship Id="rId5"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4.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image" Target="../media/image-15-3.png"/><Relationship Id="rId4" Type="http://schemas.openxmlformats.org/officeDocument/2006/relationships/image" Target="../media/image-15-4.png"/><Relationship Id="rId5" Type="http://schemas.openxmlformats.org/officeDocument/2006/relationships/slideLayout" Target="../slideLayouts/slideLayout3.xml"/><Relationship Id="rId6"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4.xml"/><Relationship Id="rId3"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3" name="Shape 0"/>
          <p:cNvSpPr/>
          <p:nvPr/>
        </p:nvSpPr>
        <p:spPr>
          <a:xfrm>
            <a:off x="640080" y="1417320"/>
            <a:ext cx="1463040" cy="1463040"/>
          </a:xfrm>
          <a:prstGeom prst="ellipse">
            <a:avLst/>
          </a:prstGeom>
          <a:solidFill>
            <a:schemeClr val="accent1"/>
          </a:solidFill>
          <a:ln/>
        </p:spPr>
      </p:sp>
      <p:pic>
        <p:nvPicPr>
          <p:cNvPr id="4" name="Image 0" descr="/home/claude/kit/icon_palette.png">    </p:cNvPr>
          <p:cNvPicPr>
            <a:picLocks noChangeAspect="1"/>
          </p:cNvPicPr>
          <p:nvPr/>
        </p:nvPicPr>
        <p:blipFill>
          <a:blip r:embed="rId1"/>
          <a:stretch>
            <a:fillRect/>
          </a:stretch>
        </p:blipFill>
        <p:spPr>
          <a:xfrm>
            <a:off x="991210" y="1768450"/>
            <a:ext cx="760781" cy="760781"/>
          </a:xfrm>
          <a:prstGeom prst="rect">
            <a:avLst/>
          </a:prstGeom>
        </p:spPr>
      </p:pic>
      <p:sp>
        <p:nvSpPr>
          <p:cNvPr id="5" name="Text 1"/>
          <p:cNvSpPr txBox="1"/>
          <p:nvPr/>
        </p:nvSpPr>
        <p:spPr>
          <a:xfrm>
            <a:off x="2377440" y="1325880"/>
            <a:ext cx="6400800" cy="365760"/>
          </a:xfrm>
          <a:prstGeom prst="rect">
            <a:avLst/>
          </a:prstGeom>
          <a:noFill/>
          <a:ln/>
        </p:spPr>
        <p:txBody>
          <a:bodyPr wrap="square" lIns="635" tIns="635" rIns="635" bIns="635" rtlCol="0" anchor="t"/>
          <a:lstStyle/>
          <a:p>
            <a:pPr indent="0" marL="0">
              <a:buNone/>
            </a:pPr>
            <a:r>
              <a:rPr lang="en-US" sz="1400" b="1" spc="200" kern="0" dirty="0">
                <a:solidFill>
                  <a:schemeClr val="accent1"/>
                </a:solidFill>
                <a:latin typeface="Calibri" pitchFamily="34" charset="0"/>
                <a:ea typeface="Calibri" pitchFamily="34" charset="-122"/>
                <a:cs typeface="Calibri" pitchFamily="34" charset="-120"/>
              </a:rPr>
              <a:t>YEAR 2 · THE PATTERN LAB · LESSON 5</a:t>
            </a:r>
            <a:endParaRPr lang="en-US" sz="1400" dirty="0"/>
          </a:p>
        </p:txBody>
      </p:sp>
      <p:sp>
        <p:nvSpPr>
          <p:cNvPr id="6" name="Text 2"/>
          <p:cNvSpPr txBox="1"/>
          <p:nvPr/>
        </p:nvSpPr>
        <p:spPr>
          <a:xfrm>
            <a:off x="2377440" y="1691640"/>
            <a:ext cx="6400800" cy="1280160"/>
          </a:xfrm>
          <a:prstGeom prst="rect">
            <a:avLst/>
          </a:prstGeom>
          <a:noFill/>
          <a:ln/>
        </p:spPr>
        <p:txBody>
          <a:bodyPr wrap="square" lIns="635" tIns="635" rIns="635" bIns="635" rtlCol="0" anchor="t"/>
          <a:lstStyle/>
          <a:p>
            <a:pPr indent="0" marL="0">
              <a:buNone/>
            </a:pPr>
            <a:r>
              <a:rPr lang="en-US" sz="3600" b="1" dirty="0">
                <a:solidFill>
                  <a:schemeClr val="bg1"/>
                </a:solidFill>
                <a:latin typeface="Arial" pitchFamily="34" charset="0"/>
                <a:ea typeface="Arial" pitchFamily="34" charset="-122"/>
                <a:cs typeface="Arial" pitchFamily="34" charset="-120"/>
              </a:rPr>
              <a:t>Lab 5: Picture This</a:t>
            </a:r>
            <a:endParaRPr lang="en-US" sz="3600" dirty="0"/>
          </a:p>
        </p:txBody>
      </p:sp>
      <p:sp>
        <p:nvSpPr>
          <p:cNvPr id="7" name="Text 3"/>
          <p:cNvSpPr txBox="1"/>
          <p:nvPr/>
        </p:nvSpPr>
        <p:spPr>
          <a:xfrm>
            <a:off x="2377440" y="3063240"/>
            <a:ext cx="6400800" cy="548640"/>
          </a:xfrm>
          <a:prstGeom prst="rect">
            <a:avLst/>
          </a:prstGeom>
          <a:noFill/>
          <a:ln/>
        </p:spPr>
        <p:txBody>
          <a:bodyPr wrap="square" lIns="635" tIns="635" rIns="635" bIns="635" rtlCol="0" anchor="t"/>
          <a:lstStyle/>
          <a:p>
            <a:pPr indent="0" marL="0">
              <a:buNone/>
            </a:pPr>
            <a:r>
              <a:rPr lang="en-US" sz="2000" i="1" dirty="0">
                <a:solidFill>
                  <a:schemeClr val="bg2"/>
                </a:solidFill>
                <a:latin typeface="Calibri" pitchFamily="34" charset="0"/>
                <a:ea typeface="Calibri" pitchFamily="34" charset="-122"/>
                <a:cs typeface="Calibri" pitchFamily="34" charset="-120"/>
              </a:rPr>
              <a:t>Can AI draw our idea?</a:t>
            </a:r>
            <a:endParaRPr lang="en-US" sz="2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The idea menu: you choose!</a:t>
            </a:r>
            <a:endParaRPr lang="en-US" sz="3000" dirty="0"/>
          </a:p>
        </p:txBody>
      </p:sp>
      <p:sp>
        <p:nvSpPr>
          <p:cNvPr id="4" name="Shape 1"/>
          <p:cNvSpPr/>
          <p:nvPr/>
        </p:nvSpPr>
        <p:spPr>
          <a:xfrm>
            <a:off x="457200" y="1325880"/>
            <a:ext cx="2624328" cy="3063240"/>
          </a:xfrm>
          <a:prstGeom prst="roundRect">
            <a:avLst>
              <a:gd name="adj" fmla="val 4181"/>
            </a:avLst>
          </a:prstGeom>
          <a:solidFill>
            <a:srgbClr val="FCE4F2"/>
          </a:solidFill>
          <a:ln/>
        </p:spPr>
      </p:sp>
      <p:sp>
        <p:nvSpPr>
          <p:cNvPr id="5" name="Text 2"/>
          <p:cNvSpPr txBox="1"/>
          <p:nvPr/>
        </p:nvSpPr>
        <p:spPr>
          <a:xfrm>
            <a:off x="457200" y="1371600"/>
            <a:ext cx="2624328" cy="411480"/>
          </a:xfrm>
          <a:prstGeom prst="rect">
            <a:avLst/>
          </a:prstGeom>
          <a:noFill/>
          <a:ln/>
        </p:spPr>
        <p:txBody>
          <a:bodyPr wrap="square" lIns="635" tIns="635" rIns="635" bIns="635" rtlCol="0" anchor="t"/>
          <a:lstStyle/>
          <a:p>
            <a:pPr algn="ctr" indent="0" marL="0">
              <a:buNone/>
            </a:pPr>
            <a:r>
              <a:rPr lang="en-US" sz="1800" b="1" spc="200" kern="0" dirty="0">
                <a:solidFill>
                  <a:schemeClr val="accent4"/>
                </a:solidFill>
                <a:latin typeface="Calibri" pitchFamily="34" charset="0"/>
                <a:ea typeface="Calibri" pitchFamily="34" charset="-122"/>
                <a:cs typeface="Calibri" pitchFamily="34" charset="-120"/>
              </a:rPr>
              <a:t>WHERE?</a:t>
            </a:r>
            <a:endParaRPr lang="en-US" sz="1800" dirty="0"/>
          </a:p>
        </p:txBody>
      </p:sp>
      <p:sp>
        <p:nvSpPr>
          <p:cNvPr id="6" name="Shape 3"/>
          <p:cNvSpPr/>
          <p:nvPr/>
        </p:nvSpPr>
        <p:spPr>
          <a:xfrm>
            <a:off x="640080" y="1828800"/>
            <a:ext cx="658368" cy="658368"/>
          </a:xfrm>
          <a:prstGeom prst="ellipse">
            <a:avLst/>
          </a:prstGeom>
          <a:solidFill>
            <a:schemeClr val="bg1"/>
          </a:solidFill>
          <a:ln/>
        </p:spPr>
      </p:sp>
      <p:pic>
        <p:nvPicPr>
          <p:cNvPr id="7" name="Image 0" descr="/home/claude/kit/icon_tree.png">    </p:cNvPr>
          <p:cNvPicPr>
            <a:picLocks noChangeAspect="1"/>
          </p:cNvPicPr>
          <p:nvPr/>
        </p:nvPicPr>
        <p:blipFill>
          <a:blip r:embed="rId1"/>
          <a:stretch>
            <a:fillRect/>
          </a:stretch>
        </p:blipFill>
        <p:spPr>
          <a:xfrm>
            <a:off x="771754" y="1960474"/>
            <a:ext cx="395021" cy="395021"/>
          </a:xfrm>
          <a:prstGeom prst="rect">
            <a:avLst/>
          </a:prstGeom>
        </p:spPr>
      </p:pic>
      <p:sp>
        <p:nvSpPr>
          <p:cNvPr id="8" name="Text 4"/>
          <p:cNvSpPr txBox="1"/>
          <p:nvPr/>
        </p:nvSpPr>
        <p:spPr>
          <a:xfrm>
            <a:off x="1417320" y="1828800"/>
            <a:ext cx="1600200" cy="658368"/>
          </a:xfrm>
          <a:prstGeom prst="rect">
            <a:avLst/>
          </a:prstGeom>
          <a:noFill/>
          <a:ln/>
        </p:spPr>
        <p:txBody>
          <a:bodyPr wrap="square" lIns="635" tIns="635" rIns="635" bIns="635" rtlCol="0" anchor="ctr"/>
          <a:lstStyle/>
          <a:p>
            <a:pPr indent="0" marL="0">
              <a:buNone/>
            </a:pPr>
            <a:r>
              <a:rPr lang="en-US" sz="1700" b="1" dirty="0">
                <a:solidFill>
                  <a:schemeClr val="tx2"/>
                </a:solidFill>
                <a:latin typeface="Calibri" pitchFamily="34" charset="0"/>
                <a:ea typeface="Calibri" pitchFamily="34" charset="-122"/>
                <a:cs typeface="Calibri" pitchFamily="34" charset="-120"/>
              </a:rPr>
              <a:t>a jungle</a:t>
            </a:r>
            <a:endParaRPr lang="en-US" sz="1700" dirty="0"/>
          </a:p>
        </p:txBody>
      </p:sp>
      <p:sp>
        <p:nvSpPr>
          <p:cNvPr id="9" name="Shape 5"/>
          <p:cNvSpPr/>
          <p:nvPr/>
        </p:nvSpPr>
        <p:spPr>
          <a:xfrm>
            <a:off x="640080" y="2679192"/>
            <a:ext cx="658368" cy="658368"/>
          </a:xfrm>
          <a:prstGeom prst="ellipse">
            <a:avLst/>
          </a:prstGeom>
          <a:solidFill>
            <a:schemeClr val="bg1"/>
          </a:solidFill>
          <a:ln/>
        </p:spPr>
      </p:sp>
      <p:pic>
        <p:nvPicPr>
          <p:cNvPr id="10" name="Image 1" descr="/home/claude/kit/icon_fish.png">    </p:cNvPr>
          <p:cNvPicPr>
            <a:picLocks noChangeAspect="1"/>
          </p:cNvPicPr>
          <p:nvPr/>
        </p:nvPicPr>
        <p:blipFill>
          <a:blip r:embed="rId2"/>
          <a:stretch>
            <a:fillRect/>
          </a:stretch>
        </p:blipFill>
        <p:spPr>
          <a:xfrm>
            <a:off x="771754" y="2810866"/>
            <a:ext cx="395021" cy="395021"/>
          </a:xfrm>
          <a:prstGeom prst="rect">
            <a:avLst/>
          </a:prstGeom>
        </p:spPr>
      </p:pic>
      <p:sp>
        <p:nvSpPr>
          <p:cNvPr id="11" name="Text 6"/>
          <p:cNvSpPr txBox="1"/>
          <p:nvPr/>
        </p:nvSpPr>
        <p:spPr>
          <a:xfrm>
            <a:off x="1417320" y="2679192"/>
            <a:ext cx="1600200" cy="658368"/>
          </a:xfrm>
          <a:prstGeom prst="rect">
            <a:avLst/>
          </a:prstGeom>
          <a:noFill/>
          <a:ln/>
        </p:spPr>
        <p:txBody>
          <a:bodyPr wrap="square" lIns="635" tIns="635" rIns="635" bIns="635" rtlCol="0" anchor="ctr"/>
          <a:lstStyle/>
          <a:p>
            <a:pPr indent="0" marL="0">
              <a:buNone/>
            </a:pPr>
            <a:r>
              <a:rPr lang="en-US" sz="1700" b="1" dirty="0">
                <a:solidFill>
                  <a:schemeClr val="tx2"/>
                </a:solidFill>
                <a:latin typeface="Calibri" pitchFamily="34" charset="0"/>
                <a:ea typeface="Calibri" pitchFamily="34" charset="-122"/>
                <a:cs typeface="Calibri" pitchFamily="34" charset="-120"/>
              </a:rPr>
              <a:t>under the sea</a:t>
            </a:r>
            <a:endParaRPr lang="en-US" sz="1700" dirty="0"/>
          </a:p>
        </p:txBody>
      </p:sp>
      <p:sp>
        <p:nvSpPr>
          <p:cNvPr id="12" name="Shape 7"/>
          <p:cNvSpPr/>
          <p:nvPr/>
        </p:nvSpPr>
        <p:spPr>
          <a:xfrm>
            <a:off x="640080" y="3529584"/>
            <a:ext cx="658368" cy="658368"/>
          </a:xfrm>
          <a:prstGeom prst="ellipse">
            <a:avLst/>
          </a:prstGeom>
          <a:solidFill>
            <a:schemeClr val="bg1"/>
          </a:solidFill>
          <a:ln/>
        </p:spPr>
      </p:sp>
      <p:pic>
        <p:nvPicPr>
          <p:cNvPr id="13" name="Image 2" descr="/home/claude/kit/icon_castle.png">    </p:cNvPr>
          <p:cNvPicPr>
            <a:picLocks noChangeAspect="1"/>
          </p:cNvPicPr>
          <p:nvPr/>
        </p:nvPicPr>
        <p:blipFill>
          <a:blip r:embed="rId3"/>
          <a:stretch>
            <a:fillRect/>
          </a:stretch>
        </p:blipFill>
        <p:spPr>
          <a:xfrm>
            <a:off x="771754" y="3661258"/>
            <a:ext cx="395021" cy="395021"/>
          </a:xfrm>
          <a:prstGeom prst="rect">
            <a:avLst/>
          </a:prstGeom>
        </p:spPr>
      </p:pic>
      <p:sp>
        <p:nvSpPr>
          <p:cNvPr id="14" name="Text 8"/>
          <p:cNvSpPr txBox="1"/>
          <p:nvPr/>
        </p:nvSpPr>
        <p:spPr>
          <a:xfrm>
            <a:off x="1417320" y="3529584"/>
            <a:ext cx="1600200" cy="658368"/>
          </a:xfrm>
          <a:prstGeom prst="rect">
            <a:avLst/>
          </a:prstGeom>
          <a:noFill/>
          <a:ln/>
        </p:spPr>
        <p:txBody>
          <a:bodyPr wrap="square" lIns="635" tIns="635" rIns="635" bIns="635" rtlCol="0" anchor="ctr"/>
          <a:lstStyle/>
          <a:p>
            <a:pPr indent="0" marL="0">
              <a:buNone/>
            </a:pPr>
            <a:r>
              <a:rPr lang="en-US" sz="1700" b="1" dirty="0">
                <a:solidFill>
                  <a:schemeClr val="tx2"/>
                </a:solidFill>
                <a:latin typeface="Calibri" pitchFamily="34" charset="0"/>
                <a:ea typeface="Calibri" pitchFamily="34" charset="-122"/>
                <a:cs typeface="Calibri" pitchFamily="34" charset="-120"/>
              </a:rPr>
              <a:t>a castle</a:t>
            </a:r>
            <a:endParaRPr lang="en-US" sz="1700" dirty="0"/>
          </a:p>
        </p:txBody>
      </p:sp>
      <p:sp>
        <p:nvSpPr>
          <p:cNvPr id="15" name="Shape 9"/>
          <p:cNvSpPr/>
          <p:nvPr/>
        </p:nvSpPr>
        <p:spPr>
          <a:xfrm>
            <a:off x="3264408" y="1325880"/>
            <a:ext cx="2624328" cy="3063240"/>
          </a:xfrm>
          <a:prstGeom prst="roundRect">
            <a:avLst>
              <a:gd name="adj" fmla="val 4181"/>
            </a:avLst>
          </a:prstGeom>
          <a:solidFill>
            <a:srgbClr val="EEE9F7"/>
          </a:solidFill>
          <a:ln/>
        </p:spPr>
      </p:sp>
      <p:sp>
        <p:nvSpPr>
          <p:cNvPr id="16" name="Text 10"/>
          <p:cNvSpPr txBox="1"/>
          <p:nvPr/>
        </p:nvSpPr>
        <p:spPr>
          <a:xfrm>
            <a:off x="3264408" y="1371600"/>
            <a:ext cx="2624328" cy="411480"/>
          </a:xfrm>
          <a:prstGeom prst="rect">
            <a:avLst/>
          </a:prstGeom>
          <a:noFill/>
          <a:ln/>
        </p:spPr>
        <p:txBody>
          <a:bodyPr wrap="square" lIns="635" tIns="635" rIns="635" bIns="635" rtlCol="0" anchor="t"/>
          <a:lstStyle/>
          <a:p>
            <a:pPr algn="ctr" indent="0" marL="0">
              <a:buNone/>
            </a:pPr>
            <a:r>
              <a:rPr lang="en-US" sz="1800" b="1" spc="200" kern="0" dirty="0">
                <a:solidFill>
                  <a:schemeClr val="accent4"/>
                </a:solidFill>
                <a:latin typeface="Calibri" pitchFamily="34" charset="0"/>
                <a:ea typeface="Calibri" pitchFamily="34" charset="-122"/>
                <a:cs typeface="Calibri" pitchFamily="34" charset="-120"/>
              </a:rPr>
              <a:t>TWIST!</a:t>
            </a:r>
            <a:endParaRPr lang="en-US" sz="1800" dirty="0"/>
          </a:p>
        </p:txBody>
      </p:sp>
      <p:sp>
        <p:nvSpPr>
          <p:cNvPr id="17" name="Shape 11"/>
          <p:cNvSpPr/>
          <p:nvPr/>
        </p:nvSpPr>
        <p:spPr>
          <a:xfrm>
            <a:off x="3447288" y="1828800"/>
            <a:ext cx="658368" cy="658368"/>
          </a:xfrm>
          <a:prstGeom prst="ellipse">
            <a:avLst/>
          </a:prstGeom>
          <a:solidFill>
            <a:schemeClr val="bg1"/>
          </a:solidFill>
          <a:ln/>
        </p:spPr>
      </p:sp>
      <p:pic>
        <p:nvPicPr>
          <p:cNvPr id="18" name="Image 3" descr="/home/claude/kit/icon_space.png">    </p:cNvPr>
          <p:cNvPicPr>
            <a:picLocks noChangeAspect="1"/>
          </p:cNvPicPr>
          <p:nvPr/>
        </p:nvPicPr>
        <p:blipFill>
          <a:blip r:embed="rId4"/>
          <a:stretch>
            <a:fillRect/>
          </a:stretch>
        </p:blipFill>
        <p:spPr>
          <a:xfrm>
            <a:off x="3578962" y="1960474"/>
            <a:ext cx="395021" cy="395021"/>
          </a:xfrm>
          <a:prstGeom prst="rect">
            <a:avLst/>
          </a:prstGeom>
        </p:spPr>
      </p:pic>
      <p:sp>
        <p:nvSpPr>
          <p:cNvPr id="19" name="Text 12"/>
          <p:cNvSpPr txBox="1"/>
          <p:nvPr/>
        </p:nvSpPr>
        <p:spPr>
          <a:xfrm>
            <a:off x="4224528" y="1828800"/>
            <a:ext cx="1600200" cy="658368"/>
          </a:xfrm>
          <a:prstGeom prst="rect">
            <a:avLst/>
          </a:prstGeom>
          <a:noFill/>
          <a:ln/>
        </p:spPr>
        <p:txBody>
          <a:bodyPr wrap="square" lIns="635" tIns="635" rIns="635" bIns="635" rtlCol="0" anchor="ctr"/>
          <a:lstStyle/>
          <a:p>
            <a:pPr indent="0" marL="0">
              <a:buNone/>
            </a:pPr>
            <a:r>
              <a:rPr lang="en-US" sz="1700" b="1" dirty="0">
                <a:solidFill>
                  <a:schemeClr val="tx2"/>
                </a:solidFill>
                <a:latin typeface="Calibri" pitchFamily="34" charset="0"/>
                <a:ea typeface="Calibri" pitchFamily="34" charset="-122"/>
                <a:cs typeface="Calibri" pitchFamily="34" charset="-120"/>
              </a:rPr>
              <a:t>in space</a:t>
            </a:r>
            <a:endParaRPr lang="en-US" sz="1700" dirty="0"/>
          </a:p>
        </p:txBody>
      </p:sp>
      <p:sp>
        <p:nvSpPr>
          <p:cNvPr id="20" name="Shape 13"/>
          <p:cNvSpPr/>
          <p:nvPr/>
        </p:nvSpPr>
        <p:spPr>
          <a:xfrm>
            <a:off x="3447288" y="2679192"/>
            <a:ext cx="658368" cy="658368"/>
          </a:xfrm>
          <a:prstGeom prst="ellipse">
            <a:avLst/>
          </a:prstGeom>
          <a:solidFill>
            <a:schemeClr val="bg1"/>
          </a:solidFill>
          <a:ln/>
        </p:spPr>
      </p:sp>
      <p:pic>
        <p:nvPicPr>
          <p:cNvPr id="21" name="Image 4" descr="/home/claude/kit/icon_cookie.png">    </p:cNvPr>
          <p:cNvPicPr>
            <a:picLocks noChangeAspect="1"/>
          </p:cNvPicPr>
          <p:nvPr/>
        </p:nvPicPr>
        <p:blipFill>
          <a:blip r:embed="rId5"/>
          <a:stretch>
            <a:fillRect/>
          </a:stretch>
        </p:blipFill>
        <p:spPr>
          <a:xfrm>
            <a:off x="3578962" y="2810866"/>
            <a:ext cx="395021" cy="395021"/>
          </a:xfrm>
          <a:prstGeom prst="rect">
            <a:avLst/>
          </a:prstGeom>
        </p:spPr>
      </p:pic>
      <p:sp>
        <p:nvSpPr>
          <p:cNvPr id="22" name="Text 14"/>
          <p:cNvSpPr txBox="1"/>
          <p:nvPr/>
        </p:nvSpPr>
        <p:spPr>
          <a:xfrm>
            <a:off x="4224528" y="2679192"/>
            <a:ext cx="1600200" cy="658368"/>
          </a:xfrm>
          <a:prstGeom prst="rect">
            <a:avLst/>
          </a:prstGeom>
          <a:noFill/>
          <a:ln/>
        </p:spPr>
        <p:txBody>
          <a:bodyPr wrap="square" lIns="635" tIns="635" rIns="635" bIns="635" rtlCol="0" anchor="ctr"/>
          <a:lstStyle/>
          <a:p>
            <a:pPr indent="0" marL="0">
              <a:buNone/>
            </a:pPr>
            <a:r>
              <a:rPr lang="en-US" sz="1700" b="1" dirty="0">
                <a:solidFill>
                  <a:schemeClr val="tx2"/>
                </a:solidFill>
                <a:latin typeface="Calibri" pitchFamily="34" charset="0"/>
                <a:ea typeface="Calibri" pitchFamily="34" charset="-122"/>
                <a:cs typeface="Calibri" pitchFamily="34" charset="-120"/>
              </a:rPr>
              <a:t>made of sweets</a:t>
            </a:r>
            <a:endParaRPr lang="en-US" sz="1700" dirty="0"/>
          </a:p>
        </p:txBody>
      </p:sp>
      <p:sp>
        <p:nvSpPr>
          <p:cNvPr id="23" name="Shape 15"/>
          <p:cNvSpPr/>
          <p:nvPr/>
        </p:nvSpPr>
        <p:spPr>
          <a:xfrm>
            <a:off x="3447288" y="3529584"/>
            <a:ext cx="658368" cy="658368"/>
          </a:xfrm>
          <a:prstGeom prst="ellipse">
            <a:avLst/>
          </a:prstGeom>
          <a:solidFill>
            <a:schemeClr val="bg1"/>
          </a:solidFill>
          <a:ln/>
        </p:spPr>
      </p:sp>
      <p:pic>
        <p:nvPicPr>
          <p:cNvPr id="24" name="Image 5" descr="/home/claude/kit/icon_snowflake.png">    </p:cNvPr>
          <p:cNvPicPr>
            <a:picLocks noChangeAspect="1"/>
          </p:cNvPicPr>
          <p:nvPr/>
        </p:nvPicPr>
        <p:blipFill>
          <a:blip r:embed="rId6"/>
          <a:stretch>
            <a:fillRect/>
          </a:stretch>
        </p:blipFill>
        <p:spPr>
          <a:xfrm>
            <a:off x="3578962" y="3661258"/>
            <a:ext cx="395021" cy="395021"/>
          </a:xfrm>
          <a:prstGeom prst="rect">
            <a:avLst/>
          </a:prstGeom>
        </p:spPr>
      </p:pic>
      <p:sp>
        <p:nvSpPr>
          <p:cNvPr id="25" name="Text 16"/>
          <p:cNvSpPr txBox="1"/>
          <p:nvPr/>
        </p:nvSpPr>
        <p:spPr>
          <a:xfrm>
            <a:off x="4224528" y="3529584"/>
            <a:ext cx="1600200" cy="658368"/>
          </a:xfrm>
          <a:prstGeom prst="rect">
            <a:avLst/>
          </a:prstGeom>
          <a:noFill/>
          <a:ln/>
        </p:spPr>
        <p:txBody>
          <a:bodyPr wrap="square" lIns="635" tIns="635" rIns="635" bIns="635" rtlCol="0" anchor="ctr"/>
          <a:lstStyle/>
          <a:p>
            <a:pPr indent="0" marL="0">
              <a:buNone/>
            </a:pPr>
            <a:r>
              <a:rPr lang="en-US" sz="1700" b="1" dirty="0">
                <a:solidFill>
                  <a:schemeClr val="tx2"/>
                </a:solidFill>
                <a:latin typeface="Calibri" pitchFamily="34" charset="0"/>
                <a:ea typeface="Calibri" pitchFamily="34" charset="-122"/>
                <a:cs typeface="Calibri" pitchFamily="34" charset="-120"/>
              </a:rPr>
              <a:t>in the snow</a:t>
            </a:r>
            <a:endParaRPr lang="en-US" sz="1700" dirty="0"/>
          </a:p>
        </p:txBody>
      </p:sp>
      <p:sp>
        <p:nvSpPr>
          <p:cNvPr id="26" name="Shape 17"/>
          <p:cNvSpPr/>
          <p:nvPr/>
        </p:nvSpPr>
        <p:spPr>
          <a:xfrm>
            <a:off x="6071616" y="1325880"/>
            <a:ext cx="2624328" cy="3063240"/>
          </a:xfrm>
          <a:prstGeom prst="roundRect">
            <a:avLst>
              <a:gd name="adj" fmla="val 4181"/>
            </a:avLst>
          </a:prstGeom>
          <a:solidFill>
            <a:schemeClr val="bg2"/>
          </a:solidFill>
          <a:ln/>
        </p:spPr>
      </p:sp>
      <p:sp>
        <p:nvSpPr>
          <p:cNvPr id="27" name="Text 18"/>
          <p:cNvSpPr txBox="1"/>
          <p:nvPr/>
        </p:nvSpPr>
        <p:spPr>
          <a:xfrm>
            <a:off x="6071616" y="1371600"/>
            <a:ext cx="2624328" cy="411480"/>
          </a:xfrm>
          <a:prstGeom prst="rect">
            <a:avLst/>
          </a:prstGeom>
          <a:noFill/>
          <a:ln/>
        </p:spPr>
        <p:txBody>
          <a:bodyPr wrap="square" lIns="635" tIns="635" rIns="635" bIns="635" rtlCol="0" anchor="t"/>
          <a:lstStyle/>
          <a:p>
            <a:pPr algn="ctr" indent="0" marL="0">
              <a:buNone/>
            </a:pPr>
            <a:r>
              <a:rPr lang="en-US" sz="1800" b="1" spc="200" kern="0" dirty="0">
                <a:solidFill>
                  <a:schemeClr val="accent4"/>
                </a:solidFill>
                <a:latin typeface="Calibri" pitchFamily="34" charset="0"/>
                <a:ea typeface="Calibri" pitchFamily="34" charset="-122"/>
                <a:cs typeface="Calibri" pitchFamily="34" charset="-120"/>
              </a:rPr>
              <a:t>WHO?</a:t>
            </a:r>
            <a:endParaRPr lang="en-US" sz="1800" dirty="0"/>
          </a:p>
        </p:txBody>
      </p:sp>
      <p:sp>
        <p:nvSpPr>
          <p:cNvPr id="28" name="Shape 19"/>
          <p:cNvSpPr/>
          <p:nvPr/>
        </p:nvSpPr>
        <p:spPr>
          <a:xfrm>
            <a:off x="6254496" y="1828800"/>
            <a:ext cx="658368" cy="658368"/>
          </a:xfrm>
          <a:prstGeom prst="ellipse">
            <a:avLst/>
          </a:prstGeom>
          <a:solidFill>
            <a:schemeClr val="bg1"/>
          </a:solidFill>
          <a:ln/>
        </p:spPr>
      </p:sp>
      <p:pic>
        <p:nvPicPr>
          <p:cNvPr id="29" name="Image 6" descr="/home/claude/kit/icon_paw.png">    </p:cNvPr>
          <p:cNvPicPr>
            <a:picLocks noChangeAspect="1"/>
          </p:cNvPicPr>
          <p:nvPr/>
        </p:nvPicPr>
        <p:blipFill>
          <a:blip r:embed="rId7"/>
          <a:stretch>
            <a:fillRect/>
          </a:stretch>
        </p:blipFill>
        <p:spPr>
          <a:xfrm>
            <a:off x="6386170" y="1960474"/>
            <a:ext cx="395021" cy="395021"/>
          </a:xfrm>
          <a:prstGeom prst="rect">
            <a:avLst/>
          </a:prstGeom>
        </p:spPr>
      </p:pic>
      <p:sp>
        <p:nvSpPr>
          <p:cNvPr id="30" name="Text 20"/>
          <p:cNvSpPr txBox="1"/>
          <p:nvPr/>
        </p:nvSpPr>
        <p:spPr>
          <a:xfrm>
            <a:off x="7031736" y="1828800"/>
            <a:ext cx="1600200" cy="658368"/>
          </a:xfrm>
          <a:prstGeom prst="rect">
            <a:avLst/>
          </a:prstGeom>
          <a:noFill/>
          <a:ln/>
        </p:spPr>
        <p:txBody>
          <a:bodyPr wrap="square" lIns="635" tIns="635" rIns="635" bIns="635" rtlCol="0" anchor="ctr"/>
          <a:lstStyle/>
          <a:p>
            <a:pPr indent="0" marL="0">
              <a:buNone/>
            </a:pPr>
            <a:r>
              <a:rPr lang="en-US" sz="1700" b="1" dirty="0">
                <a:solidFill>
                  <a:schemeClr val="tx2"/>
                </a:solidFill>
                <a:latin typeface="Calibri" pitchFamily="34" charset="0"/>
                <a:ea typeface="Calibri" pitchFamily="34" charset="-122"/>
                <a:cs typeface="Calibri" pitchFamily="34" charset="-120"/>
              </a:rPr>
              <a:t>an elephant</a:t>
            </a:r>
            <a:endParaRPr lang="en-US" sz="1700" dirty="0"/>
          </a:p>
        </p:txBody>
      </p:sp>
      <p:sp>
        <p:nvSpPr>
          <p:cNvPr id="31" name="Shape 21"/>
          <p:cNvSpPr/>
          <p:nvPr/>
        </p:nvSpPr>
        <p:spPr>
          <a:xfrm>
            <a:off x="6254496" y="2679192"/>
            <a:ext cx="658368" cy="658368"/>
          </a:xfrm>
          <a:prstGeom prst="ellipse">
            <a:avLst/>
          </a:prstGeom>
          <a:solidFill>
            <a:schemeClr val="bg1"/>
          </a:solidFill>
          <a:ln/>
        </p:spPr>
      </p:sp>
      <p:pic>
        <p:nvPicPr>
          <p:cNvPr id="32" name="Image 7" descr="/home/claude/kit/icon_crow.png">    </p:cNvPr>
          <p:cNvPicPr>
            <a:picLocks noChangeAspect="1"/>
          </p:cNvPicPr>
          <p:nvPr/>
        </p:nvPicPr>
        <p:blipFill>
          <a:blip r:embed="rId8"/>
          <a:stretch>
            <a:fillRect/>
          </a:stretch>
        </p:blipFill>
        <p:spPr>
          <a:xfrm>
            <a:off x="6386170" y="2810866"/>
            <a:ext cx="395021" cy="395021"/>
          </a:xfrm>
          <a:prstGeom prst="rect">
            <a:avLst/>
          </a:prstGeom>
        </p:spPr>
      </p:pic>
      <p:sp>
        <p:nvSpPr>
          <p:cNvPr id="33" name="Text 22"/>
          <p:cNvSpPr txBox="1"/>
          <p:nvPr/>
        </p:nvSpPr>
        <p:spPr>
          <a:xfrm>
            <a:off x="7031736" y="2679192"/>
            <a:ext cx="1600200" cy="658368"/>
          </a:xfrm>
          <a:prstGeom prst="rect">
            <a:avLst/>
          </a:prstGeom>
          <a:noFill/>
          <a:ln/>
        </p:spPr>
        <p:txBody>
          <a:bodyPr wrap="square" lIns="635" tIns="635" rIns="635" bIns="635" rtlCol="0" anchor="ctr"/>
          <a:lstStyle/>
          <a:p>
            <a:pPr indent="0" marL="0">
              <a:buNone/>
            </a:pPr>
            <a:r>
              <a:rPr lang="en-US" sz="1700" b="1" dirty="0">
                <a:solidFill>
                  <a:schemeClr val="tx2"/>
                </a:solidFill>
                <a:latin typeface="Calibri" pitchFamily="34" charset="0"/>
                <a:ea typeface="Calibri" pitchFamily="34" charset="-122"/>
                <a:cs typeface="Calibri" pitchFamily="34" charset="-120"/>
              </a:rPr>
              <a:t>a penguin</a:t>
            </a:r>
            <a:endParaRPr lang="en-US" sz="1700" dirty="0"/>
          </a:p>
        </p:txBody>
      </p:sp>
      <p:sp>
        <p:nvSpPr>
          <p:cNvPr id="34" name="Shape 23"/>
          <p:cNvSpPr/>
          <p:nvPr/>
        </p:nvSpPr>
        <p:spPr>
          <a:xfrm>
            <a:off x="6254496" y="3529584"/>
            <a:ext cx="658368" cy="658368"/>
          </a:xfrm>
          <a:prstGeom prst="ellipse">
            <a:avLst/>
          </a:prstGeom>
          <a:solidFill>
            <a:schemeClr val="bg1"/>
          </a:solidFill>
          <a:ln/>
        </p:spPr>
      </p:sp>
      <p:pic>
        <p:nvPicPr>
          <p:cNvPr id="35" name="Image 8" descr="/home/claude/kit/icon_dragon.png">    </p:cNvPr>
          <p:cNvPicPr>
            <a:picLocks noChangeAspect="1"/>
          </p:cNvPicPr>
          <p:nvPr/>
        </p:nvPicPr>
        <p:blipFill>
          <a:blip r:embed="rId9"/>
          <a:stretch>
            <a:fillRect/>
          </a:stretch>
        </p:blipFill>
        <p:spPr>
          <a:xfrm>
            <a:off x="6386170" y="3661258"/>
            <a:ext cx="395021" cy="395021"/>
          </a:xfrm>
          <a:prstGeom prst="rect">
            <a:avLst/>
          </a:prstGeom>
        </p:spPr>
      </p:pic>
      <p:sp>
        <p:nvSpPr>
          <p:cNvPr id="36" name="Text 24"/>
          <p:cNvSpPr txBox="1"/>
          <p:nvPr/>
        </p:nvSpPr>
        <p:spPr>
          <a:xfrm>
            <a:off x="7031736" y="3529584"/>
            <a:ext cx="1600200" cy="658368"/>
          </a:xfrm>
          <a:prstGeom prst="rect">
            <a:avLst/>
          </a:prstGeom>
          <a:noFill/>
          <a:ln/>
        </p:spPr>
        <p:txBody>
          <a:bodyPr wrap="square" lIns="635" tIns="635" rIns="635" bIns="635" rtlCol="0" anchor="ctr"/>
          <a:lstStyle/>
          <a:p>
            <a:pPr indent="0" marL="0">
              <a:buNone/>
            </a:pPr>
            <a:r>
              <a:rPr lang="en-US" sz="1700" b="1" dirty="0">
                <a:solidFill>
                  <a:schemeClr val="tx2"/>
                </a:solidFill>
                <a:latin typeface="Calibri" pitchFamily="34" charset="0"/>
                <a:ea typeface="Calibri" pitchFamily="34" charset="-122"/>
                <a:cs typeface="Calibri" pitchFamily="34" charset="-120"/>
              </a:rPr>
              <a:t>a dragon</a:t>
            </a:r>
            <a:endParaRPr lang="en-US" sz="17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l"/>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bg1"/>
                </a:solidFill>
                <a:latin typeface="Arial" pitchFamily="34" charset="0"/>
                <a:ea typeface="Arial" pitchFamily="34" charset="-122"/>
                <a:cs typeface="Arial" pitchFamily="34" charset="-120"/>
              </a:rPr>
              <a:t>Our class idea</a:t>
            </a:r>
            <a:endParaRPr lang="en-US" sz="3000" dirty="0"/>
          </a:p>
        </p:txBody>
      </p:sp>
      <p:sp>
        <p:nvSpPr>
          <p:cNvPr id="4" name="Shape 1"/>
          <p:cNvSpPr/>
          <p:nvPr/>
        </p:nvSpPr>
        <p:spPr>
          <a:xfrm>
            <a:off x="640080" y="1463040"/>
            <a:ext cx="1463040" cy="1463040"/>
          </a:xfrm>
          <a:prstGeom prst="ellipse">
            <a:avLst/>
          </a:prstGeom>
          <a:solidFill>
            <a:schemeClr val="accent1"/>
          </a:solidFill>
          <a:ln/>
        </p:spPr>
      </p:sp>
      <p:pic>
        <p:nvPicPr>
          <p:cNvPr id="5" name="Image 0" descr="/home/claude/kit/icon_lightbulb.png">    </p:cNvPr>
          <p:cNvPicPr>
            <a:picLocks noChangeAspect="1"/>
          </p:cNvPicPr>
          <p:nvPr/>
        </p:nvPicPr>
        <p:blipFill>
          <a:blip r:embed="rId1"/>
          <a:stretch>
            <a:fillRect/>
          </a:stretch>
        </p:blipFill>
        <p:spPr>
          <a:xfrm>
            <a:off x="991210" y="1814170"/>
            <a:ext cx="760781" cy="760781"/>
          </a:xfrm>
          <a:prstGeom prst="rect">
            <a:avLst/>
          </a:prstGeom>
        </p:spPr>
      </p:pic>
      <p:sp>
        <p:nvSpPr>
          <p:cNvPr id="6" name="Shape 2"/>
          <p:cNvSpPr/>
          <p:nvPr/>
        </p:nvSpPr>
        <p:spPr>
          <a:xfrm>
            <a:off x="2468880" y="1463040"/>
            <a:ext cx="6217920" cy="1188720"/>
          </a:xfrm>
          <a:prstGeom prst="roundRect">
            <a:avLst>
              <a:gd name="adj" fmla="val 9231"/>
            </a:avLst>
          </a:prstGeom>
          <a:solidFill>
            <a:schemeClr val="bg1"/>
          </a:solidFill>
          <a:ln/>
        </p:spPr>
      </p:sp>
      <p:sp>
        <p:nvSpPr>
          <p:cNvPr id="7" name="Text 3"/>
          <p:cNvSpPr txBox="1"/>
          <p:nvPr/>
        </p:nvSpPr>
        <p:spPr>
          <a:xfrm>
            <a:off x="2606040" y="1463040"/>
            <a:ext cx="5943600" cy="1188720"/>
          </a:xfrm>
          <a:prstGeom prst="rect">
            <a:avLst/>
          </a:prstGeom>
          <a:noFill/>
          <a:ln/>
        </p:spPr>
        <p:txBody>
          <a:bodyPr wrap="square" lIns="635" tIns="635" rIns="635" bIns="635" rtlCol="0" anchor="ctr"/>
          <a:lstStyle/>
          <a:p>
            <a:pPr indent="0" marL="0">
              <a:buNone/>
            </a:pPr>
            <a:r>
              <a:rPr lang="en-US" sz="2800" b="1" dirty="0">
                <a:solidFill>
                  <a:schemeClr val="tx2"/>
                </a:solidFill>
                <a:latin typeface="Calibri" pitchFamily="34" charset="0"/>
                <a:ea typeface="Calibri" pitchFamily="34" charset="-122"/>
                <a:cs typeface="Calibri" pitchFamily="34" charset="-120"/>
              </a:rPr>
              <a:t>a ________ in ________ ________</a:t>
            </a:r>
            <a:endParaRPr lang="en-US" sz="2800" dirty="0"/>
          </a:p>
        </p:txBody>
      </p:sp>
      <p:sp>
        <p:nvSpPr>
          <p:cNvPr id="8" name="Text 4"/>
          <p:cNvSpPr txBox="1"/>
          <p:nvPr/>
        </p:nvSpPr>
        <p:spPr>
          <a:xfrm>
            <a:off x="2468880" y="2926080"/>
            <a:ext cx="6217920" cy="548640"/>
          </a:xfrm>
          <a:prstGeom prst="rect">
            <a:avLst/>
          </a:prstGeom>
          <a:noFill/>
          <a:ln/>
        </p:spPr>
        <p:txBody>
          <a:bodyPr wrap="square" lIns="635" tIns="635" rIns="635" bIns="635" rtlCol="0" anchor="t"/>
          <a:lstStyle/>
          <a:p>
            <a:pPr indent="0" marL="0">
              <a:buNone/>
            </a:pPr>
            <a:r>
              <a:rPr lang="en-US" sz="2400" b="1" dirty="0">
                <a:solidFill>
                  <a:schemeClr val="accent1"/>
                </a:solidFill>
                <a:latin typeface="Calibri" pitchFamily="34" charset="0"/>
                <a:ea typeface="Calibri" pitchFamily="34" charset="-122"/>
                <a:cs typeface="Calibri" pitchFamily="34" charset="-120"/>
              </a:rPr>
              <a:t>Whose idea is this? OURS!</a:t>
            </a:r>
            <a:endParaRPr lang="en-US" sz="24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bg2"/>
                </a:solidFill>
              </a:defRPr>
            </a:lvl1pPr>
          </a:lstStyle>
          <a:p>
            <a:pPr algn="l"/>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Today's experiment</a:t>
            </a:r>
            <a:endParaRPr lang="en-US" sz="3000" dirty="0"/>
          </a:p>
        </p:txBody>
      </p:sp>
      <p:sp>
        <p:nvSpPr>
          <p:cNvPr id="4" name="Shape 1"/>
          <p:cNvSpPr/>
          <p:nvPr/>
        </p:nvSpPr>
        <p:spPr>
          <a:xfrm>
            <a:off x="457200" y="1371600"/>
            <a:ext cx="8229600" cy="731520"/>
          </a:xfrm>
          <a:prstGeom prst="roundRect">
            <a:avLst>
              <a:gd name="adj" fmla="val 15000"/>
            </a:avLst>
          </a:prstGeom>
          <a:solidFill>
            <a:schemeClr val="tx2"/>
          </a:solidFill>
          <a:ln/>
        </p:spPr>
      </p:sp>
      <p:sp>
        <p:nvSpPr>
          <p:cNvPr id="5" name="Shape 2"/>
          <p:cNvSpPr/>
          <p:nvPr/>
        </p:nvSpPr>
        <p:spPr>
          <a:xfrm>
            <a:off x="594360" y="1463040"/>
            <a:ext cx="548640" cy="548640"/>
          </a:xfrm>
          <a:prstGeom prst="ellipse">
            <a:avLst/>
          </a:prstGeom>
          <a:solidFill>
            <a:schemeClr val="accent1"/>
          </a:solidFill>
          <a:ln/>
        </p:spPr>
      </p:sp>
      <p:pic>
        <p:nvPicPr>
          <p:cNvPr id="6" name="Image 0" descr="/home/claude/kit/icon_search.png">    </p:cNvPr>
          <p:cNvPicPr>
            <a:picLocks noChangeAspect="1"/>
          </p:cNvPicPr>
          <p:nvPr/>
        </p:nvPicPr>
        <p:blipFill>
          <a:blip r:embed="rId1"/>
          <a:stretch>
            <a:fillRect/>
          </a:stretch>
        </p:blipFill>
        <p:spPr>
          <a:xfrm>
            <a:off x="715061" y="1583741"/>
            <a:ext cx="307238" cy="307238"/>
          </a:xfrm>
          <a:prstGeom prst="rect">
            <a:avLst/>
          </a:prstGeom>
        </p:spPr>
      </p:pic>
      <p:sp>
        <p:nvSpPr>
          <p:cNvPr id="7" name="Text 3"/>
          <p:cNvSpPr txBox="1"/>
          <p:nvPr/>
        </p:nvSpPr>
        <p:spPr>
          <a:xfrm>
            <a:off x="1280160" y="1371600"/>
            <a:ext cx="7223760" cy="731520"/>
          </a:xfrm>
          <a:prstGeom prst="rect">
            <a:avLst/>
          </a:prstGeom>
          <a:noFill/>
          <a:ln/>
        </p:spPr>
        <p:txBody>
          <a:bodyPr wrap="square" lIns="635" tIns="635" rIns="635" bIns="635" rtlCol="0" anchor="ctr"/>
          <a:lstStyle/>
          <a:p>
            <a:pPr indent="0" marL="0">
              <a:buNone/>
            </a:pPr>
            <a:r>
              <a:rPr lang="en-US" sz="1900" b="1" dirty="0">
                <a:solidFill>
                  <a:schemeClr val="bg1"/>
                </a:solidFill>
                <a:latin typeface="Calibri" pitchFamily="34" charset="0"/>
                <a:ea typeface="Calibri" pitchFamily="34" charset="-122"/>
                <a:cs typeface="Calibri" pitchFamily="34" charset="-120"/>
              </a:rPr>
              <a:t>Draw our idea, then see how an AI picture of it matches or doesn't match.</a:t>
            </a:r>
            <a:endParaRPr lang="en-US" sz="1900" dirty="0"/>
          </a:p>
        </p:txBody>
      </p:sp>
      <p:sp>
        <p:nvSpPr>
          <p:cNvPr id="8" name="Shape 4"/>
          <p:cNvSpPr/>
          <p:nvPr/>
        </p:nvSpPr>
        <p:spPr>
          <a:xfrm>
            <a:off x="548640" y="2322576"/>
            <a:ext cx="457200" cy="457200"/>
          </a:xfrm>
          <a:prstGeom prst="ellipse">
            <a:avLst/>
          </a:prstGeom>
          <a:solidFill>
            <a:schemeClr val="bg2"/>
          </a:solidFill>
          <a:ln/>
        </p:spPr>
      </p:sp>
      <p:pic>
        <p:nvPicPr>
          <p:cNvPr id="9" name="Image 1" descr="/home/claude/kit/icon_check.png">    </p:cNvPr>
          <p:cNvPicPr>
            <a:picLocks noChangeAspect="1"/>
          </p:cNvPicPr>
          <p:nvPr/>
        </p:nvPicPr>
        <p:blipFill>
          <a:blip r:embed="rId2"/>
          <a:stretch>
            <a:fillRect/>
          </a:stretch>
        </p:blipFill>
        <p:spPr>
          <a:xfrm>
            <a:off x="640080" y="2414016"/>
            <a:ext cx="274320" cy="274320"/>
          </a:xfrm>
          <a:prstGeom prst="rect">
            <a:avLst/>
          </a:prstGeom>
        </p:spPr>
      </p:pic>
      <p:sp>
        <p:nvSpPr>
          <p:cNvPr id="10" name="Text 5"/>
          <p:cNvSpPr txBox="1"/>
          <p:nvPr/>
        </p:nvSpPr>
        <p:spPr>
          <a:xfrm>
            <a:off x="1188720" y="2286000"/>
            <a:ext cx="7406640" cy="548640"/>
          </a:xfrm>
          <a:prstGeom prst="rect">
            <a:avLst/>
          </a:prstGeom>
          <a:noFill/>
          <a:ln/>
        </p:spPr>
        <p:txBody>
          <a:bodyPr wrap="square" lIns="635" tIns="635" rIns="635" bIns="635" rtlCol="0" anchor="ctr"/>
          <a:lstStyle/>
          <a:p>
            <a:pPr indent="0" marL="0">
              <a:buNone/>
            </a:pPr>
            <a:r>
              <a:rPr lang="en-US" sz="1700" dirty="0">
                <a:solidFill>
                  <a:schemeClr val="tx1"/>
                </a:solidFill>
                <a:latin typeface="Calibri" pitchFamily="34" charset="0"/>
                <a:ea typeface="Calibri" pitchFamily="34" charset="-122"/>
                <a:cs typeface="Calibri" pitchFamily="34" charset="-120"/>
              </a:rPr>
              <a:t>I can draw my own picture of our class idea.</a:t>
            </a:r>
            <a:endParaRPr lang="en-US" sz="1700" dirty="0"/>
          </a:p>
        </p:txBody>
      </p:sp>
      <p:sp>
        <p:nvSpPr>
          <p:cNvPr id="11" name="Shape 6"/>
          <p:cNvSpPr/>
          <p:nvPr/>
        </p:nvSpPr>
        <p:spPr>
          <a:xfrm>
            <a:off x="548640" y="2944368"/>
            <a:ext cx="457200" cy="457200"/>
          </a:xfrm>
          <a:prstGeom prst="ellipse">
            <a:avLst/>
          </a:prstGeom>
          <a:solidFill>
            <a:schemeClr val="bg2"/>
          </a:solidFill>
          <a:ln/>
        </p:spPr>
      </p:sp>
      <p:pic>
        <p:nvPicPr>
          <p:cNvPr id="12" name="Image 2" descr="/home/claude/kit/icon_check.png">    </p:cNvPr>
          <p:cNvPicPr>
            <a:picLocks noChangeAspect="1"/>
          </p:cNvPicPr>
          <p:nvPr/>
        </p:nvPicPr>
        <p:blipFill>
          <a:blip r:embed="rId3"/>
          <a:stretch>
            <a:fillRect/>
          </a:stretch>
        </p:blipFill>
        <p:spPr>
          <a:xfrm>
            <a:off x="640080" y="3035808"/>
            <a:ext cx="274320" cy="274320"/>
          </a:xfrm>
          <a:prstGeom prst="rect">
            <a:avLst/>
          </a:prstGeom>
        </p:spPr>
      </p:pic>
      <p:sp>
        <p:nvSpPr>
          <p:cNvPr id="13" name="Text 7"/>
          <p:cNvSpPr txBox="1"/>
          <p:nvPr/>
        </p:nvSpPr>
        <p:spPr>
          <a:xfrm>
            <a:off x="1188720" y="2907792"/>
            <a:ext cx="7406640" cy="548640"/>
          </a:xfrm>
          <a:prstGeom prst="rect">
            <a:avLst/>
          </a:prstGeom>
          <a:noFill/>
          <a:ln/>
        </p:spPr>
        <p:txBody>
          <a:bodyPr wrap="square" lIns="635" tIns="635" rIns="635" bIns="635" rtlCol="0" anchor="ctr"/>
          <a:lstStyle/>
          <a:p>
            <a:pPr indent="0" marL="0">
              <a:buNone/>
            </a:pPr>
            <a:r>
              <a:rPr lang="en-US" sz="1700" dirty="0">
                <a:solidFill>
                  <a:schemeClr val="tx1"/>
                </a:solidFill>
                <a:latin typeface="Calibri" pitchFamily="34" charset="0"/>
                <a:ea typeface="Calibri" pitchFamily="34" charset="-122"/>
                <a:cs typeface="Calibri" pitchFamily="34" charset="-120"/>
              </a:rPr>
              <a:t>I can say how the AI picture matches, or doesn't match, what I imagined.</a:t>
            </a:r>
            <a:endParaRPr lang="en-US" sz="1700" dirty="0"/>
          </a:p>
        </p:txBody>
      </p:sp>
      <p:sp>
        <p:nvSpPr>
          <p:cNvPr id="14" name="Shape 8"/>
          <p:cNvSpPr/>
          <p:nvPr/>
        </p:nvSpPr>
        <p:spPr>
          <a:xfrm>
            <a:off x="548640" y="3566160"/>
            <a:ext cx="457200" cy="457200"/>
          </a:xfrm>
          <a:prstGeom prst="ellipse">
            <a:avLst/>
          </a:prstGeom>
          <a:solidFill>
            <a:schemeClr val="bg2"/>
          </a:solidFill>
          <a:ln/>
        </p:spPr>
      </p:sp>
      <p:pic>
        <p:nvPicPr>
          <p:cNvPr id="15" name="Image 3" descr="/home/claude/kit/icon_check.png">    </p:cNvPr>
          <p:cNvPicPr>
            <a:picLocks noChangeAspect="1"/>
          </p:cNvPicPr>
          <p:nvPr/>
        </p:nvPicPr>
        <p:blipFill>
          <a:blip r:embed="rId4"/>
          <a:stretch>
            <a:fillRect/>
          </a:stretch>
        </p:blipFill>
        <p:spPr>
          <a:xfrm>
            <a:off x="640080" y="3657600"/>
            <a:ext cx="274320" cy="274320"/>
          </a:xfrm>
          <a:prstGeom prst="rect">
            <a:avLst/>
          </a:prstGeom>
        </p:spPr>
      </p:pic>
      <p:sp>
        <p:nvSpPr>
          <p:cNvPr id="16" name="Text 9"/>
          <p:cNvSpPr txBox="1"/>
          <p:nvPr/>
        </p:nvSpPr>
        <p:spPr>
          <a:xfrm>
            <a:off x="1188720" y="3529584"/>
            <a:ext cx="7406640" cy="548640"/>
          </a:xfrm>
          <a:prstGeom prst="rect">
            <a:avLst/>
          </a:prstGeom>
          <a:noFill/>
          <a:ln/>
        </p:spPr>
        <p:txBody>
          <a:bodyPr wrap="square" lIns="635" tIns="635" rIns="635" bIns="635" rtlCol="0" anchor="ctr"/>
          <a:lstStyle/>
          <a:p>
            <a:pPr indent="0" marL="0">
              <a:buNone/>
            </a:pPr>
            <a:r>
              <a:rPr lang="en-US" sz="1700" dirty="0">
                <a:solidFill>
                  <a:schemeClr val="tx1"/>
                </a:solidFill>
                <a:latin typeface="Calibri" pitchFamily="34" charset="0"/>
                <a:ea typeface="Calibri" pitchFamily="34" charset="-122"/>
                <a:cs typeface="Calibri" pitchFamily="34" charset="-120"/>
              </a:rPr>
              <a:t>I can suggest a word to change and predict what will happen.</a:t>
            </a:r>
            <a:endParaRPr lang="en-US" sz="1700" dirty="0"/>
          </a:p>
        </p:txBody>
      </p:sp>
      <p:sp>
        <p:nvSpPr>
          <p:cNvPr id="17" name="Shape 10"/>
          <p:cNvSpPr/>
          <p:nvPr/>
        </p:nvSpPr>
        <p:spPr>
          <a:xfrm>
            <a:off x="548640" y="4187952"/>
            <a:ext cx="457200" cy="457200"/>
          </a:xfrm>
          <a:prstGeom prst="ellipse">
            <a:avLst/>
          </a:prstGeom>
          <a:solidFill>
            <a:schemeClr val="accent2"/>
          </a:solidFill>
          <a:ln/>
        </p:spPr>
      </p:sp>
      <p:pic>
        <p:nvPicPr>
          <p:cNvPr id="18" name="Image 4" descr="/home/claude/kit/icon_users_w.png">    </p:cNvPr>
          <p:cNvPicPr>
            <a:picLocks noChangeAspect="1"/>
          </p:cNvPicPr>
          <p:nvPr/>
        </p:nvPicPr>
        <p:blipFill>
          <a:blip r:embed="rId5"/>
          <a:stretch>
            <a:fillRect/>
          </a:stretch>
        </p:blipFill>
        <p:spPr>
          <a:xfrm>
            <a:off x="640080" y="4279392"/>
            <a:ext cx="274320" cy="274320"/>
          </a:xfrm>
          <a:prstGeom prst="rect">
            <a:avLst/>
          </a:prstGeom>
        </p:spPr>
      </p:pic>
      <p:sp>
        <p:nvSpPr>
          <p:cNvPr id="19" name="Text 11"/>
          <p:cNvSpPr txBox="1"/>
          <p:nvPr/>
        </p:nvSpPr>
        <p:spPr>
          <a:xfrm>
            <a:off x="1188720" y="4151376"/>
            <a:ext cx="7406640" cy="548640"/>
          </a:xfrm>
          <a:prstGeom prst="rect">
            <a:avLst/>
          </a:prstGeom>
          <a:noFill/>
          <a:ln/>
        </p:spPr>
        <p:txBody>
          <a:bodyPr wrap="square" lIns="635" tIns="635" rIns="635" bIns="635" rtlCol="0" anchor="ctr"/>
          <a:lstStyle/>
          <a:p>
            <a:pPr indent="0" marL="0">
              <a:buNone/>
            </a:pPr>
            <a:r>
              <a:rPr lang="en-US" sz="1700" b="1" dirty="0">
                <a:solidFill>
                  <a:schemeClr val="accent2"/>
                </a:solidFill>
                <a:latin typeface="Calibri" pitchFamily="34" charset="0"/>
                <a:ea typeface="Calibri" pitchFamily="34" charset="-122"/>
                <a:cs typeface="Calibri" pitchFamily="34" charset="-120"/>
              </a:rPr>
              <a:t>Oracy: </a:t>
            </a:r>
            <a:pPr indent="0" marL="0">
              <a:buNone/>
            </a:pPr>
            <a:r>
              <a:rPr lang="en-US" sz="1700" dirty="0">
                <a:solidFill>
                  <a:schemeClr val="tx1"/>
                </a:solidFill>
                <a:latin typeface="Calibri" pitchFamily="34" charset="0"/>
                <a:ea typeface="Calibri" pitchFamily="34" charset="-122"/>
                <a:cs typeface="Calibri" pitchFamily="34" charset="-120"/>
              </a:rPr>
              <a:t>I can describe a picture using describing words ("a big, sparkly dragon").</a:t>
            </a:r>
            <a:endParaRPr lang="en-US" sz="17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l"/>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Lab words</a:t>
            </a:r>
            <a:endParaRPr lang="en-US" sz="3000" dirty="0"/>
          </a:p>
        </p:txBody>
      </p:sp>
      <p:sp>
        <p:nvSpPr>
          <p:cNvPr id="4" name="Shape 1"/>
          <p:cNvSpPr/>
          <p:nvPr/>
        </p:nvSpPr>
        <p:spPr>
          <a:xfrm>
            <a:off x="457200" y="1371600"/>
            <a:ext cx="2621280" cy="1417320"/>
          </a:xfrm>
          <a:prstGeom prst="roundRect">
            <a:avLst>
              <a:gd name="adj" fmla="val 7742"/>
            </a:avLst>
          </a:prstGeom>
          <a:solidFill>
            <a:srgbClr val="FCE4F2"/>
          </a:solidFill>
          <a:ln/>
        </p:spPr>
      </p:sp>
      <p:sp>
        <p:nvSpPr>
          <p:cNvPr id="5" name="Text 2"/>
          <p:cNvSpPr txBox="1"/>
          <p:nvPr/>
        </p:nvSpPr>
        <p:spPr>
          <a:xfrm>
            <a:off x="594360" y="1481328"/>
            <a:ext cx="2374392" cy="457200"/>
          </a:xfrm>
          <a:prstGeom prst="rect">
            <a:avLst/>
          </a:prstGeom>
          <a:noFill/>
          <a:ln/>
        </p:spPr>
        <p:txBody>
          <a:bodyPr wrap="square" lIns="635" tIns="635" rIns="635" bIns="635" rtlCol="0" anchor="ctr"/>
          <a:lstStyle/>
          <a:p>
            <a:pPr indent="0" marL="0">
              <a:buNone/>
            </a:pPr>
            <a:r>
              <a:rPr lang="en-US" sz="1900" b="1" dirty="0">
                <a:solidFill>
                  <a:schemeClr val="tx2"/>
                </a:solidFill>
                <a:latin typeface="Arial" pitchFamily="34" charset="0"/>
                <a:ea typeface="Arial" pitchFamily="34" charset="-122"/>
                <a:cs typeface="Arial" pitchFamily="34" charset="-120"/>
              </a:rPr>
              <a:t>imagine</a:t>
            </a:r>
            <a:endParaRPr lang="en-US" sz="1900" dirty="0"/>
          </a:p>
        </p:txBody>
      </p:sp>
      <p:sp>
        <p:nvSpPr>
          <p:cNvPr id="6" name="Text 3"/>
          <p:cNvSpPr txBox="1"/>
          <p:nvPr/>
        </p:nvSpPr>
        <p:spPr>
          <a:xfrm>
            <a:off x="594360" y="1938528"/>
            <a:ext cx="2374392" cy="795528"/>
          </a:xfrm>
          <a:prstGeom prst="rect">
            <a:avLst/>
          </a:prstGeom>
          <a:noFill/>
          <a:ln/>
        </p:spPr>
        <p:txBody>
          <a:bodyPr wrap="square" lIns="635" tIns="635" rIns="635" bIns="635" rtlCol="0" anchor="t"/>
          <a:lstStyle/>
          <a:p>
            <a:pPr indent="0" marL="0">
              <a:buNone/>
            </a:pPr>
            <a:r>
              <a:rPr lang="en-US" sz="1400" dirty="0">
                <a:solidFill>
                  <a:schemeClr val="tx1"/>
                </a:solidFill>
                <a:latin typeface="Calibri" pitchFamily="34" charset="0"/>
                <a:ea typeface="Calibri" pitchFamily="34" charset="-122"/>
                <a:cs typeface="Calibri" pitchFamily="34" charset="-120"/>
              </a:rPr>
              <a:t>To make a picture in your mind.</a:t>
            </a:r>
            <a:endParaRPr lang="en-US" sz="1400" dirty="0"/>
          </a:p>
        </p:txBody>
      </p:sp>
      <p:sp>
        <p:nvSpPr>
          <p:cNvPr id="7" name="Shape 4"/>
          <p:cNvSpPr/>
          <p:nvPr/>
        </p:nvSpPr>
        <p:spPr>
          <a:xfrm>
            <a:off x="3261360" y="1371600"/>
            <a:ext cx="2621280" cy="1417320"/>
          </a:xfrm>
          <a:prstGeom prst="roundRect">
            <a:avLst>
              <a:gd name="adj" fmla="val 7742"/>
            </a:avLst>
          </a:prstGeom>
          <a:solidFill>
            <a:schemeClr val="bg2"/>
          </a:solidFill>
          <a:ln/>
        </p:spPr>
      </p:sp>
      <p:sp>
        <p:nvSpPr>
          <p:cNvPr id="8" name="Text 5"/>
          <p:cNvSpPr txBox="1"/>
          <p:nvPr/>
        </p:nvSpPr>
        <p:spPr>
          <a:xfrm>
            <a:off x="3398520" y="1481328"/>
            <a:ext cx="2374392" cy="457200"/>
          </a:xfrm>
          <a:prstGeom prst="rect">
            <a:avLst/>
          </a:prstGeom>
          <a:noFill/>
          <a:ln/>
        </p:spPr>
        <p:txBody>
          <a:bodyPr wrap="square" lIns="635" tIns="635" rIns="635" bIns="635" rtlCol="0" anchor="ctr"/>
          <a:lstStyle/>
          <a:p>
            <a:pPr indent="0" marL="0">
              <a:buNone/>
            </a:pPr>
            <a:r>
              <a:rPr lang="en-US" sz="1900" b="1" dirty="0">
                <a:solidFill>
                  <a:schemeClr val="tx2"/>
                </a:solidFill>
                <a:latin typeface="Arial" pitchFamily="34" charset="0"/>
                <a:ea typeface="Arial" pitchFamily="34" charset="-122"/>
                <a:cs typeface="Arial" pitchFamily="34" charset="-120"/>
              </a:rPr>
              <a:t>describe</a:t>
            </a:r>
            <a:endParaRPr lang="en-US" sz="1900" dirty="0"/>
          </a:p>
        </p:txBody>
      </p:sp>
      <p:sp>
        <p:nvSpPr>
          <p:cNvPr id="9" name="Text 6"/>
          <p:cNvSpPr txBox="1"/>
          <p:nvPr/>
        </p:nvSpPr>
        <p:spPr>
          <a:xfrm>
            <a:off x="3398520" y="1938528"/>
            <a:ext cx="2374392" cy="795528"/>
          </a:xfrm>
          <a:prstGeom prst="rect">
            <a:avLst/>
          </a:prstGeom>
          <a:noFill/>
          <a:ln/>
        </p:spPr>
        <p:txBody>
          <a:bodyPr wrap="square" lIns="635" tIns="635" rIns="635" bIns="635" rtlCol="0" anchor="t"/>
          <a:lstStyle/>
          <a:p>
            <a:pPr indent="0" marL="0">
              <a:buNone/>
            </a:pPr>
            <a:r>
              <a:rPr lang="en-US" sz="1400" dirty="0">
                <a:solidFill>
                  <a:schemeClr val="tx1"/>
                </a:solidFill>
                <a:latin typeface="Calibri" pitchFamily="34" charset="0"/>
                <a:ea typeface="Calibri" pitchFamily="34" charset="-122"/>
                <a:cs typeface="Calibri" pitchFamily="34" charset="-120"/>
              </a:rPr>
              <a:t>To say what something is like, using describing words.</a:t>
            </a:r>
            <a:endParaRPr lang="en-US" sz="1400" dirty="0"/>
          </a:p>
        </p:txBody>
      </p:sp>
      <p:sp>
        <p:nvSpPr>
          <p:cNvPr id="10" name="Shape 7"/>
          <p:cNvSpPr/>
          <p:nvPr/>
        </p:nvSpPr>
        <p:spPr>
          <a:xfrm>
            <a:off x="6065520" y="1371600"/>
            <a:ext cx="2621280" cy="1417320"/>
          </a:xfrm>
          <a:prstGeom prst="roundRect">
            <a:avLst>
              <a:gd name="adj" fmla="val 7742"/>
            </a:avLst>
          </a:prstGeom>
          <a:solidFill>
            <a:srgbClr val="FCE4F2"/>
          </a:solidFill>
          <a:ln/>
        </p:spPr>
      </p:sp>
      <p:sp>
        <p:nvSpPr>
          <p:cNvPr id="11" name="Text 8"/>
          <p:cNvSpPr txBox="1"/>
          <p:nvPr/>
        </p:nvSpPr>
        <p:spPr>
          <a:xfrm>
            <a:off x="6202680" y="1481328"/>
            <a:ext cx="2374392" cy="457200"/>
          </a:xfrm>
          <a:prstGeom prst="rect">
            <a:avLst/>
          </a:prstGeom>
          <a:noFill/>
          <a:ln/>
        </p:spPr>
        <p:txBody>
          <a:bodyPr wrap="square" lIns="635" tIns="635" rIns="635" bIns="635" rtlCol="0" anchor="ctr"/>
          <a:lstStyle/>
          <a:p>
            <a:pPr indent="0" marL="0">
              <a:buNone/>
            </a:pPr>
            <a:r>
              <a:rPr lang="en-US" sz="1900" b="1" dirty="0">
                <a:solidFill>
                  <a:schemeClr val="tx2"/>
                </a:solidFill>
                <a:latin typeface="Arial" pitchFamily="34" charset="0"/>
                <a:ea typeface="Arial" pitchFamily="34" charset="-122"/>
                <a:cs typeface="Arial" pitchFamily="34" charset="-120"/>
              </a:rPr>
              <a:t>prompt</a:t>
            </a:r>
            <a:endParaRPr lang="en-US" sz="1900" dirty="0"/>
          </a:p>
        </p:txBody>
      </p:sp>
      <p:sp>
        <p:nvSpPr>
          <p:cNvPr id="12" name="Text 9"/>
          <p:cNvSpPr txBox="1"/>
          <p:nvPr/>
        </p:nvSpPr>
        <p:spPr>
          <a:xfrm>
            <a:off x="6202680" y="1938528"/>
            <a:ext cx="2374392" cy="795528"/>
          </a:xfrm>
          <a:prstGeom prst="rect">
            <a:avLst/>
          </a:prstGeom>
          <a:noFill/>
          <a:ln/>
        </p:spPr>
        <p:txBody>
          <a:bodyPr wrap="square" lIns="635" tIns="635" rIns="635" bIns="635" rtlCol="0" anchor="t"/>
          <a:lstStyle/>
          <a:p>
            <a:pPr indent="0" marL="0">
              <a:buNone/>
            </a:pPr>
            <a:r>
              <a:rPr lang="en-US" sz="1400" dirty="0">
                <a:solidFill>
                  <a:schemeClr val="tx1"/>
                </a:solidFill>
                <a:latin typeface="Calibri" pitchFamily="34" charset="0"/>
                <a:ea typeface="Calibri" pitchFamily="34" charset="-122"/>
                <a:cs typeface="Calibri" pitchFamily="34" charset="-120"/>
              </a:rPr>
              <a:t>The words we give an AI tool to tell it what to make.</a:t>
            </a:r>
            <a:endParaRPr lang="en-US" sz="1400" dirty="0"/>
          </a:p>
        </p:txBody>
      </p:sp>
      <p:sp>
        <p:nvSpPr>
          <p:cNvPr id="13" name="Shape 10"/>
          <p:cNvSpPr/>
          <p:nvPr/>
        </p:nvSpPr>
        <p:spPr>
          <a:xfrm>
            <a:off x="457200" y="2971800"/>
            <a:ext cx="2621280" cy="1417320"/>
          </a:xfrm>
          <a:prstGeom prst="roundRect">
            <a:avLst>
              <a:gd name="adj" fmla="val 7742"/>
            </a:avLst>
          </a:prstGeom>
          <a:solidFill>
            <a:schemeClr val="bg2"/>
          </a:solidFill>
          <a:ln/>
        </p:spPr>
      </p:sp>
      <p:sp>
        <p:nvSpPr>
          <p:cNvPr id="14" name="Text 11"/>
          <p:cNvSpPr txBox="1"/>
          <p:nvPr/>
        </p:nvSpPr>
        <p:spPr>
          <a:xfrm>
            <a:off x="594360" y="3081528"/>
            <a:ext cx="2374392" cy="457200"/>
          </a:xfrm>
          <a:prstGeom prst="rect">
            <a:avLst/>
          </a:prstGeom>
          <a:noFill/>
          <a:ln/>
        </p:spPr>
        <p:txBody>
          <a:bodyPr wrap="square" lIns="635" tIns="635" rIns="635" bIns="635" rtlCol="0" anchor="ctr"/>
          <a:lstStyle/>
          <a:p>
            <a:pPr indent="0" marL="0">
              <a:buNone/>
            </a:pPr>
            <a:r>
              <a:rPr lang="en-US" sz="1900" b="1" dirty="0">
                <a:solidFill>
                  <a:schemeClr val="tx2"/>
                </a:solidFill>
                <a:latin typeface="Arial" pitchFamily="34" charset="0"/>
                <a:ea typeface="Arial" pitchFamily="34" charset="-122"/>
                <a:cs typeface="Arial" pitchFamily="34" charset="-120"/>
              </a:rPr>
              <a:t>AI-generated</a:t>
            </a:r>
            <a:endParaRPr lang="en-US" sz="1900" dirty="0"/>
          </a:p>
        </p:txBody>
      </p:sp>
      <p:sp>
        <p:nvSpPr>
          <p:cNvPr id="15" name="Text 12"/>
          <p:cNvSpPr txBox="1"/>
          <p:nvPr/>
        </p:nvSpPr>
        <p:spPr>
          <a:xfrm>
            <a:off x="594360" y="3538728"/>
            <a:ext cx="2374392" cy="795528"/>
          </a:xfrm>
          <a:prstGeom prst="rect">
            <a:avLst/>
          </a:prstGeom>
          <a:noFill/>
          <a:ln/>
        </p:spPr>
        <p:txBody>
          <a:bodyPr wrap="square" lIns="635" tIns="635" rIns="635" bIns="635" rtlCol="0" anchor="t"/>
          <a:lstStyle/>
          <a:p>
            <a:pPr indent="0" marL="0">
              <a:buNone/>
            </a:pPr>
            <a:r>
              <a:rPr lang="en-US" sz="1400" dirty="0">
                <a:solidFill>
                  <a:schemeClr val="tx1"/>
                </a:solidFill>
                <a:latin typeface="Calibri" pitchFamily="34" charset="0"/>
                <a:ea typeface="Calibri" pitchFamily="34" charset="-122"/>
                <a:cs typeface="Calibri" pitchFamily="34" charset="-120"/>
              </a:rPr>
              <a:t>Made by an AI tool. We always label it.</a:t>
            </a:r>
            <a:endParaRPr lang="en-US" sz="1400" dirty="0"/>
          </a:p>
        </p:txBody>
      </p:sp>
      <p:sp>
        <p:nvSpPr>
          <p:cNvPr id="16" name="Shape 13"/>
          <p:cNvSpPr/>
          <p:nvPr/>
        </p:nvSpPr>
        <p:spPr>
          <a:xfrm>
            <a:off x="3261360" y="2971800"/>
            <a:ext cx="2621280" cy="1417320"/>
          </a:xfrm>
          <a:prstGeom prst="roundRect">
            <a:avLst>
              <a:gd name="adj" fmla="val 7742"/>
            </a:avLst>
          </a:prstGeom>
          <a:solidFill>
            <a:srgbClr val="FCE4F2"/>
          </a:solidFill>
          <a:ln/>
        </p:spPr>
      </p:sp>
      <p:sp>
        <p:nvSpPr>
          <p:cNvPr id="17" name="Text 14"/>
          <p:cNvSpPr txBox="1"/>
          <p:nvPr/>
        </p:nvSpPr>
        <p:spPr>
          <a:xfrm>
            <a:off x="3398520" y="3081528"/>
            <a:ext cx="2374392" cy="457200"/>
          </a:xfrm>
          <a:prstGeom prst="rect">
            <a:avLst/>
          </a:prstGeom>
          <a:noFill/>
          <a:ln/>
        </p:spPr>
        <p:txBody>
          <a:bodyPr wrap="square" lIns="635" tIns="635" rIns="635" bIns="635" rtlCol="0" anchor="ctr"/>
          <a:lstStyle/>
          <a:p>
            <a:pPr indent="0" marL="0">
              <a:buNone/>
            </a:pPr>
            <a:r>
              <a:rPr lang="en-US" sz="1900" b="1" dirty="0">
                <a:solidFill>
                  <a:schemeClr val="tx2"/>
                </a:solidFill>
                <a:latin typeface="Arial" pitchFamily="34" charset="0"/>
                <a:ea typeface="Arial" pitchFamily="34" charset="-122"/>
                <a:cs typeface="Arial" pitchFamily="34" charset="-120"/>
              </a:rPr>
              <a:t>same / different</a:t>
            </a:r>
            <a:endParaRPr lang="en-US" sz="1900" dirty="0"/>
          </a:p>
        </p:txBody>
      </p:sp>
      <p:sp>
        <p:nvSpPr>
          <p:cNvPr id="18" name="Text 15"/>
          <p:cNvSpPr txBox="1"/>
          <p:nvPr/>
        </p:nvSpPr>
        <p:spPr>
          <a:xfrm>
            <a:off x="3398520" y="3538728"/>
            <a:ext cx="2374392" cy="795528"/>
          </a:xfrm>
          <a:prstGeom prst="rect">
            <a:avLst/>
          </a:prstGeom>
          <a:noFill/>
          <a:ln/>
        </p:spPr>
        <p:txBody>
          <a:bodyPr wrap="square" lIns="635" tIns="635" rIns="635" bIns="635" rtlCol="0" anchor="t"/>
          <a:lstStyle/>
          <a:p>
            <a:pPr indent="0" marL="0">
              <a:buNone/>
            </a:pPr>
            <a:r>
              <a:rPr lang="en-US" sz="1400" dirty="0">
                <a:solidFill>
                  <a:schemeClr val="tx1"/>
                </a:solidFill>
                <a:latin typeface="Calibri" pitchFamily="34" charset="0"/>
                <a:ea typeface="Calibri" pitchFamily="34" charset="-122"/>
                <a:cs typeface="Calibri" pitchFamily="34" charset="-120"/>
              </a:rPr>
              <a:t>Matching / not matching.</a:t>
            </a:r>
            <a:endParaRPr lang="en-US" sz="1400" dirty="0"/>
          </a:p>
        </p:txBody>
      </p:sp>
      <p:sp>
        <p:nvSpPr>
          <p:cNvPr id="19" name="Shape 16"/>
          <p:cNvSpPr/>
          <p:nvPr/>
        </p:nvSpPr>
        <p:spPr>
          <a:xfrm>
            <a:off x="6065520" y="2971800"/>
            <a:ext cx="2621280" cy="1417320"/>
          </a:xfrm>
          <a:prstGeom prst="roundRect">
            <a:avLst>
              <a:gd name="adj" fmla="val 7742"/>
            </a:avLst>
          </a:prstGeom>
          <a:solidFill>
            <a:schemeClr val="bg2"/>
          </a:solidFill>
          <a:ln/>
        </p:spPr>
      </p:sp>
      <p:sp>
        <p:nvSpPr>
          <p:cNvPr id="20" name="Text 17"/>
          <p:cNvSpPr txBox="1"/>
          <p:nvPr/>
        </p:nvSpPr>
        <p:spPr>
          <a:xfrm>
            <a:off x="6202680" y="3081528"/>
            <a:ext cx="2374392" cy="457200"/>
          </a:xfrm>
          <a:prstGeom prst="rect">
            <a:avLst/>
          </a:prstGeom>
          <a:noFill/>
          <a:ln/>
        </p:spPr>
        <p:txBody>
          <a:bodyPr wrap="square" lIns="635" tIns="635" rIns="635" bIns="635" rtlCol="0" anchor="ctr"/>
          <a:lstStyle/>
          <a:p>
            <a:pPr indent="0" marL="0">
              <a:buNone/>
            </a:pPr>
            <a:r>
              <a:rPr lang="en-US" sz="1900" b="1" dirty="0">
                <a:solidFill>
                  <a:schemeClr val="tx2"/>
                </a:solidFill>
                <a:latin typeface="Arial" pitchFamily="34" charset="0"/>
                <a:ea typeface="Arial" pitchFamily="34" charset="-122"/>
                <a:cs typeface="Arial" pitchFamily="34" charset="-120"/>
              </a:rPr>
              <a:t>label</a:t>
            </a:r>
            <a:endParaRPr lang="en-US" sz="1900" dirty="0"/>
          </a:p>
        </p:txBody>
      </p:sp>
      <p:sp>
        <p:nvSpPr>
          <p:cNvPr id="21" name="Text 18"/>
          <p:cNvSpPr txBox="1"/>
          <p:nvPr/>
        </p:nvSpPr>
        <p:spPr>
          <a:xfrm>
            <a:off x="6202680" y="3538728"/>
            <a:ext cx="2374392" cy="795528"/>
          </a:xfrm>
          <a:prstGeom prst="rect">
            <a:avLst/>
          </a:prstGeom>
          <a:noFill/>
          <a:ln/>
        </p:spPr>
        <p:txBody>
          <a:bodyPr wrap="square" lIns="635" tIns="635" rIns="635" bIns="635" rtlCol="0" anchor="t"/>
          <a:lstStyle/>
          <a:p>
            <a:pPr indent="0" marL="0">
              <a:buNone/>
            </a:pPr>
            <a:r>
              <a:rPr lang="en-US" sz="1400" dirty="0">
                <a:solidFill>
                  <a:schemeClr val="tx1"/>
                </a:solidFill>
                <a:latin typeface="Calibri" pitchFamily="34" charset="0"/>
                <a:ea typeface="Calibri" pitchFamily="34" charset="-122"/>
                <a:cs typeface="Calibri" pitchFamily="34" charset="-120"/>
              </a:rPr>
              <a:t>Words that tell people what something is, or who made it.</a:t>
            </a:r>
            <a:endParaRPr lang="en-US" sz="14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l"/>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Draw it first!</a:t>
            </a:r>
            <a:endParaRPr lang="en-US" sz="3000" dirty="0"/>
          </a:p>
        </p:txBody>
      </p:sp>
      <p:sp>
        <p:nvSpPr>
          <p:cNvPr id="4" name="Shape 1"/>
          <p:cNvSpPr/>
          <p:nvPr/>
        </p:nvSpPr>
        <p:spPr>
          <a:xfrm>
            <a:off x="640080" y="1417320"/>
            <a:ext cx="1371600" cy="1371600"/>
          </a:xfrm>
          <a:prstGeom prst="ellipse">
            <a:avLst/>
          </a:prstGeom>
          <a:solidFill>
            <a:schemeClr val="accent1"/>
          </a:solidFill>
          <a:ln/>
        </p:spPr>
      </p:sp>
      <p:pic>
        <p:nvPicPr>
          <p:cNvPr id="5" name="Image 0" descr="/home/claude/kit/icon_pencil_w.png">    </p:cNvPr>
          <p:cNvPicPr>
            <a:picLocks noChangeAspect="1"/>
          </p:cNvPicPr>
          <p:nvPr/>
        </p:nvPicPr>
        <p:blipFill>
          <a:blip r:embed="rId1"/>
          <a:stretch>
            <a:fillRect/>
          </a:stretch>
        </p:blipFill>
        <p:spPr>
          <a:xfrm>
            <a:off x="969264" y="1746504"/>
            <a:ext cx="713232" cy="713232"/>
          </a:xfrm>
          <a:prstGeom prst="rect">
            <a:avLst/>
          </a:prstGeom>
        </p:spPr>
      </p:pic>
      <p:sp>
        <p:nvSpPr>
          <p:cNvPr id="6" name="Text 2"/>
          <p:cNvSpPr txBox="1"/>
          <p:nvPr/>
        </p:nvSpPr>
        <p:spPr>
          <a:xfrm>
            <a:off x="2286000" y="1417320"/>
            <a:ext cx="6400800" cy="640080"/>
          </a:xfrm>
          <a:prstGeom prst="rect">
            <a:avLst/>
          </a:prstGeom>
          <a:noFill/>
          <a:ln/>
        </p:spPr>
        <p:txBody>
          <a:bodyPr wrap="square" lIns="635" tIns="635" rIns="635" bIns="635" rtlCol="0" anchor="t"/>
          <a:lstStyle/>
          <a:p>
            <a:pPr indent="0" marL="0">
              <a:buNone/>
            </a:pPr>
            <a:r>
              <a:rPr lang="en-US" sz="3000" b="1" dirty="0">
                <a:solidFill>
                  <a:schemeClr val="tx2"/>
                </a:solidFill>
                <a:latin typeface="Arial" pitchFamily="34" charset="0"/>
                <a:ea typeface="Arial" pitchFamily="34" charset="-122"/>
                <a:cs typeface="Arial" pitchFamily="34" charset="-120"/>
              </a:rPr>
              <a:t>Your own ideas come first!</a:t>
            </a:r>
            <a:endParaRPr lang="en-US" sz="3000" dirty="0"/>
          </a:p>
        </p:txBody>
      </p:sp>
      <p:sp>
        <p:nvSpPr>
          <p:cNvPr id="7" name="Text 3"/>
          <p:cNvSpPr txBox="1"/>
          <p:nvPr/>
        </p:nvSpPr>
        <p:spPr>
          <a:xfrm>
            <a:off x="2286000" y="2103120"/>
            <a:ext cx="6400800" cy="822960"/>
          </a:xfrm>
          <a:prstGeom prst="rect">
            <a:avLst/>
          </a:prstGeom>
          <a:noFill/>
          <a:ln/>
        </p:spPr>
        <p:txBody>
          <a:bodyPr wrap="square" lIns="635" tIns="635" rIns="635" bIns="635" rtlCol="0" anchor="t"/>
          <a:lstStyle/>
          <a:p>
            <a:pPr indent="0" marL="0">
              <a:buNone/>
            </a:pPr>
            <a:r>
              <a:rPr lang="en-US" sz="1900" dirty="0">
                <a:solidFill>
                  <a:schemeClr val="tx1"/>
                </a:solidFill>
                <a:latin typeface="Calibri" pitchFamily="34" charset="0"/>
                <a:ea typeface="Calibri" pitchFamily="34" charset="-122"/>
                <a:cs typeface="Calibri" pitchFamily="34" charset="-120"/>
              </a:rPr>
              <a:t>Draw our class idea on the MY PICTURE side. What colour? How big? Happy or sad?</a:t>
            </a:r>
            <a:endParaRPr lang="en-US" sz="1900" dirty="0"/>
          </a:p>
        </p:txBody>
      </p:sp>
      <p:sp>
        <p:nvSpPr>
          <p:cNvPr id="8" name="Shape 4"/>
          <p:cNvSpPr/>
          <p:nvPr/>
        </p:nvSpPr>
        <p:spPr>
          <a:xfrm>
            <a:off x="457200" y="3291840"/>
            <a:ext cx="8229600" cy="685800"/>
          </a:xfrm>
          <a:prstGeom prst="roundRect">
            <a:avLst>
              <a:gd name="adj" fmla="val 16000"/>
            </a:avLst>
          </a:prstGeom>
          <a:solidFill>
            <a:srgbClr val="FCE4F2"/>
          </a:solidFill>
          <a:ln/>
        </p:spPr>
      </p:sp>
      <p:sp>
        <p:nvSpPr>
          <p:cNvPr id="9" name="Shape 5"/>
          <p:cNvSpPr/>
          <p:nvPr/>
        </p:nvSpPr>
        <p:spPr>
          <a:xfrm>
            <a:off x="566928" y="3383280"/>
            <a:ext cx="502920" cy="502920"/>
          </a:xfrm>
          <a:prstGeom prst="ellipse">
            <a:avLst/>
          </a:prstGeom>
          <a:solidFill>
            <a:schemeClr val="bg1"/>
          </a:solidFill>
          <a:ln/>
        </p:spPr>
      </p:sp>
      <p:pic>
        <p:nvPicPr>
          <p:cNvPr id="10" name="Image 1" descr="/home/claude/kit/icon_palette.png">    </p:cNvPr>
          <p:cNvPicPr>
            <a:picLocks noChangeAspect="1"/>
          </p:cNvPicPr>
          <p:nvPr/>
        </p:nvPicPr>
        <p:blipFill>
          <a:blip r:embed="rId2"/>
          <a:stretch>
            <a:fillRect/>
          </a:stretch>
        </p:blipFill>
        <p:spPr>
          <a:xfrm>
            <a:off x="667512" y="3483864"/>
            <a:ext cx="301752" cy="301752"/>
          </a:xfrm>
          <a:prstGeom prst="rect">
            <a:avLst/>
          </a:prstGeom>
        </p:spPr>
      </p:pic>
      <p:sp>
        <p:nvSpPr>
          <p:cNvPr id="11" name="Text 6"/>
          <p:cNvSpPr txBox="1"/>
          <p:nvPr/>
        </p:nvSpPr>
        <p:spPr>
          <a:xfrm>
            <a:off x="1188720" y="3291840"/>
            <a:ext cx="7360920" cy="685800"/>
          </a:xfrm>
          <a:prstGeom prst="rect">
            <a:avLst/>
          </a:prstGeom>
          <a:noFill/>
          <a:ln/>
        </p:spPr>
        <p:txBody>
          <a:bodyPr wrap="square" lIns="635" tIns="635" rIns="635" bIns="635" rtlCol="0" anchor="ctr"/>
          <a:lstStyle/>
          <a:p>
            <a:pPr indent="0" marL="0">
              <a:buNone/>
            </a:pPr>
            <a:r>
              <a:rPr lang="en-US" sz="1800" dirty="0">
                <a:solidFill>
                  <a:schemeClr val="tx1"/>
                </a:solidFill>
                <a:latin typeface="Calibri" pitchFamily="34" charset="0"/>
                <a:ea typeface="Calibri" pitchFamily="34" charset="-122"/>
                <a:cs typeface="Calibri" pitchFamily="34" charset="-120"/>
              </a:rPr>
              <a:t>Think about: colours · sizes · feelings · what's happening</a:t>
            </a:r>
            <a:endParaRPr lang="en-US" sz="18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l"/>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Show and tell</a:t>
            </a:r>
            <a:endParaRPr lang="en-US" sz="3000" dirty="0"/>
          </a:p>
        </p:txBody>
      </p:sp>
      <p:sp>
        <p:nvSpPr>
          <p:cNvPr id="4" name="Shape 1"/>
          <p:cNvSpPr/>
          <p:nvPr/>
        </p:nvSpPr>
        <p:spPr>
          <a:xfrm>
            <a:off x="457200" y="1325880"/>
            <a:ext cx="8229600" cy="731520"/>
          </a:xfrm>
          <a:prstGeom prst="roundRect">
            <a:avLst>
              <a:gd name="adj" fmla="val 15000"/>
            </a:avLst>
          </a:prstGeom>
          <a:solidFill>
            <a:schemeClr val="tx2"/>
          </a:solidFill>
          <a:ln/>
        </p:spPr>
      </p:sp>
      <p:sp>
        <p:nvSpPr>
          <p:cNvPr id="5" name="Shape 2"/>
          <p:cNvSpPr/>
          <p:nvPr/>
        </p:nvSpPr>
        <p:spPr>
          <a:xfrm>
            <a:off x="566928" y="1417320"/>
            <a:ext cx="548640" cy="548640"/>
          </a:xfrm>
          <a:prstGeom prst="ellipse">
            <a:avLst/>
          </a:prstGeom>
          <a:solidFill>
            <a:schemeClr val="accent1"/>
          </a:solidFill>
          <a:ln/>
        </p:spPr>
      </p:sp>
      <p:pic>
        <p:nvPicPr>
          <p:cNvPr id="6" name="Image 0" descr="/home/claude/kit/icon_mic.png">    </p:cNvPr>
          <p:cNvPicPr>
            <a:picLocks noChangeAspect="1"/>
          </p:cNvPicPr>
          <p:nvPr/>
        </p:nvPicPr>
        <p:blipFill>
          <a:blip r:embed="rId1"/>
          <a:stretch>
            <a:fillRect/>
          </a:stretch>
        </p:blipFill>
        <p:spPr>
          <a:xfrm>
            <a:off x="687629" y="1538021"/>
            <a:ext cx="307238" cy="307238"/>
          </a:xfrm>
          <a:prstGeom prst="rect">
            <a:avLst/>
          </a:prstGeom>
        </p:spPr>
      </p:pic>
      <p:sp>
        <p:nvSpPr>
          <p:cNvPr id="7" name="Text 3"/>
          <p:cNvSpPr txBox="1"/>
          <p:nvPr/>
        </p:nvSpPr>
        <p:spPr>
          <a:xfrm>
            <a:off x="1234440" y="1325880"/>
            <a:ext cx="7315200" cy="731520"/>
          </a:xfrm>
          <a:prstGeom prst="rect">
            <a:avLst/>
          </a:prstGeom>
          <a:noFill/>
          <a:ln/>
        </p:spPr>
        <p:txBody>
          <a:bodyPr wrap="square" lIns="635" tIns="635" rIns="635" bIns="635" rtlCol="0" anchor="ctr"/>
          <a:lstStyle/>
          <a:p>
            <a:pPr indent="0" marL="0">
              <a:buNone/>
            </a:pPr>
            <a:r>
              <a:rPr lang="en-US" sz="1500" b="1" dirty="0">
                <a:solidFill>
                  <a:schemeClr val="accent1"/>
                </a:solidFill>
                <a:latin typeface="Calibri" pitchFamily="34" charset="0"/>
                <a:ea typeface="Calibri" pitchFamily="34" charset="-122"/>
                <a:cs typeface="Calibri" pitchFamily="34" charset="-120"/>
              </a:rPr>
              <a:t>Model: </a:t>
            </a:r>
            <a:pPr indent="0" marL="0">
              <a:buNone/>
            </a:pPr>
            <a:r>
              <a:rPr lang="en-US" sz="1500" i="1" dirty="0">
                <a:solidFill>
                  <a:schemeClr val="bg1"/>
                </a:solidFill>
                <a:latin typeface="Calibri" pitchFamily="34" charset="0"/>
                <a:ea typeface="Calibri" pitchFamily="34" charset="-122"/>
                <a:cs typeface="Calibri" pitchFamily="34" charset="-120"/>
              </a:rPr>
              <a:t>"In my picture there is a tiny, happy penguin wearing a sparkly space helmet."</a:t>
            </a:r>
            <a:endParaRPr lang="en-US" sz="1500" dirty="0"/>
          </a:p>
        </p:txBody>
      </p:sp>
      <p:sp>
        <p:nvSpPr>
          <p:cNvPr id="8" name="Shape 4"/>
          <p:cNvSpPr/>
          <p:nvPr/>
        </p:nvSpPr>
        <p:spPr>
          <a:xfrm>
            <a:off x="457200" y="2240280"/>
            <a:ext cx="2621280" cy="2194560"/>
          </a:xfrm>
          <a:prstGeom prst="roundRect">
            <a:avLst>
              <a:gd name="adj" fmla="val 5000"/>
            </a:avLst>
          </a:prstGeom>
          <a:solidFill>
            <a:schemeClr val="bg2"/>
          </a:solidFill>
          <a:ln/>
        </p:spPr>
      </p:sp>
      <p:sp>
        <p:nvSpPr>
          <p:cNvPr id="9" name="Text 5"/>
          <p:cNvSpPr txBox="1"/>
          <p:nvPr/>
        </p:nvSpPr>
        <p:spPr>
          <a:xfrm>
            <a:off x="594360" y="2331720"/>
            <a:ext cx="2346960" cy="320040"/>
          </a:xfrm>
          <a:prstGeom prst="rect">
            <a:avLst/>
          </a:prstGeom>
          <a:noFill/>
          <a:ln/>
        </p:spPr>
        <p:txBody>
          <a:bodyPr wrap="square" lIns="635" tIns="635" rIns="635" bIns="635" rtlCol="0" anchor="t"/>
          <a:lstStyle/>
          <a:p>
            <a:pPr indent="0" marL="0">
              <a:buNone/>
            </a:pPr>
            <a:r>
              <a:rPr lang="en-US" sz="1300" b="1" spc="200" kern="0" dirty="0">
                <a:solidFill>
                  <a:schemeClr val="accent4"/>
                </a:solidFill>
                <a:latin typeface="Calibri" pitchFamily="34" charset="0"/>
                <a:ea typeface="Calibri" pitchFamily="34" charset="-122"/>
                <a:cs typeface="Calibri" pitchFamily="34" charset="-120"/>
              </a:rPr>
              <a:t>SUPPORT</a:t>
            </a:r>
            <a:endParaRPr lang="en-US" sz="1300" dirty="0"/>
          </a:p>
        </p:txBody>
      </p:sp>
      <p:sp>
        <p:nvSpPr>
          <p:cNvPr id="10" name="Text 6"/>
          <p:cNvSpPr txBox="1"/>
          <p:nvPr/>
        </p:nvSpPr>
        <p:spPr>
          <a:xfrm>
            <a:off x="594360" y="2651760"/>
            <a:ext cx="2346960" cy="1097280"/>
          </a:xfrm>
          <a:prstGeom prst="rect">
            <a:avLst/>
          </a:prstGeom>
          <a:noFill/>
          <a:ln/>
        </p:spPr>
        <p:txBody>
          <a:bodyPr wrap="square" lIns="635" tIns="635" rIns="635" bIns="635" rtlCol="0" anchor="t"/>
          <a:lstStyle/>
          <a:p>
            <a:pPr indent="0" marL="0">
              <a:buNone/>
            </a:pPr>
            <a:r>
              <a:rPr lang="en-US" sz="1600" b="1" dirty="0">
                <a:solidFill>
                  <a:schemeClr val="tx2"/>
                </a:solidFill>
                <a:latin typeface="Calibri" pitchFamily="34" charset="0"/>
                <a:ea typeface="Calibri" pitchFamily="34" charset="-122"/>
                <a:cs typeface="Calibri" pitchFamily="34" charset="-120"/>
              </a:rPr>
              <a:t>In my picture there is a ___ ___.</a:t>
            </a:r>
            <a:endParaRPr lang="en-US" sz="1600" dirty="0"/>
          </a:p>
        </p:txBody>
      </p:sp>
      <p:sp>
        <p:nvSpPr>
          <p:cNvPr id="11" name="Text 7"/>
          <p:cNvSpPr txBox="1"/>
          <p:nvPr/>
        </p:nvSpPr>
        <p:spPr>
          <a:xfrm>
            <a:off x="594360" y="3749040"/>
            <a:ext cx="2346960" cy="640080"/>
          </a:xfrm>
          <a:prstGeom prst="rect">
            <a:avLst/>
          </a:prstGeom>
          <a:noFill/>
          <a:ln/>
        </p:spPr>
        <p:txBody>
          <a:bodyPr wrap="square" lIns="635" tIns="635" rIns="635" bIns="635" rtlCol="0" anchor="t"/>
          <a:lstStyle/>
          <a:p>
            <a:pPr indent="0" marL="0">
              <a:buNone/>
            </a:pPr>
            <a:r>
              <a:rPr lang="en-US" sz="1100" dirty="0">
                <a:solidFill>
                  <a:schemeClr val="tx1"/>
                </a:solidFill>
                <a:latin typeface="Calibri" pitchFamily="34" charset="0"/>
                <a:ea typeface="Calibri" pitchFamily="34" charset="-122"/>
                <a:cs typeface="Calibri" pitchFamily="34" charset="-120"/>
              </a:rPr>
              <a:t>Word bank: big · tiny · shiny · spotty · stripy · dark · bright · happy · sparkly · colours</a:t>
            </a:r>
            <a:endParaRPr lang="en-US" sz="1100" dirty="0"/>
          </a:p>
        </p:txBody>
      </p:sp>
      <p:sp>
        <p:nvSpPr>
          <p:cNvPr id="12" name="Shape 8"/>
          <p:cNvSpPr/>
          <p:nvPr/>
        </p:nvSpPr>
        <p:spPr>
          <a:xfrm>
            <a:off x="3261360" y="2240280"/>
            <a:ext cx="2621280" cy="2194560"/>
          </a:xfrm>
          <a:prstGeom prst="roundRect">
            <a:avLst>
              <a:gd name="adj" fmla="val 5000"/>
            </a:avLst>
          </a:prstGeom>
          <a:solidFill>
            <a:srgbClr val="EEE9F7"/>
          </a:solidFill>
          <a:ln/>
        </p:spPr>
      </p:sp>
      <p:sp>
        <p:nvSpPr>
          <p:cNvPr id="13" name="Text 9"/>
          <p:cNvSpPr txBox="1"/>
          <p:nvPr/>
        </p:nvSpPr>
        <p:spPr>
          <a:xfrm>
            <a:off x="3398520" y="2331720"/>
            <a:ext cx="2346960" cy="320040"/>
          </a:xfrm>
          <a:prstGeom prst="rect">
            <a:avLst/>
          </a:prstGeom>
          <a:noFill/>
          <a:ln/>
        </p:spPr>
        <p:txBody>
          <a:bodyPr wrap="square" lIns="635" tIns="635" rIns="635" bIns="635" rtlCol="0" anchor="t"/>
          <a:lstStyle/>
          <a:p>
            <a:pPr indent="0" marL="0">
              <a:buNone/>
            </a:pPr>
            <a:r>
              <a:rPr lang="en-US" sz="1300" b="1" spc="200" kern="0" dirty="0">
                <a:solidFill>
                  <a:schemeClr val="accent4"/>
                </a:solidFill>
                <a:latin typeface="Calibri" pitchFamily="34" charset="0"/>
                <a:ea typeface="Calibri" pitchFamily="34" charset="-122"/>
                <a:cs typeface="Calibri" pitchFamily="34" charset="-120"/>
              </a:rPr>
              <a:t>CORE</a:t>
            </a:r>
            <a:endParaRPr lang="en-US" sz="1300" dirty="0"/>
          </a:p>
        </p:txBody>
      </p:sp>
      <p:sp>
        <p:nvSpPr>
          <p:cNvPr id="14" name="Text 10"/>
          <p:cNvSpPr txBox="1"/>
          <p:nvPr/>
        </p:nvSpPr>
        <p:spPr>
          <a:xfrm>
            <a:off x="3398520" y="2651760"/>
            <a:ext cx="2346960" cy="1691640"/>
          </a:xfrm>
          <a:prstGeom prst="rect">
            <a:avLst/>
          </a:prstGeom>
          <a:noFill/>
          <a:ln/>
        </p:spPr>
        <p:txBody>
          <a:bodyPr wrap="square" lIns="635" tIns="635" rIns="635" bIns="635" rtlCol="0" anchor="t"/>
          <a:lstStyle/>
          <a:p>
            <a:pPr indent="0" marL="0">
              <a:buNone/>
            </a:pPr>
            <a:r>
              <a:rPr lang="en-US" sz="1600" b="1" dirty="0">
                <a:solidFill>
                  <a:schemeClr val="tx2"/>
                </a:solidFill>
                <a:latin typeface="Calibri" pitchFamily="34" charset="0"/>
                <a:ea typeface="Calibri" pitchFamily="34" charset="-122"/>
                <a:cs typeface="Calibri" pitchFamily="34" charset="-120"/>
              </a:rPr>
              <a:t>My picture shows ___.</a:t>
            </a:r>
            <a:endParaRPr lang="en-US" sz="1600" dirty="0"/>
          </a:p>
        </p:txBody>
      </p:sp>
      <p:sp>
        <p:nvSpPr>
          <p:cNvPr id="15" name="Shape 11"/>
          <p:cNvSpPr/>
          <p:nvPr/>
        </p:nvSpPr>
        <p:spPr>
          <a:xfrm>
            <a:off x="6065520" y="2240280"/>
            <a:ext cx="2621280" cy="2194560"/>
          </a:xfrm>
          <a:prstGeom prst="roundRect">
            <a:avLst>
              <a:gd name="adj" fmla="val 5000"/>
            </a:avLst>
          </a:prstGeom>
          <a:solidFill>
            <a:srgbClr val="FCE4F2"/>
          </a:solidFill>
          <a:ln/>
        </p:spPr>
      </p:sp>
      <p:sp>
        <p:nvSpPr>
          <p:cNvPr id="16" name="Text 12"/>
          <p:cNvSpPr txBox="1"/>
          <p:nvPr/>
        </p:nvSpPr>
        <p:spPr>
          <a:xfrm>
            <a:off x="6202680" y="2331720"/>
            <a:ext cx="2346960" cy="320040"/>
          </a:xfrm>
          <a:prstGeom prst="rect">
            <a:avLst/>
          </a:prstGeom>
          <a:noFill/>
          <a:ln/>
        </p:spPr>
        <p:txBody>
          <a:bodyPr wrap="square" lIns="635" tIns="635" rIns="635" bIns="635" rtlCol="0" anchor="t"/>
          <a:lstStyle/>
          <a:p>
            <a:pPr indent="0" marL="0">
              <a:buNone/>
            </a:pPr>
            <a:r>
              <a:rPr lang="en-US" sz="1300" b="1" spc="200" kern="0" dirty="0">
                <a:solidFill>
                  <a:schemeClr val="accent4"/>
                </a:solidFill>
                <a:latin typeface="Calibri" pitchFamily="34" charset="0"/>
                <a:ea typeface="Calibri" pitchFamily="34" charset="-122"/>
                <a:cs typeface="Calibri" pitchFamily="34" charset="-120"/>
              </a:rPr>
              <a:t>STRETCH</a:t>
            </a:r>
            <a:endParaRPr lang="en-US" sz="1300" dirty="0"/>
          </a:p>
        </p:txBody>
      </p:sp>
      <p:sp>
        <p:nvSpPr>
          <p:cNvPr id="17" name="Text 13"/>
          <p:cNvSpPr txBox="1"/>
          <p:nvPr/>
        </p:nvSpPr>
        <p:spPr>
          <a:xfrm>
            <a:off x="6202680" y="2651760"/>
            <a:ext cx="2346960" cy="1691640"/>
          </a:xfrm>
          <a:prstGeom prst="rect">
            <a:avLst/>
          </a:prstGeom>
          <a:noFill/>
          <a:ln/>
        </p:spPr>
        <p:txBody>
          <a:bodyPr wrap="square" lIns="635" tIns="635" rIns="635" bIns="635" rtlCol="0" anchor="t"/>
          <a:lstStyle/>
          <a:p>
            <a:pPr indent="0" marL="0">
              <a:buNone/>
            </a:pPr>
            <a:r>
              <a:rPr lang="en-US" sz="1600" b="1" dirty="0">
                <a:solidFill>
                  <a:schemeClr val="tx2"/>
                </a:solidFill>
                <a:latin typeface="Calibri" pitchFamily="34" charset="0"/>
                <a:ea typeface="Calibri" pitchFamily="34" charset="-122"/>
                <a:cs typeface="Calibri" pitchFamily="34" charset="-120"/>
              </a:rPr>
              <a:t>In my picture there is ___. I chose ___ because ___.</a:t>
            </a:r>
            <a:endParaRPr lang="en-US" sz="16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l"/>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Prompt power: build our words</a:t>
            </a:r>
            <a:endParaRPr lang="en-US" sz="3000" dirty="0"/>
          </a:p>
        </p:txBody>
      </p:sp>
      <p:sp>
        <p:nvSpPr>
          <p:cNvPr id="4" name="Shape 1"/>
          <p:cNvSpPr/>
          <p:nvPr/>
        </p:nvSpPr>
        <p:spPr>
          <a:xfrm>
            <a:off x="457200" y="1371600"/>
            <a:ext cx="2560320" cy="2103120"/>
          </a:xfrm>
          <a:prstGeom prst="roundRect">
            <a:avLst>
              <a:gd name="adj" fmla="val 5217"/>
            </a:avLst>
          </a:prstGeom>
          <a:solidFill>
            <a:srgbClr val="FCE4F2"/>
          </a:solidFill>
          <a:ln/>
        </p:spPr>
      </p:sp>
      <p:sp>
        <p:nvSpPr>
          <p:cNvPr id="5" name="Shape 2"/>
          <p:cNvSpPr/>
          <p:nvPr/>
        </p:nvSpPr>
        <p:spPr>
          <a:xfrm>
            <a:off x="1325880" y="1536192"/>
            <a:ext cx="822960" cy="822960"/>
          </a:xfrm>
          <a:prstGeom prst="ellipse">
            <a:avLst/>
          </a:prstGeom>
          <a:solidFill>
            <a:schemeClr val="bg1"/>
          </a:solidFill>
          <a:ln/>
        </p:spPr>
      </p:sp>
      <p:pic>
        <p:nvPicPr>
          <p:cNvPr id="6" name="Image 0" descr="/home/claude/kit/icon_lightbulb.png">    </p:cNvPr>
          <p:cNvPicPr>
            <a:picLocks noChangeAspect="1"/>
          </p:cNvPicPr>
          <p:nvPr/>
        </p:nvPicPr>
        <p:blipFill>
          <a:blip r:embed="rId1"/>
          <a:stretch>
            <a:fillRect/>
          </a:stretch>
        </p:blipFill>
        <p:spPr>
          <a:xfrm>
            <a:off x="1506931" y="1717243"/>
            <a:ext cx="460858" cy="460858"/>
          </a:xfrm>
          <a:prstGeom prst="rect">
            <a:avLst/>
          </a:prstGeom>
        </p:spPr>
      </p:pic>
      <p:sp>
        <p:nvSpPr>
          <p:cNvPr id="7" name="Text 3"/>
          <p:cNvSpPr txBox="1"/>
          <p:nvPr/>
        </p:nvSpPr>
        <p:spPr>
          <a:xfrm>
            <a:off x="548640" y="2423160"/>
            <a:ext cx="2377440" cy="365760"/>
          </a:xfrm>
          <a:prstGeom prst="rect">
            <a:avLst/>
          </a:prstGeom>
          <a:noFill/>
          <a:ln/>
        </p:spPr>
        <p:txBody>
          <a:bodyPr wrap="square" lIns="635" tIns="635" rIns="635" bIns="635" rtlCol="0" anchor="t"/>
          <a:lstStyle/>
          <a:p>
            <a:pPr algn="ctr" indent="0" marL="0">
              <a:buNone/>
            </a:pPr>
            <a:r>
              <a:rPr lang="en-US" sz="1300" b="1" spc="100" kern="0" dirty="0">
                <a:solidFill>
                  <a:schemeClr val="accent4"/>
                </a:solidFill>
                <a:latin typeface="Calibri" pitchFamily="34" charset="0"/>
                <a:ea typeface="Calibri" pitchFamily="34" charset="-122"/>
                <a:cs typeface="Calibri" pitchFamily="34" charset="-120"/>
              </a:rPr>
              <a:t>OUR IDEA</a:t>
            </a:r>
            <a:endParaRPr lang="en-US" sz="1300" dirty="0"/>
          </a:p>
        </p:txBody>
      </p:sp>
      <p:sp>
        <p:nvSpPr>
          <p:cNvPr id="8" name="Text 4"/>
          <p:cNvSpPr txBox="1"/>
          <p:nvPr/>
        </p:nvSpPr>
        <p:spPr>
          <a:xfrm>
            <a:off x="566928" y="2743200"/>
            <a:ext cx="2340864" cy="685800"/>
          </a:xfrm>
          <a:prstGeom prst="rect">
            <a:avLst/>
          </a:prstGeom>
          <a:noFill/>
          <a:ln/>
        </p:spPr>
        <p:txBody>
          <a:bodyPr wrap="square" lIns="635" tIns="635" rIns="635" bIns="635" rtlCol="0" anchor="t"/>
          <a:lstStyle/>
          <a:p>
            <a:pPr algn="ctr" indent="0" marL="0">
              <a:buNone/>
            </a:pPr>
            <a:r>
              <a:rPr lang="en-US" sz="1400" b="1" dirty="0">
                <a:solidFill>
                  <a:schemeClr val="tx2"/>
                </a:solidFill>
                <a:latin typeface="Calibri" pitchFamily="34" charset="0"/>
                <a:ea typeface="Calibri" pitchFamily="34" charset="-122"/>
                <a:cs typeface="Calibri" pitchFamily="34" charset="-120"/>
              </a:rPr>
              <a:t>a penguin in a jungle in space</a:t>
            </a:r>
            <a:endParaRPr lang="en-US" sz="1400" dirty="0"/>
          </a:p>
        </p:txBody>
      </p:sp>
      <p:pic>
        <p:nvPicPr>
          <p:cNvPr id="9" name="Image 1" descr="/home/claude/kit/icon_arrow_a.png">    </p:cNvPr>
          <p:cNvPicPr>
            <a:picLocks noChangeAspect="1"/>
          </p:cNvPicPr>
          <p:nvPr/>
        </p:nvPicPr>
        <p:blipFill>
          <a:blip r:embed="rId2"/>
          <a:stretch>
            <a:fillRect/>
          </a:stretch>
        </p:blipFill>
        <p:spPr>
          <a:xfrm>
            <a:off x="3044952" y="2240280"/>
            <a:ext cx="219456" cy="219456"/>
          </a:xfrm>
          <a:prstGeom prst="rect">
            <a:avLst/>
          </a:prstGeom>
        </p:spPr>
      </p:pic>
      <p:sp>
        <p:nvSpPr>
          <p:cNvPr id="10" name="Shape 5"/>
          <p:cNvSpPr/>
          <p:nvPr/>
        </p:nvSpPr>
        <p:spPr>
          <a:xfrm>
            <a:off x="3291840" y="1371600"/>
            <a:ext cx="2560320" cy="2103120"/>
          </a:xfrm>
          <a:prstGeom prst="roundRect">
            <a:avLst>
              <a:gd name="adj" fmla="val 5217"/>
            </a:avLst>
          </a:prstGeom>
          <a:solidFill>
            <a:schemeClr val="bg2"/>
          </a:solidFill>
          <a:ln/>
        </p:spPr>
      </p:sp>
      <p:sp>
        <p:nvSpPr>
          <p:cNvPr id="11" name="Shape 6"/>
          <p:cNvSpPr/>
          <p:nvPr/>
        </p:nvSpPr>
        <p:spPr>
          <a:xfrm>
            <a:off x="4160520" y="1536192"/>
            <a:ext cx="822960" cy="822960"/>
          </a:xfrm>
          <a:prstGeom prst="ellipse">
            <a:avLst/>
          </a:prstGeom>
          <a:solidFill>
            <a:schemeClr val="bg1"/>
          </a:solidFill>
          <a:ln/>
        </p:spPr>
      </p:sp>
      <p:pic>
        <p:nvPicPr>
          <p:cNvPr id="12" name="Image 2" descr="/home/claude/kit/icon_pencil.png">    </p:cNvPr>
          <p:cNvPicPr>
            <a:picLocks noChangeAspect="1"/>
          </p:cNvPicPr>
          <p:nvPr/>
        </p:nvPicPr>
        <p:blipFill>
          <a:blip r:embed="rId3"/>
          <a:stretch>
            <a:fillRect/>
          </a:stretch>
        </p:blipFill>
        <p:spPr>
          <a:xfrm>
            <a:off x="4341571" y="1717243"/>
            <a:ext cx="460858" cy="460858"/>
          </a:xfrm>
          <a:prstGeom prst="rect">
            <a:avLst/>
          </a:prstGeom>
        </p:spPr>
      </p:pic>
      <p:sp>
        <p:nvSpPr>
          <p:cNvPr id="13" name="Text 7"/>
          <p:cNvSpPr txBox="1"/>
          <p:nvPr/>
        </p:nvSpPr>
        <p:spPr>
          <a:xfrm>
            <a:off x="3383280" y="2423160"/>
            <a:ext cx="2377440" cy="365760"/>
          </a:xfrm>
          <a:prstGeom prst="rect">
            <a:avLst/>
          </a:prstGeom>
          <a:noFill/>
          <a:ln/>
        </p:spPr>
        <p:txBody>
          <a:bodyPr wrap="square" lIns="635" tIns="635" rIns="635" bIns="635" rtlCol="0" anchor="t"/>
          <a:lstStyle/>
          <a:p>
            <a:pPr algn="ctr" indent="0" marL="0">
              <a:buNone/>
            </a:pPr>
            <a:r>
              <a:rPr lang="en-US" sz="1300" b="1" spc="100" kern="0" dirty="0">
                <a:solidFill>
                  <a:schemeClr val="accent4"/>
                </a:solidFill>
                <a:latin typeface="Calibri" pitchFamily="34" charset="0"/>
                <a:ea typeface="Calibri" pitchFamily="34" charset="-122"/>
                <a:cs typeface="Calibri" pitchFamily="34" charset="-120"/>
              </a:rPr>
              <a:t>ADD DESCRIBING WORDS</a:t>
            </a:r>
            <a:endParaRPr lang="en-US" sz="1300" dirty="0"/>
          </a:p>
        </p:txBody>
      </p:sp>
      <p:sp>
        <p:nvSpPr>
          <p:cNvPr id="14" name="Text 8"/>
          <p:cNvSpPr txBox="1"/>
          <p:nvPr/>
        </p:nvSpPr>
        <p:spPr>
          <a:xfrm>
            <a:off x="3401568" y="2743200"/>
            <a:ext cx="2340864" cy="685800"/>
          </a:xfrm>
          <a:prstGeom prst="rect">
            <a:avLst/>
          </a:prstGeom>
          <a:noFill/>
          <a:ln/>
        </p:spPr>
        <p:txBody>
          <a:bodyPr wrap="square" lIns="635" tIns="635" rIns="635" bIns="635" rtlCol="0" anchor="t"/>
          <a:lstStyle/>
          <a:p>
            <a:pPr algn="ctr" indent="0" marL="0">
              <a:buNone/>
            </a:pPr>
            <a:r>
              <a:rPr lang="en-US" sz="1400" b="1" dirty="0">
                <a:solidFill>
                  <a:schemeClr val="tx2"/>
                </a:solidFill>
                <a:latin typeface="Calibri" pitchFamily="34" charset="0"/>
                <a:ea typeface="Calibri" pitchFamily="34" charset="-122"/>
                <a:cs typeface="Calibri" pitchFamily="34" charset="-120"/>
              </a:rPr>
              <a:t>tiny · happy · green · colourful</a:t>
            </a:r>
            <a:endParaRPr lang="en-US" sz="1400" dirty="0"/>
          </a:p>
        </p:txBody>
      </p:sp>
      <p:pic>
        <p:nvPicPr>
          <p:cNvPr id="15" name="Image 3" descr="/home/claude/kit/icon_arrow_a.png">    </p:cNvPr>
          <p:cNvPicPr>
            <a:picLocks noChangeAspect="1"/>
          </p:cNvPicPr>
          <p:nvPr/>
        </p:nvPicPr>
        <p:blipFill>
          <a:blip r:embed="rId4"/>
          <a:stretch>
            <a:fillRect/>
          </a:stretch>
        </p:blipFill>
        <p:spPr>
          <a:xfrm>
            <a:off x="5879592" y="2240280"/>
            <a:ext cx="219456" cy="219456"/>
          </a:xfrm>
          <a:prstGeom prst="rect">
            <a:avLst/>
          </a:prstGeom>
        </p:spPr>
      </p:pic>
      <p:sp>
        <p:nvSpPr>
          <p:cNvPr id="16" name="Shape 9"/>
          <p:cNvSpPr/>
          <p:nvPr/>
        </p:nvSpPr>
        <p:spPr>
          <a:xfrm>
            <a:off x="6126480" y="1371600"/>
            <a:ext cx="2560320" cy="2103120"/>
          </a:xfrm>
          <a:prstGeom prst="roundRect">
            <a:avLst>
              <a:gd name="adj" fmla="val 5217"/>
            </a:avLst>
          </a:prstGeom>
          <a:solidFill>
            <a:srgbClr val="EEE9F7"/>
          </a:solidFill>
          <a:ln/>
        </p:spPr>
      </p:sp>
      <p:sp>
        <p:nvSpPr>
          <p:cNvPr id="17" name="Shape 10"/>
          <p:cNvSpPr/>
          <p:nvPr/>
        </p:nvSpPr>
        <p:spPr>
          <a:xfrm>
            <a:off x="6995160" y="1536192"/>
            <a:ext cx="822960" cy="822960"/>
          </a:xfrm>
          <a:prstGeom prst="ellipse">
            <a:avLst/>
          </a:prstGeom>
          <a:solidFill>
            <a:schemeClr val="bg1"/>
          </a:solidFill>
          <a:ln/>
        </p:spPr>
      </p:sp>
      <p:pic>
        <p:nvPicPr>
          <p:cNvPr id="18" name="Image 4" descr="/home/claude/kit/icon_keyboard.png">    </p:cNvPr>
          <p:cNvPicPr>
            <a:picLocks noChangeAspect="1"/>
          </p:cNvPicPr>
          <p:nvPr/>
        </p:nvPicPr>
        <p:blipFill>
          <a:blip r:embed="rId5"/>
          <a:stretch>
            <a:fillRect/>
          </a:stretch>
        </p:blipFill>
        <p:spPr>
          <a:xfrm>
            <a:off x="7176211" y="1717243"/>
            <a:ext cx="460858" cy="460858"/>
          </a:xfrm>
          <a:prstGeom prst="rect">
            <a:avLst/>
          </a:prstGeom>
        </p:spPr>
      </p:pic>
      <p:sp>
        <p:nvSpPr>
          <p:cNvPr id="19" name="Text 11"/>
          <p:cNvSpPr txBox="1"/>
          <p:nvPr/>
        </p:nvSpPr>
        <p:spPr>
          <a:xfrm>
            <a:off x="6217920" y="2423160"/>
            <a:ext cx="2377440" cy="365760"/>
          </a:xfrm>
          <a:prstGeom prst="rect">
            <a:avLst/>
          </a:prstGeom>
          <a:noFill/>
          <a:ln/>
        </p:spPr>
        <p:txBody>
          <a:bodyPr wrap="square" lIns="635" tIns="635" rIns="635" bIns="635" rtlCol="0" anchor="t"/>
          <a:lstStyle/>
          <a:p>
            <a:pPr algn="ctr" indent="0" marL="0">
              <a:buNone/>
            </a:pPr>
            <a:r>
              <a:rPr lang="en-US" sz="1300" b="1" spc="100" kern="0" dirty="0">
                <a:solidFill>
                  <a:schemeClr val="accent4"/>
                </a:solidFill>
                <a:latin typeface="Calibri" pitchFamily="34" charset="0"/>
                <a:ea typeface="Calibri" pitchFamily="34" charset="-122"/>
                <a:cs typeface="Calibri" pitchFamily="34" charset="-120"/>
              </a:rPr>
              <a:t>PROMPT</a:t>
            </a:r>
            <a:endParaRPr lang="en-US" sz="1300" dirty="0"/>
          </a:p>
        </p:txBody>
      </p:sp>
      <p:sp>
        <p:nvSpPr>
          <p:cNvPr id="20" name="Text 12"/>
          <p:cNvSpPr txBox="1"/>
          <p:nvPr/>
        </p:nvSpPr>
        <p:spPr>
          <a:xfrm>
            <a:off x="6236208" y="2743200"/>
            <a:ext cx="2340864" cy="685800"/>
          </a:xfrm>
          <a:prstGeom prst="rect">
            <a:avLst/>
          </a:prstGeom>
          <a:noFill/>
          <a:ln/>
        </p:spPr>
        <p:txBody>
          <a:bodyPr wrap="square" lIns="635" tIns="635" rIns="635" bIns="635" rtlCol="0" anchor="t"/>
          <a:lstStyle/>
          <a:p>
            <a:pPr algn="ctr" indent="0" marL="0">
              <a:buNone/>
            </a:pPr>
            <a:r>
              <a:rPr lang="en-US" sz="1400" b="1" dirty="0">
                <a:solidFill>
                  <a:schemeClr val="tx2"/>
                </a:solidFill>
                <a:latin typeface="Calibri" pitchFamily="34" charset="0"/>
                <a:ea typeface="Calibri" pitchFamily="34" charset="-122"/>
                <a:cs typeface="Calibri" pitchFamily="34" charset="-120"/>
              </a:rPr>
              <a:t>The teacher types our words</a:t>
            </a:r>
            <a:endParaRPr lang="en-US" sz="1400" dirty="0"/>
          </a:p>
        </p:txBody>
      </p:sp>
      <p:sp>
        <p:nvSpPr>
          <p:cNvPr id="21" name="Shape 13"/>
          <p:cNvSpPr/>
          <p:nvPr/>
        </p:nvSpPr>
        <p:spPr>
          <a:xfrm>
            <a:off x="457200" y="3703320"/>
            <a:ext cx="8229600" cy="685800"/>
          </a:xfrm>
          <a:prstGeom prst="roundRect">
            <a:avLst>
              <a:gd name="adj" fmla="val 16000"/>
            </a:avLst>
          </a:prstGeom>
          <a:solidFill>
            <a:srgbClr val="FBE3DC"/>
          </a:solidFill>
          <a:ln/>
        </p:spPr>
      </p:sp>
      <p:sp>
        <p:nvSpPr>
          <p:cNvPr id="22" name="Shape 14"/>
          <p:cNvSpPr/>
          <p:nvPr/>
        </p:nvSpPr>
        <p:spPr>
          <a:xfrm>
            <a:off x="566928" y="3794760"/>
            <a:ext cx="502920" cy="502920"/>
          </a:xfrm>
          <a:prstGeom prst="ellipse">
            <a:avLst/>
          </a:prstGeom>
          <a:solidFill>
            <a:schemeClr val="bg1"/>
          </a:solidFill>
          <a:ln/>
        </p:spPr>
      </p:sp>
      <p:pic>
        <p:nvPicPr>
          <p:cNvPr id="23" name="Image 5" descr="/home/claude/kit/icon_lock.png">    </p:cNvPr>
          <p:cNvPicPr>
            <a:picLocks noChangeAspect="1"/>
          </p:cNvPicPr>
          <p:nvPr/>
        </p:nvPicPr>
        <p:blipFill>
          <a:blip r:embed="rId6"/>
          <a:stretch>
            <a:fillRect/>
          </a:stretch>
        </p:blipFill>
        <p:spPr>
          <a:xfrm>
            <a:off x="667512" y="3895344"/>
            <a:ext cx="301752" cy="301752"/>
          </a:xfrm>
          <a:prstGeom prst="rect">
            <a:avLst/>
          </a:prstGeom>
        </p:spPr>
      </p:pic>
      <p:sp>
        <p:nvSpPr>
          <p:cNvPr id="24" name="Text 15"/>
          <p:cNvSpPr txBox="1"/>
          <p:nvPr/>
        </p:nvSpPr>
        <p:spPr>
          <a:xfrm>
            <a:off x="1188720" y="3703320"/>
            <a:ext cx="7360920" cy="685800"/>
          </a:xfrm>
          <a:prstGeom prst="rect">
            <a:avLst/>
          </a:prstGeom>
          <a:noFill/>
          <a:ln/>
        </p:spPr>
        <p:txBody>
          <a:bodyPr wrap="square" lIns="635" tIns="635" rIns="635" bIns="635" rtlCol="0" anchor="ctr"/>
          <a:lstStyle/>
          <a:p>
            <a:pPr indent="0" marL="0">
              <a:buNone/>
            </a:pPr>
            <a:r>
              <a:rPr lang="en-US" sz="1700" dirty="0">
                <a:solidFill>
                  <a:schemeClr val="tx2"/>
                </a:solidFill>
                <a:latin typeface="Calibri" pitchFamily="34" charset="0"/>
                <a:ea typeface="Calibri" pitchFamily="34" charset="-122"/>
                <a:cs typeface="Calibri" pitchFamily="34" charset="-120"/>
              </a:rPr>
              <a:t>No names. No real people. Keep private things private!</a:t>
            </a:r>
            <a:endParaRPr lang="en-US" sz="17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l"/>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bg1"/>
                </a:solidFill>
                <a:latin typeface="Arial" pitchFamily="34" charset="0"/>
                <a:ea typeface="Arial" pitchFamily="34" charset="-122"/>
                <a:cs typeface="Arial" pitchFamily="34" charset="-120"/>
              </a:rPr>
              <a:t>Live demo: Picture This!</a:t>
            </a:r>
            <a:endParaRPr lang="en-US" sz="3000" dirty="0"/>
          </a:p>
        </p:txBody>
      </p:sp>
      <p:sp>
        <p:nvSpPr>
          <p:cNvPr id="4" name="Shape 1"/>
          <p:cNvSpPr/>
          <p:nvPr/>
        </p:nvSpPr>
        <p:spPr>
          <a:xfrm>
            <a:off x="457200" y="1371600"/>
            <a:ext cx="2560320" cy="2103120"/>
          </a:xfrm>
          <a:prstGeom prst="roundRect">
            <a:avLst>
              <a:gd name="adj" fmla="val 5217"/>
            </a:avLst>
          </a:prstGeom>
          <a:solidFill>
            <a:schemeClr val="bg1"/>
          </a:solidFill>
          <a:ln/>
        </p:spPr>
      </p:sp>
      <p:sp>
        <p:nvSpPr>
          <p:cNvPr id="5" name="Shape 2"/>
          <p:cNvSpPr/>
          <p:nvPr/>
        </p:nvSpPr>
        <p:spPr>
          <a:xfrm>
            <a:off x="1325880" y="1536192"/>
            <a:ext cx="822960" cy="822960"/>
          </a:xfrm>
          <a:prstGeom prst="ellipse">
            <a:avLst/>
          </a:prstGeom>
          <a:solidFill>
            <a:schemeClr val="bg1"/>
          </a:solidFill>
          <a:ln/>
        </p:spPr>
      </p:sp>
      <p:pic>
        <p:nvPicPr>
          <p:cNvPr id="6" name="Image 0" descr="/home/claude/kit/icon_keyboard.png">    </p:cNvPr>
          <p:cNvPicPr>
            <a:picLocks noChangeAspect="1"/>
          </p:cNvPicPr>
          <p:nvPr/>
        </p:nvPicPr>
        <p:blipFill>
          <a:blip r:embed="rId1"/>
          <a:stretch>
            <a:fillRect/>
          </a:stretch>
        </p:blipFill>
        <p:spPr>
          <a:xfrm>
            <a:off x="1506931" y="1717243"/>
            <a:ext cx="460858" cy="460858"/>
          </a:xfrm>
          <a:prstGeom prst="rect">
            <a:avLst/>
          </a:prstGeom>
        </p:spPr>
      </p:pic>
      <p:sp>
        <p:nvSpPr>
          <p:cNvPr id="7" name="Text 3"/>
          <p:cNvSpPr txBox="1"/>
          <p:nvPr/>
        </p:nvSpPr>
        <p:spPr>
          <a:xfrm>
            <a:off x="548640" y="2423160"/>
            <a:ext cx="2377440" cy="365760"/>
          </a:xfrm>
          <a:prstGeom prst="rect">
            <a:avLst/>
          </a:prstGeom>
          <a:noFill/>
          <a:ln/>
        </p:spPr>
        <p:txBody>
          <a:bodyPr wrap="square" lIns="635" tIns="635" rIns="635" bIns="635" rtlCol="0" anchor="t"/>
          <a:lstStyle/>
          <a:p>
            <a:pPr algn="ctr" indent="0" marL="0">
              <a:buNone/>
            </a:pPr>
            <a:r>
              <a:rPr lang="en-US" sz="1300" b="1" spc="100" kern="0" dirty="0">
                <a:solidFill>
                  <a:schemeClr val="accent4"/>
                </a:solidFill>
                <a:latin typeface="Calibri" pitchFamily="34" charset="0"/>
                <a:ea typeface="Calibri" pitchFamily="34" charset="-122"/>
                <a:cs typeface="Calibri" pitchFamily="34" charset="-120"/>
              </a:rPr>
              <a:t>1. TYPE</a:t>
            </a:r>
            <a:endParaRPr lang="en-US" sz="1300" dirty="0"/>
          </a:p>
        </p:txBody>
      </p:sp>
      <p:sp>
        <p:nvSpPr>
          <p:cNvPr id="8" name="Text 4"/>
          <p:cNvSpPr txBox="1"/>
          <p:nvPr/>
        </p:nvSpPr>
        <p:spPr>
          <a:xfrm>
            <a:off x="566928" y="2743200"/>
            <a:ext cx="2340864" cy="685800"/>
          </a:xfrm>
          <a:prstGeom prst="rect">
            <a:avLst/>
          </a:prstGeom>
          <a:noFill/>
          <a:ln/>
        </p:spPr>
        <p:txBody>
          <a:bodyPr wrap="square" lIns="635" tIns="635" rIns="635" bIns="635" rtlCol="0" anchor="t"/>
          <a:lstStyle/>
          <a:p>
            <a:pPr algn="ctr" indent="0" marL="0">
              <a:buNone/>
            </a:pPr>
            <a:r>
              <a:rPr lang="en-US" sz="1500" b="1" dirty="0">
                <a:solidFill>
                  <a:schemeClr val="tx2"/>
                </a:solidFill>
                <a:latin typeface="Calibri" pitchFamily="34" charset="0"/>
                <a:ea typeface="Calibri" pitchFamily="34" charset="-122"/>
                <a:cs typeface="Calibri" pitchFamily="34" charset="-120"/>
              </a:rPr>
              <a:t>Our prompt</a:t>
            </a:r>
            <a:endParaRPr lang="en-US" sz="1500" dirty="0"/>
          </a:p>
        </p:txBody>
      </p:sp>
      <p:pic>
        <p:nvPicPr>
          <p:cNvPr id="9" name="Image 1" descr="/home/claude/kit/icon_arrow_a.png">    </p:cNvPr>
          <p:cNvPicPr>
            <a:picLocks noChangeAspect="1"/>
          </p:cNvPicPr>
          <p:nvPr/>
        </p:nvPicPr>
        <p:blipFill>
          <a:blip r:embed="rId2"/>
          <a:stretch>
            <a:fillRect/>
          </a:stretch>
        </p:blipFill>
        <p:spPr>
          <a:xfrm>
            <a:off x="3044952" y="2240280"/>
            <a:ext cx="219456" cy="219456"/>
          </a:xfrm>
          <a:prstGeom prst="rect">
            <a:avLst/>
          </a:prstGeom>
        </p:spPr>
      </p:pic>
      <p:sp>
        <p:nvSpPr>
          <p:cNvPr id="10" name="Shape 5"/>
          <p:cNvSpPr/>
          <p:nvPr/>
        </p:nvSpPr>
        <p:spPr>
          <a:xfrm>
            <a:off x="3291840" y="1371600"/>
            <a:ext cx="2560320" cy="2103120"/>
          </a:xfrm>
          <a:prstGeom prst="roundRect">
            <a:avLst>
              <a:gd name="adj" fmla="val 5217"/>
            </a:avLst>
          </a:prstGeom>
          <a:solidFill>
            <a:schemeClr val="bg1"/>
          </a:solidFill>
          <a:ln/>
        </p:spPr>
      </p:sp>
      <p:sp>
        <p:nvSpPr>
          <p:cNvPr id="11" name="Shape 6"/>
          <p:cNvSpPr/>
          <p:nvPr/>
        </p:nvSpPr>
        <p:spPr>
          <a:xfrm>
            <a:off x="4160520" y="1536192"/>
            <a:ext cx="822960" cy="822960"/>
          </a:xfrm>
          <a:prstGeom prst="ellipse">
            <a:avLst/>
          </a:prstGeom>
          <a:solidFill>
            <a:schemeClr val="bg1"/>
          </a:solidFill>
          <a:ln/>
        </p:spPr>
      </p:sp>
      <p:pic>
        <p:nvPicPr>
          <p:cNvPr id="12" name="Image 2" descr="/home/claude/kit/icon_eyeslash.png">    </p:cNvPr>
          <p:cNvPicPr>
            <a:picLocks noChangeAspect="1"/>
          </p:cNvPicPr>
          <p:nvPr/>
        </p:nvPicPr>
        <p:blipFill>
          <a:blip r:embed="rId3"/>
          <a:stretch>
            <a:fillRect/>
          </a:stretch>
        </p:blipFill>
        <p:spPr>
          <a:xfrm>
            <a:off x="4341571" y="1717243"/>
            <a:ext cx="460858" cy="460858"/>
          </a:xfrm>
          <a:prstGeom prst="rect">
            <a:avLst/>
          </a:prstGeom>
        </p:spPr>
      </p:pic>
      <p:sp>
        <p:nvSpPr>
          <p:cNvPr id="13" name="Text 7"/>
          <p:cNvSpPr txBox="1"/>
          <p:nvPr/>
        </p:nvSpPr>
        <p:spPr>
          <a:xfrm>
            <a:off x="3383280" y="2423160"/>
            <a:ext cx="2377440" cy="365760"/>
          </a:xfrm>
          <a:prstGeom prst="rect">
            <a:avLst/>
          </a:prstGeom>
          <a:noFill/>
          <a:ln/>
        </p:spPr>
        <p:txBody>
          <a:bodyPr wrap="square" lIns="635" tIns="635" rIns="635" bIns="635" rtlCol="0" anchor="t"/>
          <a:lstStyle/>
          <a:p>
            <a:pPr algn="ctr" indent="0" marL="0">
              <a:buNone/>
            </a:pPr>
            <a:r>
              <a:rPr lang="en-US" sz="1300" b="1" spc="100" kern="0" dirty="0">
                <a:solidFill>
                  <a:schemeClr val="accent4"/>
                </a:solidFill>
                <a:latin typeface="Calibri" pitchFamily="34" charset="0"/>
                <a:ea typeface="Calibri" pitchFamily="34" charset="-122"/>
                <a:cs typeface="Calibri" pitchFamily="34" charset="-120"/>
              </a:rPr>
              <a:t>2. CHECK</a:t>
            </a:r>
            <a:endParaRPr lang="en-US" sz="1300" dirty="0"/>
          </a:p>
        </p:txBody>
      </p:sp>
      <p:sp>
        <p:nvSpPr>
          <p:cNvPr id="14" name="Text 8"/>
          <p:cNvSpPr txBox="1"/>
          <p:nvPr/>
        </p:nvSpPr>
        <p:spPr>
          <a:xfrm>
            <a:off x="3401568" y="2743200"/>
            <a:ext cx="2340864" cy="685800"/>
          </a:xfrm>
          <a:prstGeom prst="rect">
            <a:avLst/>
          </a:prstGeom>
          <a:noFill/>
          <a:ln/>
        </p:spPr>
        <p:txBody>
          <a:bodyPr wrap="square" lIns="635" tIns="635" rIns="635" bIns="635" rtlCol="0" anchor="t"/>
          <a:lstStyle/>
          <a:p>
            <a:pPr algn="ctr" indent="0" marL="0">
              <a:buNone/>
            </a:pPr>
            <a:r>
              <a:rPr lang="en-US" sz="1500" b="1" dirty="0">
                <a:solidFill>
                  <a:schemeClr val="tx2"/>
                </a:solidFill>
                <a:latin typeface="Calibri" pitchFamily="34" charset="0"/>
                <a:ea typeface="Calibri" pitchFamily="34" charset="-122"/>
                <a:cs typeface="Calibri" pitchFamily="34" charset="-120"/>
              </a:rPr>
              <a:t>Teacher checks first</a:t>
            </a:r>
            <a:endParaRPr lang="en-US" sz="1500" dirty="0"/>
          </a:p>
        </p:txBody>
      </p:sp>
      <p:pic>
        <p:nvPicPr>
          <p:cNvPr id="15" name="Image 3" descr="/home/claude/kit/icon_arrow_a.png">    </p:cNvPr>
          <p:cNvPicPr>
            <a:picLocks noChangeAspect="1"/>
          </p:cNvPicPr>
          <p:nvPr/>
        </p:nvPicPr>
        <p:blipFill>
          <a:blip r:embed="rId4"/>
          <a:stretch>
            <a:fillRect/>
          </a:stretch>
        </p:blipFill>
        <p:spPr>
          <a:xfrm>
            <a:off x="5879592" y="2240280"/>
            <a:ext cx="219456" cy="219456"/>
          </a:xfrm>
          <a:prstGeom prst="rect">
            <a:avLst/>
          </a:prstGeom>
        </p:spPr>
      </p:pic>
      <p:sp>
        <p:nvSpPr>
          <p:cNvPr id="16" name="Shape 9"/>
          <p:cNvSpPr/>
          <p:nvPr/>
        </p:nvSpPr>
        <p:spPr>
          <a:xfrm>
            <a:off x="6126480" y="1371600"/>
            <a:ext cx="2560320" cy="2103120"/>
          </a:xfrm>
          <a:prstGeom prst="roundRect">
            <a:avLst>
              <a:gd name="adj" fmla="val 5217"/>
            </a:avLst>
          </a:prstGeom>
          <a:solidFill>
            <a:schemeClr val="bg1"/>
          </a:solidFill>
          <a:ln/>
        </p:spPr>
      </p:sp>
      <p:sp>
        <p:nvSpPr>
          <p:cNvPr id="17" name="Shape 10"/>
          <p:cNvSpPr/>
          <p:nvPr/>
        </p:nvSpPr>
        <p:spPr>
          <a:xfrm>
            <a:off x="6995160" y="1536192"/>
            <a:ext cx="822960" cy="822960"/>
          </a:xfrm>
          <a:prstGeom prst="ellipse">
            <a:avLst/>
          </a:prstGeom>
          <a:solidFill>
            <a:schemeClr val="bg1"/>
          </a:solidFill>
          <a:ln/>
        </p:spPr>
      </p:sp>
      <p:pic>
        <p:nvPicPr>
          <p:cNvPr id="18" name="Image 4" descr="/home/claude/kit/icon_image.png">    </p:cNvPr>
          <p:cNvPicPr>
            <a:picLocks noChangeAspect="1"/>
          </p:cNvPicPr>
          <p:nvPr/>
        </p:nvPicPr>
        <p:blipFill>
          <a:blip r:embed="rId5"/>
          <a:stretch>
            <a:fillRect/>
          </a:stretch>
        </p:blipFill>
        <p:spPr>
          <a:xfrm>
            <a:off x="7176211" y="1717243"/>
            <a:ext cx="460858" cy="460858"/>
          </a:xfrm>
          <a:prstGeom prst="rect">
            <a:avLst/>
          </a:prstGeom>
        </p:spPr>
      </p:pic>
      <p:sp>
        <p:nvSpPr>
          <p:cNvPr id="19" name="Text 11"/>
          <p:cNvSpPr txBox="1"/>
          <p:nvPr/>
        </p:nvSpPr>
        <p:spPr>
          <a:xfrm>
            <a:off x="6217920" y="2423160"/>
            <a:ext cx="2377440" cy="365760"/>
          </a:xfrm>
          <a:prstGeom prst="rect">
            <a:avLst/>
          </a:prstGeom>
          <a:noFill/>
          <a:ln/>
        </p:spPr>
        <p:txBody>
          <a:bodyPr wrap="square" lIns="635" tIns="635" rIns="635" bIns="635" rtlCol="0" anchor="t"/>
          <a:lstStyle/>
          <a:p>
            <a:pPr algn="ctr" indent="0" marL="0">
              <a:buNone/>
            </a:pPr>
            <a:r>
              <a:rPr lang="en-US" sz="1300" b="1" spc="100" kern="0" dirty="0">
                <a:solidFill>
                  <a:schemeClr val="accent4"/>
                </a:solidFill>
                <a:latin typeface="Calibri" pitchFamily="34" charset="0"/>
                <a:ea typeface="Calibri" pitchFamily="34" charset="-122"/>
                <a:cs typeface="Calibri" pitchFamily="34" charset="-120"/>
              </a:rPr>
              <a:t>3. SHOW</a:t>
            </a:r>
            <a:endParaRPr lang="en-US" sz="1300" dirty="0"/>
          </a:p>
        </p:txBody>
      </p:sp>
      <p:sp>
        <p:nvSpPr>
          <p:cNvPr id="20" name="Text 12"/>
          <p:cNvSpPr txBox="1"/>
          <p:nvPr/>
        </p:nvSpPr>
        <p:spPr>
          <a:xfrm>
            <a:off x="6236208" y="2743200"/>
            <a:ext cx="2340864" cy="685800"/>
          </a:xfrm>
          <a:prstGeom prst="rect">
            <a:avLst/>
          </a:prstGeom>
          <a:noFill/>
          <a:ln/>
        </p:spPr>
        <p:txBody>
          <a:bodyPr wrap="square" lIns="635" tIns="635" rIns="635" bIns="635" rtlCol="0" anchor="t"/>
          <a:lstStyle/>
          <a:p>
            <a:pPr algn="ctr" indent="0" marL="0">
              <a:buNone/>
            </a:pPr>
            <a:r>
              <a:rPr lang="en-US" sz="1500" b="1" dirty="0">
                <a:solidFill>
                  <a:schemeClr val="tx2"/>
                </a:solidFill>
                <a:latin typeface="Calibri" pitchFamily="34" charset="0"/>
                <a:ea typeface="Calibri" pitchFamily="34" charset="-122"/>
                <a:cs typeface="Calibri" pitchFamily="34" charset="-120"/>
              </a:rPr>
              <a:t>With a label</a:t>
            </a:r>
            <a:endParaRPr lang="en-US" sz="1500" dirty="0"/>
          </a:p>
        </p:txBody>
      </p:sp>
      <p:sp>
        <p:nvSpPr>
          <p:cNvPr id="21" name="Text 13"/>
          <p:cNvSpPr txBox="1"/>
          <p:nvPr/>
        </p:nvSpPr>
        <p:spPr>
          <a:xfrm>
            <a:off x="457200" y="3657600"/>
            <a:ext cx="8229600" cy="548640"/>
          </a:xfrm>
          <a:prstGeom prst="rect">
            <a:avLst/>
          </a:prstGeom>
          <a:noFill/>
          <a:ln/>
        </p:spPr>
        <p:txBody>
          <a:bodyPr wrap="square" lIns="635" tIns="635" rIns="635" bIns="635" rtlCol="0" anchor="t"/>
          <a:lstStyle/>
          <a:p>
            <a:pPr algn="ctr" indent="0" marL="0">
              <a:buNone/>
            </a:pPr>
            <a:r>
              <a:rPr lang="en-US" sz="2200" b="1" dirty="0">
                <a:solidFill>
                  <a:schemeClr val="accent1"/>
                </a:solidFill>
                <a:latin typeface="Calibri" pitchFamily="34" charset="0"/>
                <a:ea typeface="Calibri" pitchFamily="34" charset="-122"/>
                <a:cs typeface="Calibri" pitchFamily="34" charset="-120"/>
              </a:rPr>
              <a:t>Predict: will it look like your picture?</a:t>
            </a:r>
            <a:endParaRPr lang="en-US" sz="22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bg2"/>
                </a:solidFill>
              </a:defRPr>
            </a:lvl1pPr>
          </a:lstStyle>
          <a:p>
            <a:pPr algn="l"/>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The reveal</a:t>
            </a:r>
            <a:endParaRPr lang="en-US" sz="3000" dirty="0"/>
          </a:p>
        </p:txBody>
      </p:sp>
      <p:sp>
        <p:nvSpPr>
          <p:cNvPr id="4" name="Shape 1"/>
          <p:cNvSpPr/>
          <p:nvPr/>
        </p:nvSpPr>
        <p:spPr>
          <a:xfrm>
            <a:off x="1828800" y="1325880"/>
            <a:ext cx="5486400" cy="2606040"/>
          </a:xfrm>
          <a:prstGeom prst="roundRect">
            <a:avLst>
              <a:gd name="adj" fmla="val 4211"/>
            </a:avLst>
          </a:prstGeom>
          <a:solidFill>
            <a:srgbClr val="FBFAFC"/>
          </a:solidFill>
          <a:ln w="19050">
            <a:solidFill>
              <a:srgbClr val="8E8A96"/>
            </a:solidFill>
            <a:prstDash val="dash"/>
          </a:ln>
        </p:spPr>
      </p:sp>
      <p:sp>
        <p:nvSpPr>
          <p:cNvPr id="5" name="Shape 2"/>
          <p:cNvSpPr/>
          <p:nvPr/>
        </p:nvSpPr>
        <p:spPr>
          <a:xfrm>
            <a:off x="4251960" y="1943100"/>
            <a:ext cx="640080" cy="640080"/>
          </a:xfrm>
          <a:prstGeom prst="ellipse">
            <a:avLst/>
          </a:prstGeom>
          <a:solidFill>
            <a:schemeClr val="bg2"/>
          </a:solidFill>
          <a:ln/>
        </p:spPr>
      </p:sp>
      <p:pic>
        <p:nvPicPr>
          <p:cNvPr id="6" name="Image 0" descr="/home/claude/kit/icon_image.png">    </p:cNvPr>
          <p:cNvPicPr>
            <a:picLocks noChangeAspect="1"/>
          </p:cNvPicPr>
          <p:nvPr/>
        </p:nvPicPr>
        <p:blipFill>
          <a:blip r:embed="rId1"/>
          <a:stretch>
            <a:fillRect/>
          </a:stretch>
        </p:blipFill>
        <p:spPr>
          <a:xfrm>
            <a:off x="4392778" y="2083918"/>
            <a:ext cx="358445" cy="358445"/>
          </a:xfrm>
          <a:prstGeom prst="rect">
            <a:avLst/>
          </a:prstGeom>
        </p:spPr>
      </p:pic>
      <p:sp>
        <p:nvSpPr>
          <p:cNvPr id="7" name="Text 3"/>
          <p:cNvSpPr txBox="1"/>
          <p:nvPr/>
        </p:nvSpPr>
        <p:spPr>
          <a:xfrm>
            <a:off x="1965960" y="2674620"/>
            <a:ext cx="5212080" cy="1165860"/>
          </a:xfrm>
          <a:prstGeom prst="rect">
            <a:avLst/>
          </a:prstGeom>
          <a:noFill/>
          <a:ln/>
        </p:spPr>
        <p:txBody>
          <a:bodyPr wrap="square" lIns="635" tIns="635" rIns="635" bIns="635" rtlCol="0" anchor="t"/>
          <a:lstStyle/>
          <a:p>
            <a:pPr algn="ctr" indent="0" marL="0">
              <a:buNone/>
            </a:pPr>
            <a:r>
              <a:rPr lang="en-US" sz="1200" i="1" dirty="0">
                <a:solidFill>
                  <a:schemeClr val="accent4"/>
                </a:solidFill>
                <a:latin typeface="Calibri" pitchFamily="34" charset="0"/>
                <a:ea typeface="Calibri" pitchFamily="34" charset="-122"/>
                <a:cs typeface="Calibri" pitchFamily="34" charset="-120"/>
              </a:rPr>
              <a:t>Insert the AI-generated image here (from the live demo or your backup). Keep the label below.</a:t>
            </a:r>
            <a:endParaRPr lang="en-US" sz="1200" dirty="0"/>
          </a:p>
        </p:txBody>
      </p:sp>
      <p:sp>
        <p:nvSpPr>
          <p:cNvPr id="8" name="Shape 4"/>
          <p:cNvSpPr/>
          <p:nvPr/>
        </p:nvSpPr>
        <p:spPr>
          <a:xfrm>
            <a:off x="1828800" y="4023360"/>
            <a:ext cx="5486400" cy="320040"/>
          </a:xfrm>
          <a:prstGeom prst="roundRect">
            <a:avLst>
              <a:gd name="adj" fmla="val 34286"/>
            </a:avLst>
          </a:prstGeom>
          <a:solidFill>
            <a:schemeClr val="tx2"/>
          </a:solidFill>
          <a:ln/>
        </p:spPr>
      </p:sp>
      <p:sp>
        <p:nvSpPr>
          <p:cNvPr id="9" name="Text 5"/>
          <p:cNvSpPr txBox="1"/>
          <p:nvPr/>
        </p:nvSpPr>
        <p:spPr>
          <a:xfrm>
            <a:off x="1828800" y="4023360"/>
            <a:ext cx="5486400" cy="320040"/>
          </a:xfrm>
          <a:prstGeom prst="rect">
            <a:avLst/>
          </a:prstGeom>
          <a:noFill/>
          <a:ln/>
        </p:spPr>
        <p:txBody>
          <a:bodyPr wrap="square" lIns="635" tIns="635" rIns="635" bIns="635" rtlCol="0" anchor="ctr"/>
          <a:lstStyle/>
          <a:p>
            <a:pPr algn="ctr" indent="0" marL="0">
              <a:buNone/>
            </a:pPr>
            <a:r>
              <a:rPr lang="en-US" sz="1100" dirty="0">
                <a:solidFill>
                  <a:schemeClr val="bg1"/>
                </a:solidFill>
                <a:latin typeface="Calibri" pitchFamily="34" charset="0"/>
                <a:ea typeface="Calibri" pitchFamily="34" charset="-122"/>
                <a:cs typeface="Calibri" pitchFamily="34" charset="-120"/>
              </a:rPr>
              <a:t>AI-generated image · made by the teacher using [tool] · [date]</a:t>
            </a:r>
            <a:endParaRPr lang="en-US" sz="11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l"/>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Same or different?</a:t>
            </a:r>
            <a:endParaRPr lang="en-US" sz="3000" dirty="0"/>
          </a:p>
        </p:txBody>
      </p:sp>
      <p:sp>
        <p:nvSpPr>
          <p:cNvPr id="4" name="Shape 1"/>
          <p:cNvSpPr/>
          <p:nvPr/>
        </p:nvSpPr>
        <p:spPr>
          <a:xfrm>
            <a:off x="457200" y="1325880"/>
            <a:ext cx="8229600" cy="731520"/>
          </a:xfrm>
          <a:prstGeom prst="roundRect">
            <a:avLst>
              <a:gd name="adj" fmla="val 15000"/>
            </a:avLst>
          </a:prstGeom>
          <a:solidFill>
            <a:schemeClr val="tx2"/>
          </a:solidFill>
          <a:ln/>
        </p:spPr>
      </p:sp>
      <p:sp>
        <p:nvSpPr>
          <p:cNvPr id="5" name="Shape 2"/>
          <p:cNvSpPr/>
          <p:nvPr/>
        </p:nvSpPr>
        <p:spPr>
          <a:xfrm>
            <a:off x="566928" y="1417320"/>
            <a:ext cx="548640" cy="548640"/>
          </a:xfrm>
          <a:prstGeom prst="ellipse">
            <a:avLst/>
          </a:prstGeom>
          <a:solidFill>
            <a:schemeClr val="accent1"/>
          </a:solidFill>
          <a:ln/>
        </p:spPr>
      </p:sp>
      <p:pic>
        <p:nvPicPr>
          <p:cNvPr id="6" name="Image 0" descr="/home/claude/kit/icon_mic.png">    </p:cNvPr>
          <p:cNvPicPr>
            <a:picLocks noChangeAspect="1"/>
          </p:cNvPicPr>
          <p:nvPr/>
        </p:nvPicPr>
        <p:blipFill>
          <a:blip r:embed="rId1"/>
          <a:stretch>
            <a:fillRect/>
          </a:stretch>
        </p:blipFill>
        <p:spPr>
          <a:xfrm>
            <a:off x="687629" y="1538021"/>
            <a:ext cx="307238" cy="307238"/>
          </a:xfrm>
          <a:prstGeom prst="rect">
            <a:avLst/>
          </a:prstGeom>
        </p:spPr>
      </p:pic>
      <p:sp>
        <p:nvSpPr>
          <p:cNvPr id="7" name="Text 3"/>
          <p:cNvSpPr txBox="1"/>
          <p:nvPr/>
        </p:nvSpPr>
        <p:spPr>
          <a:xfrm>
            <a:off x="1234440" y="1325880"/>
            <a:ext cx="7315200" cy="731520"/>
          </a:xfrm>
          <a:prstGeom prst="rect">
            <a:avLst/>
          </a:prstGeom>
          <a:noFill/>
          <a:ln/>
        </p:spPr>
        <p:txBody>
          <a:bodyPr wrap="square" lIns="635" tIns="635" rIns="635" bIns="635" rtlCol="0" anchor="ctr"/>
          <a:lstStyle/>
          <a:p>
            <a:pPr indent="0" marL="0">
              <a:buNone/>
            </a:pPr>
            <a:r>
              <a:rPr lang="en-US" sz="1500" b="1" dirty="0">
                <a:solidFill>
                  <a:schemeClr val="accent1"/>
                </a:solidFill>
                <a:latin typeface="Calibri" pitchFamily="34" charset="0"/>
                <a:ea typeface="Calibri" pitchFamily="34" charset="-122"/>
                <a:cs typeface="Calibri" pitchFamily="34" charset="-120"/>
              </a:rPr>
              <a:t>Model: </a:t>
            </a:r>
            <a:pPr indent="0" marL="0">
              <a:buNone/>
            </a:pPr>
            <a:r>
              <a:rPr lang="en-US" sz="1500" i="1" dirty="0">
                <a:solidFill>
                  <a:schemeClr val="bg1"/>
                </a:solidFill>
                <a:latin typeface="Calibri" pitchFamily="34" charset="0"/>
                <a:ea typeface="Calibri" pitchFamily="34" charset="-122"/>
                <a:cs typeface="Calibri" pitchFamily="34" charset="-120"/>
              </a:rPr>
              <a:t>"The AI picture matches because there's a penguin in a jungle. It's different because my penguin was happy and this one looks surprised."</a:t>
            </a:r>
            <a:endParaRPr lang="en-US" sz="1500" dirty="0"/>
          </a:p>
        </p:txBody>
      </p:sp>
      <p:sp>
        <p:nvSpPr>
          <p:cNvPr id="8" name="Shape 4"/>
          <p:cNvSpPr/>
          <p:nvPr/>
        </p:nvSpPr>
        <p:spPr>
          <a:xfrm>
            <a:off x="457200" y="2240280"/>
            <a:ext cx="2621280" cy="2194560"/>
          </a:xfrm>
          <a:prstGeom prst="roundRect">
            <a:avLst>
              <a:gd name="adj" fmla="val 5000"/>
            </a:avLst>
          </a:prstGeom>
          <a:solidFill>
            <a:schemeClr val="bg2"/>
          </a:solidFill>
          <a:ln/>
        </p:spPr>
      </p:sp>
      <p:sp>
        <p:nvSpPr>
          <p:cNvPr id="9" name="Text 5"/>
          <p:cNvSpPr txBox="1"/>
          <p:nvPr/>
        </p:nvSpPr>
        <p:spPr>
          <a:xfrm>
            <a:off x="594360" y="2331720"/>
            <a:ext cx="2346960" cy="320040"/>
          </a:xfrm>
          <a:prstGeom prst="rect">
            <a:avLst/>
          </a:prstGeom>
          <a:noFill/>
          <a:ln/>
        </p:spPr>
        <p:txBody>
          <a:bodyPr wrap="square" lIns="635" tIns="635" rIns="635" bIns="635" rtlCol="0" anchor="t"/>
          <a:lstStyle/>
          <a:p>
            <a:pPr indent="0" marL="0">
              <a:buNone/>
            </a:pPr>
            <a:r>
              <a:rPr lang="en-US" sz="1300" b="1" spc="200" kern="0" dirty="0">
                <a:solidFill>
                  <a:schemeClr val="accent4"/>
                </a:solidFill>
                <a:latin typeface="Calibri" pitchFamily="34" charset="0"/>
                <a:ea typeface="Calibri" pitchFamily="34" charset="-122"/>
                <a:cs typeface="Calibri" pitchFamily="34" charset="-120"/>
              </a:rPr>
              <a:t>SUPPORT</a:t>
            </a:r>
            <a:endParaRPr lang="en-US" sz="1300" dirty="0"/>
          </a:p>
        </p:txBody>
      </p:sp>
      <p:sp>
        <p:nvSpPr>
          <p:cNvPr id="10" name="Text 6"/>
          <p:cNvSpPr txBox="1"/>
          <p:nvPr/>
        </p:nvSpPr>
        <p:spPr>
          <a:xfrm>
            <a:off x="594360" y="2651760"/>
            <a:ext cx="2346960" cy="1097280"/>
          </a:xfrm>
          <a:prstGeom prst="rect">
            <a:avLst/>
          </a:prstGeom>
          <a:noFill/>
          <a:ln/>
        </p:spPr>
        <p:txBody>
          <a:bodyPr wrap="square" lIns="635" tIns="635" rIns="635" bIns="635" rtlCol="0" anchor="t"/>
          <a:lstStyle/>
          <a:p>
            <a:pPr indent="0" marL="0">
              <a:buNone/>
            </a:pPr>
            <a:r>
              <a:rPr lang="en-US" sz="1600" b="1" dirty="0">
                <a:solidFill>
                  <a:schemeClr val="tx2"/>
                </a:solidFill>
                <a:latin typeface="Calibri" pitchFamily="34" charset="0"/>
                <a:ea typeface="Calibri" pitchFamily="34" charset="-122"/>
                <a:cs typeface="Calibri" pitchFamily="34" charset="-120"/>
              </a:rPr>
              <a:t>The AI picture matches because ___. It's different because ___.</a:t>
            </a:r>
            <a:endParaRPr lang="en-US" sz="1600" dirty="0"/>
          </a:p>
        </p:txBody>
      </p:sp>
      <p:sp>
        <p:nvSpPr>
          <p:cNvPr id="11" name="Text 7"/>
          <p:cNvSpPr txBox="1"/>
          <p:nvPr/>
        </p:nvSpPr>
        <p:spPr>
          <a:xfrm>
            <a:off x="594360" y="3749040"/>
            <a:ext cx="2346960" cy="640080"/>
          </a:xfrm>
          <a:prstGeom prst="rect">
            <a:avLst/>
          </a:prstGeom>
          <a:noFill/>
          <a:ln/>
        </p:spPr>
        <p:txBody>
          <a:bodyPr wrap="square" lIns="635" tIns="635" rIns="635" bIns="635" rtlCol="0" anchor="t"/>
          <a:lstStyle/>
          <a:p>
            <a:pPr indent="0" marL="0">
              <a:buNone/>
            </a:pPr>
            <a:r>
              <a:rPr lang="en-US" sz="1100" dirty="0">
                <a:solidFill>
                  <a:schemeClr val="tx1"/>
                </a:solidFill>
                <a:latin typeface="Calibri" pitchFamily="34" charset="0"/>
                <a:ea typeface="Calibri" pitchFamily="34" charset="-122"/>
                <a:cs typeface="Calibri" pitchFamily="34" charset="-120"/>
              </a:rPr>
              <a:t>Word bank: same · different · colour · size · happy · missed · added</a:t>
            </a:r>
            <a:endParaRPr lang="en-US" sz="1100" dirty="0"/>
          </a:p>
        </p:txBody>
      </p:sp>
      <p:sp>
        <p:nvSpPr>
          <p:cNvPr id="12" name="Shape 8"/>
          <p:cNvSpPr/>
          <p:nvPr/>
        </p:nvSpPr>
        <p:spPr>
          <a:xfrm>
            <a:off x="3261360" y="2240280"/>
            <a:ext cx="2621280" cy="2194560"/>
          </a:xfrm>
          <a:prstGeom prst="roundRect">
            <a:avLst>
              <a:gd name="adj" fmla="val 5000"/>
            </a:avLst>
          </a:prstGeom>
          <a:solidFill>
            <a:srgbClr val="EEE9F7"/>
          </a:solidFill>
          <a:ln/>
        </p:spPr>
      </p:sp>
      <p:sp>
        <p:nvSpPr>
          <p:cNvPr id="13" name="Text 9"/>
          <p:cNvSpPr txBox="1"/>
          <p:nvPr/>
        </p:nvSpPr>
        <p:spPr>
          <a:xfrm>
            <a:off x="3398520" y="2331720"/>
            <a:ext cx="2346960" cy="320040"/>
          </a:xfrm>
          <a:prstGeom prst="rect">
            <a:avLst/>
          </a:prstGeom>
          <a:noFill/>
          <a:ln/>
        </p:spPr>
        <p:txBody>
          <a:bodyPr wrap="square" lIns="635" tIns="635" rIns="635" bIns="635" rtlCol="0" anchor="t"/>
          <a:lstStyle/>
          <a:p>
            <a:pPr indent="0" marL="0">
              <a:buNone/>
            </a:pPr>
            <a:r>
              <a:rPr lang="en-US" sz="1300" b="1" spc="200" kern="0" dirty="0">
                <a:solidFill>
                  <a:schemeClr val="accent4"/>
                </a:solidFill>
                <a:latin typeface="Calibri" pitchFamily="34" charset="0"/>
                <a:ea typeface="Calibri" pitchFamily="34" charset="-122"/>
                <a:cs typeface="Calibri" pitchFamily="34" charset="-120"/>
              </a:rPr>
              <a:t>CORE</a:t>
            </a:r>
            <a:endParaRPr lang="en-US" sz="1300" dirty="0"/>
          </a:p>
        </p:txBody>
      </p:sp>
      <p:sp>
        <p:nvSpPr>
          <p:cNvPr id="14" name="Text 10"/>
          <p:cNvSpPr txBox="1"/>
          <p:nvPr/>
        </p:nvSpPr>
        <p:spPr>
          <a:xfrm>
            <a:off x="3398520" y="2651760"/>
            <a:ext cx="2346960" cy="1691640"/>
          </a:xfrm>
          <a:prstGeom prst="rect">
            <a:avLst/>
          </a:prstGeom>
          <a:noFill/>
          <a:ln/>
        </p:spPr>
        <p:txBody>
          <a:bodyPr wrap="square" lIns="635" tIns="635" rIns="635" bIns="635" rtlCol="0" anchor="t"/>
          <a:lstStyle/>
          <a:p>
            <a:pPr indent="0" marL="0">
              <a:buNone/>
            </a:pPr>
            <a:r>
              <a:rPr lang="en-US" sz="1600" b="1" dirty="0">
                <a:solidFill>
                  <a:schemeClr val="tx2"/>
                </a:solidFill>
                <a:latin typeface="Calibri" pitchFamily="34" charset="0"/>
                <a:ea typeface="Calibri" pitchFamily="34" charset="-122"/>
                <a:cs typeface="Calibri" pitchFamily="34" charset="-120"/>
              </a:rPr>
              <a:t>The AI picture is the same as mine because ___, but ___.</a:t>
            </a:r>
            <a:endParaRPr lang="en-US" sz="1600" dirty="0"/>
          </a:p>
        </p:txBody>
      </p:sp>
      <p:sp>
        <p:nvSpPr>
          <p:cNvPr id="15" name="Shape 11"/>
          <p:cNvSpPr/>
          <p:nvPr/>
        </p:nvSpPr>
        <p:spPr>
          <a:xfrm>
            <a:off x="6065520" y="2240280"/>
            <a:ext cx="2621280" cy="2194560"/>
          </a:xfrm>
          <a:prstGeom prst="roundRect">
            <a:avLst>
              <a:gd name="adj" fmla="val 5000"/>
            </a:avLst>
          </a:prstGeom>
          <a:solidFill>
            <a:srgbClr val="FCE4F2"/>
          </a:solidFill>
          <a:ln/>
        </p:spPr>
      </p:sp>
      <p:sp>
        <p:nvSpPr>
          <p:cNvPr id="16" name="Text 12"/>
          <p:cNvSpPr txBox="1"/>
          <p:nvPr/>
        </p:nvSpPr>
        <p:spPr>
          <a:xfrm>
            <a:off x="6202680" y="2331720"/>
            <a:ext cx="2346960" cy="320040"/>
          </a:xfrm>
          <a:prstGeom prst="rect">
            <a:avLst/>
          </a:prstGeom>
          <a:noFill/>
          <a:ln/>
        </p:spPr>
        <p:txBody>
          <a:bodyPr wrap="square" lIns="635" tIns="635" rIns="635" bIns="635" rtlCol="0" anchor="t"/>
          <a:lstStyle/>
          <a:p>
            <a:pPr indent="0" marL="0">
              <a:buNone/>
            </a:pPr>
            <a:r>
              <a:rPr lang="en-US" sz="1300" b="1" spc="200" kern="0" dirty="0">
                <a:solidFill>
                  <a:schemeClr val="accent4"/>
                </a:solidFill>
                <a:latin typeface="Calibri" pitchFamily="34" charset="0"/>
                <a:ea typeface="Calibri" pitchFamily="34" charset="-122"/>
                <a:cs typeface="Calibri" pitchFamily="34" charset="-120"/>
              </a:rPr>
              <a:t>STRETCH</a:t>
            </a:r>
            <a:endParaRPr lang="en-US" sz="1300" dirty="0"/>
          </a:p>
        </p:txBody>
      </p:sp>
      <p:sp>
        <p:nvSpPr>
          <p:cNvPr id="17" name="Text 13"/>
          <p:cNvSpPr txBox="1"/>
          <p:nvPr/>
        </p:nvSpPr>
        <p:spPr>
          <a:xfrm>
            <a:off x="6202680" y="2651760"/>
            <a:ext cx="2346960" cy="1691640"/>
          </a:xfrm>
          <a:prstGeom prst="rect">
            <a:avLst/>
          </a:prstGeom>
          <a:noFill/>
          <a:ln/>
        </p:spPr>
        <p:txBody>
          <a:bodyPr wrap="square" lIns="635" tIns="635" rIns="635" bIns="635" rtlCol="0" anchor="t"/>
          <a:lstStyle/>
          <a:p>
            <a:pPr indent="0" marL="0">
              <a:buNone/>
            </a:pPr>
            <a:r>
              <a:rPr lang="en-US" sz="1600" b="1" dirty="0">
                <a:solidFill>
                  <a:schemeClr val="tx2"/>
                </a:solidFill>
                <a:latin typeface="Calibri" pitchFamily="34" charset="0"/>
                <a:ea typeface="Calibri" pitchFamily="34" charset="-122"/>
                <a:cs typeface="Calibri" pitchFamily="34" charset="-120"/>
              </a:rPr>
              <a:t>The AI picture matches our words because ___, but it missed ___ because it only had ___.</a:t>
            </a:r>
            <a:endParaRPr lang="en-US" sz="16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l"/>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How did the AI make it?</a:t>
            </a:r>
            <a:endParaRPr lang="en-US" sz="3000" dirty="0"/>
          </a:p>
        </p:txBody>
      </p:sp>
      <p:sp>
        <p:nvSpPr>
          <p:cNvPr id="4" name="Shape 1"/>
          <p:cNvSpPr/>
          <p:nvPr/>
        </p:nvSpPr>
        <p:spPr>
          <a:xfrm>
            <a:off x="457200" y="1371600"/>
            <a:ext cx="2560320" cy="2103120"/>
          </a:xfrm>
          <a:prstGeom prst="roundRect">
            <a:avLst>
              <a:gd name="adj" fmla="val 5217"/>
            </a:avLst>
          </a:prstGeom>
          <a:solidFill>
            <a:schemeClr val="bg2"/>
          </a:solidFill>
          <a:ln/>
        </p:spPr>
      </p:sp>
      <p:sp>
        <p:nvSpPr>
          <p:cNvPr id="5" name="Shape 2"/>
          <p:cNvSpPr/>
          <p:nvPr/>
        </p:nvSpPr>
        <p:spPr>
          <a:xfrm>
            <a:off x="1325880" y="1536192"/>
            <a:ext cx="822960" cy="822960"/>
          </a:xfrm>
          <a:prstGeom prst="ellipse">
            <a:avLst/>
          </a:prstGeom>
          <a:solidFill>
            <a:schemeClr val="bg1"/>
          </a:solidFill>
          <a:ln/>
        </p:spPr>
      </p:sp>
      <p:pic>
        <p:nvPicPr>
          <p:cNvPr id="6" name="Image 0" descr="/home/claude/kit/icon_layers.png">    </p:cNvPr>
          <p:cNvPicPr>
            <a:picLocks noChangeAspect="1"/>
          </p:cNvPicPr>
          <p:nvPr/>
        </p:nvPicPr>
        <p:blipFill>
          <a:blip r:embed="rId1"/>
          <a:stretch>
            <a:fillRect/>
          </a:stretch>
        </p:blipFill>
        <p:spPr>
          <a:xfrm>
            <a:off x="1506931" y="1717243"/>
            <a:ext cx="460858" cy="460858"/>
          </a:xfrm>
          <a:prstGeom prst="rect">
            <a:avLst/>
          </a:prstGeom>
        </p:spPr>
      </p:pic>
      <p:sp>
        <p:nvSpPr>
          <p:cNvPr id="7" name="Text 3"/>
          <p:cNvSpPr txBox="1"/>
          <p:nvPr/>
        </p:nvSpPr>
        <p:spPr>
          <a:xfrm>
            <a:off x="548640" y="2423160"/>
            <a:ext cx="2377440" cy="365760"/>
          </a:xfrm>
          <a:prstGeom prst="rect">
            <a:avLst/>
          </a:prstGeom>
          <a:noFill/>
          <a:ln/>
        </p:spPr>
        <p:txBody>
          <a:bodyPr wrap="square" lIns="635" tIns="635" rIns="635" bIns="635" rtlCol="0" anchor="t"/>
          <a:lstStyle/>
          <a:p>
            <a:pPr algn="ctr" indent="0" marL="0">
              <a:buNone/>
            </a:pPr>
            <a:r>
              <a:rPr lang="en-US" sz="1300" b="1" spc="100" kern="0" dirty="0">
                <a:solidFill>
                  <a:schemeClr val="accent4"/>
                </a:solidFill>
                <a:latin typeface="Calibri" pitchFamily="34" charset="0"/>
                <a:ea typeface="Calibri" pitchFamily="34" charset="-122"/>
                <a:cs typeface="Calibri" pitchFamily="34" charset="-120"/>
              </a:rPr>
              <a:t>TRAINED</a:t>
            </a:r>
            <a:endParaRPr lang="en-US" sz="1300" dirty="0"/>
          </a:p>
        </p:txBody>
      </p:sp>
      <p:sp>
        <p:nvSpPr>
          <p:cNvPr id="8" name="Text 4"/>
          <p:cNvSpPr txBox="1"/>
          <p:nvPr/>
        </p:nvSpPr>
        <p:spPr>
          <a:xfrm>
            <a:off x="566928" y="2743200"/>
            <a:ext cx="2340864" cy="685800"/>
          </a:xfrm>
          <a:prstGeom prst="rect">
            <a:avLst/>
          </a:prstGeom>
          <a:noFill/>
          <a:ln/>
        </p:spPr>
        <p:txBody>
          <a:bodyPr wrap="square" lIns="635" tIns="635" rIns="635" bIns="635" rtlCol="0" anchor="t"/>
          <a:lstStyle/>
          <a:p>
            <a:pPr algn="ctr" indent="0" marL="0">
              <a:buNone/>
            </a:pPr>
            <a:r>
              <a:rPr lang="en-US" sz="1400" b="1" dirty="0">
                <a:solidFill>
                  <a:schemeClr val="tx2"/>
                </a:solidFill>
                <a:latin typeface="Calibri" pitchFamily="34" charset="0"/>
                <a:ea typeface="Calibri" pitchFamily="34" charset="-122"/>
                <a:cs typeface="Calibri" pitchFamily="34" charset="-120"/>
              </a:rPr>
              <a:t>on lots of pictures with words</a:t>
            </a:r>
            <a:endParaRPr lang="en-US" sz="1400" dirty="0"/>
          </a:p>
        </p:txBody>
      </p:sp>
      <p:pic>
        <p:nvPicPr>
          <p:cNvPr id="9" name="Image 1" descr="/home/claude/kit/icon_arrow_a.png">    </p:cNvPr>
          <p:cNvPicPr>
            <a:picLocks noChangeAspect="1"/>
          </p:cNvPicPr>
          <p:nvPr/>
        </p:nvPicPr>
        <p:blipFill>
          <a:blip r:embed="rId2"/>
          <a:stretch>
            <a:fillRect/>
          </a:stretch>
        </p:blipFill>
        <p:spPr>
          <a:xfrm>
            <a:off x="3044952" y="2240280"/>
            <a:ext cx="219456" cy="219456"/>
          </a:xfrm>
          <a:prstGeom prst="rect">
            <a:avLst/>
          </a:prstGeom>
        </p:spPr>
      </p:pic>
      <p:sp>
        <p:nvSpPr>
          <p:cNvPr id="10" name="Shape 5"/>
          <p:cNvSpPr/>
          <p:nvPr/>
        </p:nvSpPr>
        <p:spPr>
          <a:xfrm>
            <a:off x="3291840" y="1371600"/>
            <a:ext cx="2560320" cy="2103120"/>
          </a:xfrm>
          <a:prstGeom prst="roundRect">
            <a:avLst>
              <a:gd name="adj" fmla="val 5217"/>
            </a:avLst>
          </a:prstGeom>
          <a:solidFill>
            <a:srgbClr val="EEE9F7"/>
          </a:solidFill>
          <a:ln/>
        </p:spPr>
      </p:sp>
      <p:sp>
        <p:nvSpPr>
          <p:cNvPr id="11" name="Shape 6"/>
          <p:cNvSpPr/>
          <p:nvPr/>
        </p:nvSpPr>
        <p:spPr>
          <a:xfrm>
            <a:off x="4160520" y="1536192"/>
            <a:ext cx="822960" cy="822960"/>
          </a:xfrm>
          <a:prstGeom prst="ellipse">
            <a:avLst/>
          </a:prstGeom>
          <a:solidFill>
            <a:schemeClr val="bg1"/>
          </a:solidFill>
          <a:ln/>
        </p:spPr>
      </p:sp>
      <p:pic>
        <p:nvPicPr>
          <p:cNvPr id="12" name="Image 2" descr="/home/claude/kit/icon_search.png">    </p:cNvPr>
          <p:cNvPicPr>
            <a:picLocks noChangeAspect="1"/>
          </p:cNvPicPr>
          <p:nvPr/>
        </p:nvPicPr>
        <p:blipFill>
          <a:blip r:embed="rId3"/>
          <a:stretch>
            <a:fillRect/>
          </a:stretch>
        </p:blipFill>
        <p:spPr>
          <a:xfrm>
            <a:off x="4341571" y="1717243"/>
            <a:ext cx="460858" cy="460858"/>
          </a:xfrm>
          <a:prstGeom prst="rect">
            <a:avLst/>
          </a:prstGeom>
        </p:spPr>
      </p:pic>
      <p:sp>
        <p:nvSpPr>
          <p:cNvPr id="13" name="Text 7"/>
          <p:cNvSpPr txBox="1"/>
          <p:nvPr/>
        </p:nvSpPr>
        <p:spPr>
          <a:xfrm>
            <a:off x="3383280" y="2423160"/>
            <a:ext cx="2377440" cy="365760"/>
          </a:xfrm>
          <a:prstGeom prst="rect">
            <a:avLst/>
          </a:prstGeom>
          <a:noFill/>
          <a:ln/>
        </p:spPr>
        <p:txBody>
          <a:bodyPr wrap="square" lIns="635" tIns="635" rIns="635" bIns="635" rtlCol="0" anchor="t"/>
          <a:lstStyle/>
          <a:p>
            <a:pPr algn="ctr" indent="0" marL="0">
              <a:buNone/>
            </a:pPr>
            <a:r>
              <a:rPr lang="en-US" sz="1300" b="1" spc="100" kern="0" dirty="0">
                <a:solidFill>
                  <a:schemeClr val="accent4"/>
                </a:solidFill>
                <a:latin typeface="Calibri" pitchFamily="34" charset="0"/>
                <a:ea typeface="Calibri" pitchFamily="34" charset="-122"/>
                <a:cs typeface="Calibri" pitchFamily="34" charset="-120"/>
              </a:rPr>
              <a:t>PATTERNS</a:t>
            </a:r>
            <a:endParaRPr lang="en-US" sz="1300" dirty="0"/>
          </a:p>
        </p:txBody>
      </p:sp>
      <p:sp>
        <p:nvSpPr>
          <p:cNvPr id="14" name="Text 8"/>
          <p:cNvSpPr txBox="1"/>
          <p:nvPr/>
        </p:nvSpPr>
        <p:spPr>
          <a:xfrm>
            <a:off x="3401568" y="2743200"/>
            <a:ext cx="2340864" cy="685800"/>
          </a:xfrm>
          <a:prstGeom prst="rect">
            <a:avLst/>
          </a:prstGeom>
          <a:noFill/>
          <a:ln/>
        </p:spPr>
        <p:txBody>
          <a:bodyPr wrap="square" lIns="635" tIns="635" rIns="635" bIns="635" rtlCol="0" anchor="t"/>
          <a:lstStyle/>
          <a:p>
            <a:pPr algn="ctr" indent="0" marL="0">
              <a:buNone/>
            </a:pPr>
            <a:r>
              <a:rPr lang="en-US" sz="1400" b="1" dirty="0">
                <a:solidFill>
                  <a:schemeClr val="tx2"/>
                </a:solidFill>
                <a:latin typeface="Calibri" pitchFamily="34" charset="0"/>
                <a:ea typeface="Calibri" pitchFamily="34" charset="-122"/>
                <a:cs typeface="Calibri" pitchFamily="34" charset="-120"/>
              </a:rPr>
              <a:t>matched to our words</a:t>
            </a:r>
            <a:endParaRPr lang="en-US" sz="1400" dirty="0"/>
          </a:p>
        </p:txBody>
      </p:sp>
      <p:pic>
        <p:nvPicPr>
          <p:cNvPr id="15" name="Image 3" descr="/home/claude/kit/icon_arrow_a.png">    </p:cNvPr>
          <p:cNvPicPr>
            <a:picLocks noChangeAspect="1"/>
          </p:cNvPicPr>
          <p:nvPr/>
        </p:nvPicPr>
        <p:blipFill>
          <a:blip r:embed="rId4"/>
          <a:stretch>
            <a:fillRect/>
          </a:stretch>
        </p:blipFill>
        <p:spPr>
          <a:xfrm>
            <a:off x="5879592" y="2240280"/>
            <a:ext cx="219456" cy="219456"/>
          </a:xfrm>
          <a:prstGeom prst="rect">
            <a:avLst/>
          </a:prstGeom>
        </p:spPr>
      </p:pic>
      <p:sp>
        <p:nvSpPr>
          <p:cNvPr id="16" name="Shape 9"/>
          <p:cNvSpPr/>
          <p:nvPr/>
        </p:nvSpPr>
        <p:spPr>
          <a:xfrm>
            <a:off x="6126480" y="1371600"/>
            <a:ext cx="2560320" cy="2103120"/>
          </a:xfrm>
          <a:prstGeom prst="roundRect">
            <a:avLst>
              <a:gd name="adj" fmla="val 5217"/>
            </a:avLst>
          </a:prstGeom>
          <a:solidFill>
            <a:srgbClr val="FCE4F2"/>
          </a:solidFill>
          <a:ln/>
        </p:spPr>
      </p:sp>
      <p:sp>
        <p:nvSpPr>
          <p:cNvPr id="17" name="Shape 10"/>
          <p:cNvSpPr/>
          <p:nvPr/>
        </p:nvSpPr>
        <p:spPr>
          <a:xfrm>
            <a:off x="6995160" y="1536192"/>
            <a:ext cx="822960" cy="822960"/>
          </a:xfrm>
          <a:prstGeom prst="ellipse">
            <a:avLst/>
          </a:prstGeom>
          <a:solidFill>
            <a:schemeClr val="bg1"/>
          </a:solidFill>
          <a:ln/>
        </p:spPr>
      </p:sp>
      <p:pic>
        <p:nvPicPr>
          <p:cNvPr id="18" name="Image 4" descr="/home/claude/kit/icon_image.png">    </p:cNvPr>
          <p:cNvPicPr>
            <a:picLocks noChangeAspect="1"/>
          </p:cNvPicPr>
          <p:nvPr/>
        </p:nvPicPr>
        <p:blipFill>
          <a:blip r:embed="rId5"/>
          <a:stretch>
            <a:fillRect/>
          </a:stretch>
        </p:blipFill>
        <p:spPr>
          <a:xfrm>
            <a:off x="7176211" y="1717243"/>
            <a:ext cx="460858" cy="460858"/>
          </a:xfrm>
          <a:prstGeom prst="rect">
            <a:avLst/>
          </a:prstGeom>
        </p:spPr>
      </p:pic>
      <p:sp>
        <p:nvSpPr>
          <p:cNvPr id="19" name="Text 11"/>
          <p:cNvSpPr txBox="1"/>
          <p:nvPr/>
        </p:nvSpPr>
        <p:spPr>
          <a:xfrm>
            <a:off x="6217920" y="2423160"/>
            <a:ext cx="2377440" cy="365760"/>
          </a:xfrm>
          <a:prstGeom prst="rect">
            <a:avLst/>
          </a:prstGeom>
          <a:noFill/>
          <a:ln/>
        </p:spPr>
        <p:txBody>
          <a:bodyPr wrap="square" lIns="635" tIns="635" rIns="635" bIns="635" rtlCol="0" anchor="t"/>
          <a:lstStyle/>
          <a:p>
            <a:pPr algn="ctr" indent="0" marL="0">
              <a:buNone/>
            </a:pPr>
            <a:r>
              <a:rPr lang="en-US" sz="1300" b="1" spc="100" kern="0" dirty="0">
                <a:solidFill>
                  <a:schemeClr val="accent4"/>
                </a:solidFill>
                <a:latin typeface="Calibri" pitchFamily="34" charset="0"/>
                <a:ea typeface="Calibri" pitchFamily="34" charset="-122"/>
                <a:cs typeface="Calibri" pitchFamily="34" charset="-120"/>
              </a:rPr>
              <a:t>NEW PICTURE</a:t>
            </a:r>
            <a:endParaRPr lang="en-US" sz="1300" dirty="0"/>
          </a:p>
        </p:txBody>
      </p:sp>
      <p:sp>
        <p:nvSpPr>
          <p:cNvPr id="20" name="Text 12"/>
          <p:cNvSpPr txBox="1"/>
          <p:nvPr/>
        </p:nvSpPr>
        <p:spPr>
          <a:xfrm>
            <a:off x="6236208" y="2743200"/>
            <a:ext cx="2340864" cy="685800"/>
          </a:xfrm>
          <a:prstGeom prst="rect">
            <a:avLst/>
          </a:prstGeom>
          <a:noFill/>
          <a:ln/>
        </p:spPr>
        <p:txBody>
          <a:bodyPr wrap="square" lIns="635" tIns="635" rIns="635" bIns="635" rtlCol="0" anchor="t"/>
          <a:lstStyle/>
          <a:p>
            <a:pPr algn="ctr" indent="0" marL="0">
              <a:buNone/>
            </a:pPr>
            <a:r>
              <a:rPr lang="en-US" sz="1400" b="1" dirty="0">
                <a:solidFill>
                  <a:schemeClr val="tx2"/>
                </a:solidFill>
                <a:latin typeface="Calibri" pitchFamily="34" charset="0"/>
                <a:ea typeface="Calibri" pitchFamily="34" charset="-122"/>
                <a:cs typeface="Calibri" pitchFamily="34" charset="-120"/>
              </a:rPr>
              <a:t>made in seconds</a:t>
            </a:r>
            <a:endParaRPr lang="en-US" sz="1400" dirty="0"/>
          </a:p>
        </p:txBody>
      </p:sp>
      <p:sp>
        <p:nvSpPr>
          <p:cNvPr id="21" name="Shape 13"/>
          <p:cNvSpPr/>
          <p:nvPr/>
        </p:nvSpPr>
        <p:spPr>
          <a:xfrm>
            <a:off x="457200" y="3657600"/>
            <a:ext cx="4023360" cy="731520"/>
          </a:xfrm>
          <a:prstGeom prst="roundRect">
            <a:avLst>
              <a:gd name="adj" fmla="val 15000"/>
            </a:avLst>
          </a:prstGeom>
          <a:solidFill>
            <a:srgbClr val="FCE4F2"/>
          </a:solidFill>
          <a:ln/>
        </p:spPr>
      </p:sp>
      <p:sp>
        <p:nvSpPr>
          <p:cNvPr id="22" name="Shape 14"/>
          <p:cNvSpPr/>
          <p:nvPr/>
        </p:nvSpPr>
        <p:spPr>
          <a:xfrm>
            <a:off x="594360" y="3794760"/>
            <a:ext cx="502920" cy="502920"/>
          </a:xfrm>
          <a:prstGeom prst="ellipse">
            <a:avLst/>
          </a:prstGeom>
          <a:solidFill>
            <a:schemeClr val="bg1"/>
          </a:solidFill>
          <a:ln/>
        </p:spPr>
      </p:sp>
      <p:pic>
        <p:nvPicPr>
          <p:cNvPr id="23" name="Image 5" descr="/home/claude/kit/icon_lightbulb.png">    </p:cNvPr>
          <p:cNvPicPr>
            <a:picLocks noChangeAspect="1"/>
          </p:cNvPicPr>
          <p:nvPr/>
        </p:nvPicPr>
        <p:blipFill>
          <a:blip r:embed="rId6"/>
          <a:stretch>
            <a:fillRect/>
          </a:stretch>
        </p:blipFill>
        <p:spPr>
          <a:xfrm>
            <a:off x="694944" y="3895344"/>
            <a:ext cx="301752" cy="301752"/>
          </a:xfrm>
          <a:prstGeom prst="rect">
            <a:avLst/>
          </a:prstGeom>
        </p:spPr>
      </p:pic>
      <p:sp>
        <p:nvSpPr>
          <p:cNvPr id="24" name="Text 15"/>
          <p:cNvSpPr txBox="1"/>
          <p:nvPr/>
        </p:nvSpPr>
        <p:spPr>
          <a:xfrm>
            <a:off x="1234440" y="3767328"/>
            <a:ext cx="3136392" cy="457200"/>
          </a:xfrm>
          <a:prstGeom prst="rect">
            <a:avLst/>
          </a:prstGeom>
          <a:noFill/>
          <a:ln/>
        </p:spPr>
        <p:txBody>
          <a:bodyPr wrap="square" lIns="635" tIns="635" rIns="635" bIns="635" rtlCol="0" anchor="ctr"/>
          <a:lstStyle/>
          <a:p>
            <a:pPr indent="0" marL="0">
              <a:buNone/>
            </a:pPr>
            <a:r>
              <a:rPr lang="en-US" sz="1800" b="1" dirty="0">
                <a:solidFill>
                  <a:schemeClr val="tx2"/>
                </a:solidFill>
                <a:latin typeface="Arial" pitchFamily="34" charset="0"/>
                <a:ea typeface="Arial" pitchFamily="34" charset="-122"/>
                <a:cs typeface="Arial" pitchFamily="34" charset="-120"/>
              </a:rPr>
              <a:t>The IDEA was ours!</a:t>
            </a:r>
            <a:endParaRPr lang="en-US" sz="1800" dirty="0"/>
          </a:p>
        </p:txBody>
      </p:sp>
      <p:sp>
        <p:nvSpPr>
          <p:cNvPr id="25" name="Shape 16"/>
          <p:cNvSpPr/>
          <p:nvPr/>
        </p:nvSpPr>
        <p:spPr>
          <a:xfrm>
            <a:off x="4663440" y="3657600"/>
            <a:ext cx="4023360" cy="731520"/>
          </a:xfrm>
          <a:prstGeom prst="roundRect">
            <a:avLst>
              <a:gd name="adj" fmla="val 15000"/>
            </a:avLst>
          </a:prstGeom>
          <a:solidFill>
            <a:srgbClr val="EEE9F7"/>
          </a:solidFill>
          <a:ln/>
        </p:spPr>
      </p:sp>
      <p:sp>
        <p:nvSpPr>
          <p:cNvPr id="26" name="Shape 17"/>
          <p:cNvSpPr/>
          <p:nvPr/>
        </p:nvSpPr>
        <p:spPr>
          <a:xfrm>
            <a:off x="4800600" y="3794760"/>
            <a:ext cx="502920" cy="502920"/>
          </a:xfrm>
          <a:prstGeom prst="ellipse">
            <a:avLst/>
          </a:prstGeom>
          <a:solidFill>
            <a:schemeClr val="bg1"/>
          </a:solidFill>
          <a:ln/>
        </p:spPr>
      </p:sp>
      <p:pic>
        <p:nvPicPr>
          <p:cNvPr id="27" name="Image 6" descr="/home/claude/kit/icon_star.png">    </p:cNvPr>
          <p:cNvPicPr>
            <a:picLocks noChangeAspect="1"/>
          </p:cNvPicPr>
          <p:nvPr/>
        </p:nvPicPr>
        <p:blipFill>
          <a:blip r:embed="rId7"/>
          <a:stretch>
            <a:fillRect/>
          </a:stretch>
        </p:blipFill>
        <p:spPr>
          <a:xfrm>
            <a:off x="4901184" y="3895344"/>
            <a:ext cx="301752" cy="301752"/>
          </a:xfrm>
          <a:prstGeom prst="rect">
            <a:avLst/>
          </a:prstGeom>
        </p:spPr>
      </p:pic>
      <p:sp>
        <p:nvSpPr>
          <p:cNvPr id="28" name="Text 18"/>
          <p:cNvSpPr txBox="1"/>
          <p:nvPr/>
        </p:nvSpPr>
        <p:spPr>
          <a:xfrm>
            <a:off x="5440680" y="3767328"/>
            <a:ext cx="3136392" cy="457200"/>
          </a:xfrm>
          <a:prstGeom prst="rect">
            <a:avLst/>
          </a:prstGeom>
          <a:noFill/>
          <a:ln/>
        </p:spPr>
        <p:txBody>
          <a:bodyPr wrap="square" lIns="635" tIns="635" rIns="635" bIns="635" rtlCol="0" anchor="ctr"/>
          <a:lstStyle/>
          <a:p>
            <a:pPr indent="0" marL="0">
              <a:buNone/>
            </a:pPr>
            <a:r>
              <a:rPr lang="en-US" sz="1800" b="1" dirty="0">
                <a:solidFill>
                  <a:schemeClr val="tx2"/>
                </a:solidFill>
                <a:latin typeface="Arial" pitchFamily="34" charset="0"/>
                <a:ea typeface="Arial" pitchFamily="34" charset="-122"/>
                <a:cs typeface="Arial" pitchFamily="34" charset="-120"/>
              </a:rPr>
              <a:t>Different, not better</a:t>
            </a:r>
            <a:endParaRPr lang="en-US" sz="18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l"/>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Change one word</a:t>
            </a:r>
            <a:endParaRPr lang="en-US" sz="3000" dirty="0"/>
          </a:p>
        </p:txBody>
      </p:sp>
      <p:sp>
        <p:nvSpPr>
          <p:cNvPr id="4" name="Shape 1"/>
          <p:cNvSpPr/>
          <p:nvPr/>
        </p:nvSpPr>
        <p:spPr>
          <a:xfrm>
            <a:off x="457200" y="1325880"/>
            <a:ext cx="3931920" cy="2286000"/>
          </a:xfrm>
          <a:prstGeom prst="roundRect">
            <a:avLst>
              <a:gd name="adj" fmla="val 4800"/>
            </a:avLst>
          </a:prstGeom>
          <a:solidFill>
            <a:srgbClr val="FBFAFC"/>
          </a:solidFill>
          <a:ln w="19050">
            <a:solidFill>
              <a:srgbClr val="8E8A96"/>
            </a:solidFill>
            <a:prstDash val="dash"/>
          </a:ln>
        </p:spPr>
      </p:sp>
      <p:sp>
        <p:nvSpPr>
          <p:cNvPr id="5" name="Shape 2"/>
          <p:cNvSpPr/>
          <p:nvPr/>
        </p:nvSpPr>
        <p:spPr>
          <a:xfrm>
            <a:off x="2103120" y="1783080"/>
            <a:ext cx="640080" cy="640080"/>
          </a:xfrm>
          <a:prstGeom prst="ellipse">
            <a:avLst/>
          </a:prstGeom>
          <a:solidFill>
            <a:schemeClr val="bg2"/>
          </a:solidFill>
          <a:ln/>
        </p:spPr>
      </p:sp>
      <p:pic>
        <p:nvPicPr>
          <p:cNvPr id="6" name="Image 0" descr="/home/claude/kit/icon_image.png">    </p:cNvPr>
          <p:cNvPicPr>
            <a:picLocks noChangeAspect="1"/>
          </p:cNvPicPr>
          <p:nvPr/>
        </p:nvPicPr>
        <p:blipFill>
          <a:blip r:embed="rId1"/>
          <a:stretch>
            <a:fillRect/>
          </a:stretch>
        </p:blipFill>
        <p:spPr>
          <a:xfrm>
            <a:off x="2243938" y="1923898"/>
            <a:ext cx="358445" cy="358445"/>
          </a:xfrm>
          <a:prstGeom prst="rect">
            <a:avLst/>
          </a:prstGeom>
        </p:spPr>
      </p:pic>
      <p:sp>
        <p:nvSpPr>
          <p:cNvPr id="7" name="Text 3"/>
          <p:cNvSpPr txBox="1"/>
          <p:nvPr/>
        </p:nvSpPr>
        <p:spPr>
          <a:xfrm>
            <a:off x="594360" y="2514600"/>
            <a:ext cx="3657600" cy="1005840"/>
          </a:xfrm>
          <a:prstGeom prst="rect">
            <a:avLst/>
          </a:prstGeom>
          <a:noFill/>
          <a:ln/>
        </p:spPr>
        <p:txBody>
          <a:bodyPr wrap="square" lIns="635" tIns="635" rIns="635" bIns="635" rtlCol="0" anchor="t"/>
          <a:lstStyle/>
          <a:p>
            <a:pPr algn="ctr" indent="0" marL="0">
              <a:buNone/>
            </a:pPr>
            <a:r>
              <a:rPr lang="en-US" sz="1200" i="1" dirty="0">
                <a:solidFill>
                  <a:schemeClr val="accent4"/>
                </a:solidFill>
                <a:latin typeface="Calibri" pitchFamily="34" charset="0"/>
                <a:ea typeface="Calibri" pitchFamily="34" charset="-122"/>
                <a:cs typeface="Calibri" pitchFamily="34" charset="-120"/>
              </a:rPr>
              <a:t>Picture 2: after changing one word (labelled)</a:t>
            </a:r>
            <a:endParaRPr lang="en-US" sz="1200" dirty="0"/>
          </a:p>
        </p:txBody>
      </p:sp>
      <p:sp>
        <p:nvSpPr>
          <p:cNvPr id="8" name="Shape 4"/>
          <p:cNvSpPr/>
          <p:nvPr/>
        </p:nvSpPr>
        <p:spPr>
          <a:xfrm>
            <a:off x="4754880" y="1325880"/>
            <a:ext cx="3931920" cy="2286000"/>
          </a:xfrm>
          <a:prstGeom prst="roundRect">
            <a:avLst>
              <a:gd name="adj" fmla="val 4800"/>
            </a:avLst>
          </a:prstGeom>
          <a:solidFill>
            <a:srgbClr val="FBFAFC"/>
          </a:solidFill>
          <a:ln w="19050">
            <a:solidFill>
              <a:srgbClr val="8E8A96"/>
            </a:solidFill>
            <a:prstDash val="dash"/>
          </a:ln>
        </p:spPr>
      </p:sp>
      <p:sp>
        <p:nvSpPr>
          <p:cNvPr id="9" name="Shape 5"/>
          <p:cNvSpPr/>
          <p:nvPr/>
        </p:nvSpPr>
        <p:spPr>
          <a:xfrm>
            <a:off x="6400800" y="1783080"/>
            <a:ext cx="640080" cy="640080"/>
          </a:xfrm>
          <a:prstGeom prst="ellipse">
            <a:avLst/>
          </a:prstGeom>
          <a:solidFill>
            <a:schemeClr val="bg2"/>
          </a:solidFill>
          <a:ln/>
        </p:spPr>
      </p:sp>
      <p:pic>
        <p:nvPicPr>
          <p:cNvPr id="10" name="Image 1" descr="/home/claude/kit/icon_image.png">    </p:cNvPr>
          <p:cNvPicPr>
            <a:picLocks noChangeAspect="1"/>
          </p:cNvPicPr>
          <p:nvPr/>
        </p:nvPicPr>
        <p:blipFill>
          <a:blip r:embed="rId2"/>
          <a:stretch>
            <a:fillRect/>
          </a:stretch>
        </p:blipFill>
        <p:spPr>
          <a:xfrm>
            <a:off x="6541618" y="1923898"/>
            <a:ext cx="358445" cy="358445"/>
          </a:xfrm>
          <a:prstGeom prst="rect">
            <a:avLst/>
          </a:prstGeom>
        </p:spPr>
      </p:pic>
      <p:sp>
        <p:nvSpPr>
          <p:cNvPr id="11" name="Text 6"/>
          <p:cNvSpPr txBox="1"/>
          <p:nvPr/>
        </p:nvSpPr>
        <p:spPr>
          <a:xfrm>
            <a:off x="4892040" y="2514600"/>
            <a:ext cx="3657600" cy="1005840"/>
          </a:xfrm>
          <a:prstGeom prst="rect">
            <a:avLst/>
          </a:prstGeom>
          <a:noFill/>
          <a:ln/>
        </p:spPr>
        <p:txBody>
          <a:bodyPr wrap="square" lIns="635" tIns="635" rIns="635" bIns="635" rtlCol="0" anchor="t"/>
          <a:lstStyle/>
          <a:p>
            <a:pPr algn="ctr" indent="0" marL="0">
              <a:buNone/>
            </a:pPr>
            <a:r>
              <a:rPr lang="en-US" sz="1200" i="1" dirty="0">
                <a:solidFill>
                  <a:schemeClr val="accent4"/>
                </a:solidFill>
                <a:latin typeface="Calibri" pitchFamily="34" charset="0"/>
                <a:ea typeface="Calibri" pitchFamily="34" charset="-122"/>
                <a:cs typeface="Calibri" pitchFamily="34" charset="-120"/>
              </a:rPr>
              <a:t>Picture 3: the same words again (labelled)</a:t>
            </a:r>
            <a:endParaRPr lang="en-US" sz="1200" dirty="0"/>
          </a:p>
        </p:txBody>
      </p:sp>
      <p:sp>
        <p:nvSpPr>
          <p:cNvPr id="12" name="Shape 7"/>
          <p:cNvSpPr/>
          <p:nvPr/>
        </p:nvSpPr>
        <p:spPr>
          <a:xfrm>
            <a:off x="457200" y="3749040"/>
            <a:ext cx="8229600" cy="685800"/>
          </a:xfrm>
          <a:prstGeom prst="roundRect">
            <a:avLst>
              <a:gd name="adj" fmla="val 16000"/>
            </a:avLst>
          </a:prstGeom>
          <a:solidFill>
            <a:schemeClr val="accent2"/>
          </a:solidFill>
          <a:ln/>
        </p:spPr>
      </p:sp>
      <p:sp>
        <p:nvSpPr>
          <p:cNvPr id="13" name="Shape 8"/>
          <p:cNvSpPr/>
          <p:nvPr/>
        </p:nvSpPr>
        <p:spPr>
          <a:xfrm>
            <a:off x="566928" y="3840480"/>
            <a:ext cx="502920" cy="502920"/>
          </a:xfrm>
          <a:prstGeom prst="ellipse">
            <a:avLst/>
          </a:prstGeom>
          <a:solidFill>
            <a:schemeClr val="bg1"/>
          </a:solidFill>
          <a:ln/>
        </p:spPr>
      </p:sp>
      <p:pic>
        <p:nvPicPr>
          <p:cNvPr id="14" name="Image 2" descr="/home/claude/kit/icon_sync.png">    </p:cNvPr>
          <p:cNvPicPr>
            <a:picLocks noChangeAspect="1"/>
          </p:cNvPicPr>
          <p:nvPr/>
        </p:nvPicPr>
        <p:blipFill>
          <a:blip r:embed="rId3"/>
          <a:stretch>
            <a:fillRect/>
          </a:stretch>
        </p:blipFill>
        <p:spPr>
          <a:xfrm>
            <a:off x="667512" y="3941064"/>
            <a:ext cx="301752" cy="301752"/>
          </a:xfrm>
          <a:prstGeom prst="rect">
            <a:avLst/>
          </a:prstGeom>
        </p:spPr>
      </p:pic>
      <p:sp>
        <p:nvSpPr>
          <p:cNvPr id="15" name="Text 9"/>
          <p:cNvSpPr txBox="1"/>
          <p:nvPr/>
        </p:nvSpPr>
        <p:spPr>
          <a:xfrm>
            <a:off x="1188720" y="3749040"/>
            <a:ext cx="7360920" cy="685800"/>
          </a:xfrm>
          <a:prstGeom prst="rect">
            <a:avLst/>
          </a:prstGeom>
          <a:noFill/>
          <a:ln/>
        </p:spPr>
        <p:txBody>
          <a:bodyPr wrap="square" lIns="635" tIns="635" rIns="635" bIns="635" rtlCol="0" anchor="ctr"/>
          <a:lstStyle/>
          <a:p>
            <a:pPr indent="0" marL="0">
              <a:buNone/>
            </a:pPr>
            <a:r>
              <a:rPr lang="en-US" sz="1700" dirty="0">
                <a:solidFill>
                  <a:schemeClr val="bg1"/>
                </a:solidFill>
                <a:latin typeface="Calibri" pitchFamily="34" charset="0"/>
                <a:ea typeface="Calibri" pitchFamily="34" charset="-122"/>
                <a:cs typeface="Calibri" pitchFamily="34" charset="-120"/>
              </a:rPr>
              <a:t>We could change the word ___ to ___. I predict ___.</a:t>
            </a:r>
            <a:endParaRPr lang="en-US" sz="17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l"/>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bg1"/>
                </a:solidFill>
                <a:latin typeface="Arial" pitchFamily="34" charset="0"/>
                <a:ea typeface="Arial" pitchFamily="34" charset="-122"/>
                <a:cs typeface="Arial" pitchFamily="34" charset="-120"/>
              </a:rPr>
              <a:t>Label it!</a:t>
            </a:r>
            <a:endParaRPr lang="en-US" sz="3000" dirty="0"/>
          </a:p>
        </p:txBody>
      </p:sp>
      <p:sp>
        <p:nvSpPr>
          <p:cNvPr id="4" name="Shape 1"/>
          <p:cNvSpPr/>
          <p:nvPr/>
        </p:nvSpPr>
        <p:spPr>
          <a:xfrm>
            <a:off x="640080" y="1463040"/>
            <a:ext cx="1463040" cy="1463040"/>
          </a:xfrm>
          <a:prstGeom prst="ellipse">
            <a:avLst/>
          </a:prstGeom>
          <a:solidFill>
            <a:schemeClr val="accent1"/>
          </a:solidFill>
          <a:ln/>
        </p:spPr>
      </p:sp>
      <p:pic>
        <p:nvPicPr>
          <p:cNvPr id="5" name="Image 0" descr="/home/claude/kit/icon_thumbtack.png">    </p:cNvPr>
          <p:cNvPicPr>
            <a:picLocks noChangeAspect="1"/>
          </p:cNvPicPr>
          <p:nvPr/>
        </p:nvPicPr>
        <p:blipFill>
          <a:blip r:embed="rId1"/>
          <a:stretch>
            <a:fillRect/>
          </a:stretch>
        </p:blipFill>
        <p:spPr>
          <a:xfrm>
            <a:off x="991210" y="1814170"/>
            <a:ext cx="760781" cy="760781"/>
          </a:xfrm>
          <a:prstGeom prst="rect">
            <a:avLst/>
          </a:prstGeom>
        </p:spPr>
      </p:pic>
      <p:sp>
        <p:nvSpPr>
          <p:cNvPr id="6" name="Text 2"/>
          <p:cNvSpPr txBox="1"/>
          <p:nvPr/>
        </p:nvSpPr>
        <p:spPr>
          <a:xfrm>
            <a:off x="2468880" y="1463040"/>
            <a:ext cx="6217920" cy="731520"/>
          </a:xfrm>
          <a:prstGeom prst="rect">
            <a:avLst/>
          </a:prstGeom>
          <a:noFill/>
          <a:ln/>
        </p:spPr>
        <p:txBody>
          <a:bodyPr wrap="square" lIns="635" tIns="635" rIns="635" bIns="635" rtlCol="0" anchor="t"/>
          <a:lstStyle/>
          <a:p>
            <a:pPr indent="0" marL="0">
              <a:buNone/>
            </a:pPr>
            <a:r>
              <a:rPr lang="en-US" sz="3200" b="1" dirty="0">
                <a:solidFill>
                  <a:schemeClr val="bg1"/>
                </a:solidFill>
                <a:latin typeface="Arial" pitchFamily="34" charset="0"/>
                <a:ea typeface="Arial" pitchFamily="34" charset="-122"/>
                <a:cs typeface="Arial" pitchFamily="34" charset="-120"/>
              </a:rPr>
              <a:t>AI-generated. Our idea!</a:t>
            </a:r>
            <a:endParaRPr lang="en-US" sz="3200" dirty="0"/>
          </a:p>
        </p:txBody>
      </p:sp>
      <p:sp>
        <p:nvSpPr>
          <p:cNvPr id="7" name="Text 3"/>
          <p:cNvSpPr txBox="1"/>
          <p:nvPr/>
        </p:nvSpPr>
        <p:spPr>
          <a:xfrm>
            <a:off x="2468880" y="2240280"/>
            <a:ext cx="6217920" cy="822960"/>
          </a:xfrm>
          <a:prstGeom prst="rect">
            <a:avLst/>
          </a:prstGeom>
          <a:noFill/>
          <a:ln/>
        </p:spPr>
        <p:txBody>
          <a:bodyPr wrap="square" lIns="635" tIns="635" rIns="635" bIns="635" rtlCol="0" anchor="t"/>
          <a:lstStyle/>
          <a:p>
            <a:pPr indent="0" marL="0">
              <a:buNone/>
            </a:pPr>
            <a:r>
              <a:rPr lang="en-US" sz="1900" i="1" dirty="0">
                <a:solidFill>
                  <a:schemeClr val="bg2"/>
                </a:solidFill>
                <a:latin typeface="Calibri" pitchFamily="34" charset="0"/>
                <a:ea typeface="Calibri" pitchFamily="34" charset="-122"/>
                <a:cs typeface="Calibri" pitchFamily="34" charset="-120"/>
              </a:rPr>
              <a:t>We label AI pictures so everyone knows a computer made them.</a:t>
            </a:r>
            <a:endParaRPr lang="en-US" sz="1900" dirty="0"/>
          </a:p>
        </p:txBody>
      </p:sp>
      <p:sp>
        <p:nvSpPr>
          <p:cNvPr id="8" name="Text 4"/>
          <p:cNvSpPr txBox="1"/>
          <p:nvPr/>
        </p:nvSpPr>
        <p:spPr>
          <a:xfrm>
            <a:off x="2468880" y="3200400"/>
            <a:ext cx="6217920" cy="548640"/>
          </a:xfrm>
          <a:prstGeom prst="rect">
            <a:avLst/>
          </a:prstGeom>
          <a:noFill/>
          <a:ln/>
        </p:spPr>
        <p:txBody>
          <a:bodyPr wrap="square" lIns="635" tIns="635" rIns="635" bIns="635" rtlCol="0" anchor="t"/>
          <a:lstStyle/>
          <a:p>
            <a:pPr indent="0" marL="0">
              <a:buNone/>
            </a:pPr>
            <a:r>
              <a:rPr lang="en-US" sz="1900" b="1" dirty="0">
                <a:solidFill>
                  <a:schemeClr val="accent1"/>
                </a:solidFill>
                <a:latin typeface="Calibri" pitchFamily="34" charset="0"/>
                <a:ea typeface="Calibri" pitchFamily="34" charset="-122"/>
                <a:cs typeface="Calibri" pitchFamily="34" charset="-120"/>
              </a:rPr>
              <a:t>A picture online worries you? Tell a trusted adult.</a:t>
            </a:r>
            <a:endParaRPr lang="en-US" sz="19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bg2"/>
                </a:solidFill>
              </a:defRPr>
            </a:lvl1pPr>
          </a:lstStyle>
          <a:p>
            <a:pPr algn="l"/>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Lab report</a:t>
            </a:r>
            <a:endParaRPr lang="en-US" sz="3000" dirty="0"/>
          </a:p>
        </p:txBody>
      </p:sp>
      <p:sp>
        <p:nvSpPr>
          <p:cNvPr id="4" name="Shape 1"/>
          <p:cNvSpPr/>
          <p:nvPr/>
        </p:nvSpPr>
        <p:spPr>
          <a:xfrm>
            <a:off x="457200" y="1371600"/>
            <a:ext cx="2621280" cy="1554480"/>
          </a:xfrm>
          <a:prstGeom prst="roundRect">
            <a:avLst>
              <a:gd name="adj" fmla="val 7059"/>
            </a:avLst>
          </a:prstGeom>
          <a:solidFill>
            <a:schemeClr val="bg2"/>
          </a:solidFill>
          <a:ln/>
        </p:spPr>
      </p:sp>
      <p:sp>
        <p:nvSpPr>
          <p:cNvPr id="5" name="Shape 2"/>
          <p:cNvSpPr/>
          <p:nvPr/>
        </p:nvSpPr>
        <p:spPr>
          <a:xfrm>
            <a:off x="594360" y="1508760"/>
            <a:ext cx="640080" cy="640080"/>
          </a:xfrm>
          <a:prstGeom prst="ellipse">
            <a:avLst/>
          </a:prstGeom>
          <a:solidFill>
            <a:schemeClr val="bg1"/>
          </a:solidFill>
          <a:ln/>
        </p:spPr>
      </p:sp>
      <p:pic>
        <p:nvPicPr>
          <p:cNvPr id="6" name="Image 0" descr="/home/claude/kit/icon_lightbulb.png">    </p:cNvPr>
          <p:cNvPicPr>
            <a:picLocks noChangeAspect="1"/>
          </p:cNvPicPr>
          <p:nvPr/>
        </p:nvPicPr>
        <p:blipFill>
          <a:blip r:embed="rId1"/>
          <a:stretch>
            <a:fillRect/>
          </a:stretch>
        </p:blipFill>
        <p:spPr>
          <a:xfrm>
            <a:off x="722376" y="1636776"/>
            <a:ext cx="384048" cy="384048"/>
          </a:xfrm>
          <a:prstGeom prst="rect">
            <a:avLst/>
          </a:prstGeom>
        </p:spPr>
      </p:pic>
      <p:sp>
        <p:nvSpPr>
          <p:cNvPr id="7" name="Text 3"/>
          <p:cNvSpPr txBox="1"/>
          <p:nvPr/>
        </p:nvSpPr>
        <p:spPr>
          <a:xfrm>
            <a:off x="1371600" y="1481328"/>
            <a:ext cx="1597152" cy="457200"/>
          </a:xfrm>
          <a:prstGeom prst="rect">
            <a:avLst/>
          </a:prstGeom>
          <a:noFill/>
          <a:ln/>
        </p:spPr>
        <p:txBody>
          <a:bodyPr wrap="square" lIns="635" tIns="635" rIns="635" bIns="635" rtlCol="0" anchor="ctr"/>
          <a:lstStyle/>
          <a:p>
            <a:pPr indent="0" marL="0">
              <a:buNone/>
            </a:pPr>
            <a:r>
              <a:rPr lang="en-US" sz="1800" b="1" dirty="0">
                <a:solidFill>
                  <a:schemeClr val="tx2"/>
                </a:solidFill>
                <a:latin typeface="Arial" pitchFamily="34" charset="0"/>
                <a:ea typeface="Arial" pitchFamily="34" charset="-122"/>
                <a:cs typeface="Arial" pitchFamily="34" charset="-120"/>
              </a:rPr>
              <a:t>1. Whose idea?</a:t>
            </a:r>
            <a:endParaRPr lang="en-US" sz="1800" dirty="0"/>
          </a:p>
        </p:txBody>
      </p:sp>
      <p:sp>
        <p:nvSpPr>
          <p:cNvPr id="8" name="Text 4"/>
          <p:cNvSpPr txBox="1"/>
          <p:nvPr/>
        </p:nvSpPr>
        <p:spPr>
          <a:xfrm>
            <a:off x="594360" y="2240280"/>
            <a:ext cx="2346960" cy="640080"/>
          </a:xfrm>
          <a:prstGeom prst="rect">
            <a:avLst/>
          </a:prstGeom>
          <a:noFill/>
          <a:ln/>
        </p:spPr>
        <p:txBody>
          <a:bodyPr wrap="square" lIns="635" tIns="635" rIns="635" bIns="635" rtlCol="0" anchor="t"/>
          <a:lstStyle/>
          <a:p>
            <a:pPr indent="0" marL="0">
              <a:buNone/>
            </a:pPr>
            <a:r>
              <a:rPr lang="en-US" sz="1400" dirty="0">
                <a:solidFill>
                  <a:schemeClr val="tx1"/>
                </a:solidFill>
                <a:latin typeface="Calibri" pitchFamily="34" charset="0"/>
                <a:ea typeface="Calibri" pitchFamily="34" charset="-122"/>
                <a:cs typeface="Calibri" pitchFamily="34" charset="-120"/>
              </a:rPr>
              <a:t>The AI or our class?</a:t>
            </a:r>
            <a:endParaRPr lang="en-US" sz="1400" dirty="0"/>
          </a:p>
        </p:txBody>
      </p:sp>
      <p:sp>
        <p:nvSpPr>
          <p:cNvPr id="9" name="Shape 5"/>
          <p:cNvSpPr/>
          <p:nvPr/>
        </p:nvSpPr>
        <p:spPr>
          <a:xfrm>
            <a:off x="3261360" y="1371600"/>
            <a:ext cx="2621280" cy="1554480"/>
          </a:xfrm>
          <a:prstGeom prst="roundRect">
            <a:avLst>
              <a:gd name="adj" fmla="val 7059"/>
            </a:avLst>
          </a:prstGeom>
          <a:solidFill>
            <a:schemeClr val="bg2"/>
          </a:solidFill>
          <a:ln/>
        </p:spPr>
      </p:sp>
      <p:sp>
        <p:nvSpPr>
          <p:cNvPr id="10" name="Shape 6"/>
          <p:cNvSpPr/>
          <p:nvPr/>
        </p:nvSpPr>
        <p:spPr>
          <a:xfrm>
            <a:off x="3398520" y="1508760"/>
            <a:ext cx="640080" cy="640080"/>
          </a:xfrm>
          <a:prstGeom prst="ellipse">
            <a:avLst/>
          </a:prstGeom>
          <a:solidFill>
            <a:schemeClr val="bg1"/>
          </a:solidFill>
          <a:ln/>
        </p:spPr>
      </p:sp>
      <p:pic>
        <p:nvPicPr>
          <p:cNvPr id="11" name="Image 1" descr="/home/claude/kit/icon_shapes.png">    </p:cNvPr>
          <p:cNvPicPr>
            <a:picLocks noChangeAspect="1"/>
          </p:cNvPicPr>
          <p:nvPr/>
        </p:nvPicPr>
        <p:blipFill>
          <a:blip r:embed="rId2"/>
          <a:stretch>
            <a:fillRect/>
          </a:stretch>
        </p:blipFill>
        <p:spPr>
          <a:xfrm>
            <a:off x="3526536" y="1636776"/>
            <a:ext cx="384048" cy="384048"/>
          </a:xfrm>
          <a:prstGeom prst="rect">
            <a:avLst/>
          </a:prstGeom>
        </p:spPr>
      </p:pic>
      <p:sp>
        <p:nvSpPr>
          <p:cNvPr id="12" name="Text 7"/>
          <p:cNvSpPr txBox="1"/>
          <p:nvPr/>
        </p:nvSpPr>
        <p:spPr>
          <a:xfrm>
            <a:off x="4175760" y="1481328"/>
            <a:ext cx="1597152" cy="457200"/>
          </a:xfrm>
          <a:prstGeom prst="rect">
            <a:avLst/>
          </a:prstGeom>
          <a:noFill/>
          <a:ln/>
        </p:spPr>
        <p:txBody>
          <a:bodyPr wrap="square" lIns="635" tIns="635" rIns="635" bIns="635" rtlCol="0" anchor="ctr"/>
          <a:lstStyle/>
          <a:p>
            <a:pPr indent="0" marL="0">
              <a:buNone/>
            </a:pPr>
            <a:r>
              <a:rPr lang="en-US" sz="1800" b="1" dirty="0">
                <a:solidFill>
                  <a:schemeClr val="tx2"/>
                </a:solidFill>
                <a:latin typeface="Arial" pitchFamily="34" charset="0"/>
                <a:ea typeface="Arial" pitchFamily="34" charset="-122"/>
                <a:cs typeface="Arial" pitchFamily="34" charset="-120"/>
              </a:rPr>
              <a:t>2. Different because…</a:t>
            </a:r>
            <a:endParaRPr lang="en-US" sz="1800" dirty="0"/>
          </a:p>
        </p:txBody>
      </p:sp>
      <p:sp>
        <p:nvSpPr>
          <p:cNvPr id="13" name="Text 8"/>
          <p:cNvSpPr txBox="1"/>
          <p:nvPr/>
        </p:nvSpPr>
        <p:spPr>
          <a:xfrm>
            <a:off x="3398520" y="2240280"/>
            <a:ext cx="2346960" cy="640080"/>
          </a:xfrm>
          <a:prstGeom prst="rect">
            <a:avLst/>
          </a:prstGeom>
          <a:noFill/>
          <a:ln/>
        </p:spPr>
        <p:txBody>
          <a:bodyPr wrap="square" lIns="635" tIns="635" rIns="635" bIns="635" rtlCol="0" anchor="t"/>
          <a:lstStyle/>
          <a:p>
            <a:pPr indent="0" marL="0">
              <a:buNone/>
            </a:pPr>
            <a:r>
              <a:rPr lang="en-US" sz="1400" dirty="0">
                <a:solidFill>
                  <a:schemeClr val="tx1"/>
                </a:solidFill>
                <a:latin typeface="Calibri" pitchFamily="34" charset="0"/>
                <a:ea typeface="Calibri" pitchFamily="34" charset="-122"/>
                <a:cs typeface="Calibri" pitchFamily="34" charset="-120"/>
              </a:rPr>
              <a:t>Compare your picture</a:t>
            </a:r>
            <a:endParaRPr lang="en-US" sz="1400" dirty="0"/>
          </a:p>
        </p:txBody>
      </p:sp>
      <p:sp>
        <p:nvSpPr>
          <p:cNvPr id="14" name="Shape 9"/>
          <p:cNvSpPr/>
          <p:nvPr/>
        </p:nvSpPr>
        <p:spPr>
          <a:xfrm>
            <a:off x="6065520" y="1371600"/>
            <a:ext cx="2621280" cy="1554480"/>
          </a:xfrm>
          <a:prstGeom prst="roundRect">
            <a:avLst>
              <a:gd name="adj" fmla="val 7059"/>
            </a:avLst>
          </a:prstGeom>
          <a:solidFill>
            <a:schemeClr val="bg2"/>
          </a:solidFill>
          <a:ln/>
        </p:spPr>
      </p:sp>
      <p:sp>
        <p:nvSpPr>
          <p:cNvPr id="15" name="Shape 10"/>
          <p:cNvSpPr/>
          <p:nvPr/>
        </p:nvSpPr>
        <p:spPr>
          <a:xfrm>
            <a:off x="6202680" y="1508760"/>
            <a:ext cx="640080" cy="640080"/>
          </a:xfrm>
          <a:prstGeom prst="ellipse">
            <a:avLst/>
          </a:prstGeom>
          <a:solidFill>
            <a:schemeClr val="bg1"/>
          </a:solidFill>
          <a:ln/>
        </p:spPr>
      </p:sp>
      <p:pic>
        <p:nvPicPr>
          <p:cNvPr id="16" name="Image 2" descr="/home/claude/kit/icon_thumbtack.png">    </p:cNvPr>
          <p:cNvPicPr>
            <a:picLocks noChangeAspect="1"/>
          </p:cNvPicPr>
          <p:nvPr/>
        </p:nvPicPr>
        <p:blipFill>
          <a:blip r:embed="rId3"/>
          <a:stretch>
            <a:fillRect/>
          </a:stretch>
        </p:blipFill>
        <p:spPr>
          <a:xfrm>
            <a:off x="6330696" y="1636776"/>
            <a:ext cx="384048" cy="384048"/>
          </a:xfrm>
          <a:prstGeom prst="rect">
            <a:avLst/>
          </a:prstGeom>
        </p:spPr>
      </p:pic>
      <p:sp>
        <p:nvSpPr>
          <p:cNvPr id="17" name="Text 11"/>
          <p:cNvSpPr txBox="1"/>
          <p:nvPr/>
        </p:nvSpPr>
        <p:spPr>
          <a:xfrm>
            <a:off x="6979920" y="1481328"/>
            <a:ext cx="1597152" cy="457200"/>
          </a:xfrm>
          <a:prstGeom prst="rect">
            <a:avLst/>
          </a:prstGeom>
          <a:noFill/>
          <a:ln/>
        </p:spPr>
        <p:txBody>
          <a:bodyPr wrap="square" lIns="635" tIns="635" rIns="635" bIns="635" rtlCol="0" anchor="ctr"/>
          <a:lstStyle/>
          <a:p>
            <a:pPr indent="0" marL="0">
              <a:buNone/>
            </a:pPr>
            <a:r>
              <a:rPr lang="en-US" sz="1800" b="1" dirty="0">
                <a:solidFill>
                  <a:schemeClr val="tx2"/>
                </a:solidFill>
                <a:latin typeface="Arial" pitchFamily="34" charset="0"/>
                <a:ea typeface="Arial" pitchFamily="34" charset="-122"/>
                <a:cs typeface="Arial" pitchFamily="34" charset="-120"/>
              </a:rPr>
              <a:t>3. Why label?</a:t>
            </a:r>
            <a:endParaRPr lang="en-US" sz="1800" dirty="0"/>
          </a:p>
        </p:txBody>
      </p:sp>
      <p:sp>
        <p:nvSpPr>
          <p:cNvPr id="18" name="Text 12"/>
          <p:cNvSpPr txBox="1"/>
          <p:nvPr/>
        </p:nvSpPr>
        <p:spPr>
          <a:xfrm>
            <a:off x="6202680" y="2240280"/>
            <a:ext cx="2346960" cy="640080"/>
          </a:xfrm>
          <a:prstGeom prst="rect">
            <a:avLst/>
          </a:prstGeom>
          <a:noFill/>
          <a:ln/>
        </p:spPr>
        <p:txBody>
          <a:bodyPr wrap="square" lIns="635" tIns="635" rIns="635" bIns="635" rtlCol="0" anchor="t"/>
          <a:lstStyle/>
          <a:p>
            <a:pPr indent="0" marL="0">
              <a:buNone/>
            </a:pPr>
            <a:r>
              <a:rPr lang="en-US" sz="1400" dirty="0">
                <a:solidFill>
                  <a:schemeClr val="tx1"/>
                </a:solidFill>
                <a:latin typeface="Calibri" pitchFamily="34" charset="0"/>
                <a:ea typeface="Calibri" pitchFamily="34" charset="-122"/>
                <a:cs typeface="Calibri" pitchFamily="34" charset="-120"/>
              </a:rPr>
              <a:t>We label AI pictures so that…</a:t>
            </a:r>
            <a:endParaRPr lang="en-US" sz="1400" dirty="0"/>
          </a:p>
        </p:txBody>
      </p:sp>
      <p:sp>
        <p:nvSpPr>
          <p:cNvPr id="19" name="Shape 13"/>
          <p:cNvSpPr/>
          <p:nvPr/>
        </p:nvSpPr>
        <p:spPr>
          <a:xfrm>
            <a:off x="457200" y="3200400"/>
            <a:ext cx="8229600" cy="685800"/>
          </a:xfrm>
          <a:prstGeom prst="roundRect">
            <a:avLst>
              <a:gd name="adj" fmla="val 16000"/>
            </a:avLst>
          </a:prstGeom>
          <a:solidFill>
            <a:srgbClr val="FCE4F2"/>
          </a:solidFill>
          <a:ln/>
        </p:spPr>
      </p:sp>
      <p:sp>
        <p:nvSpPr>
          <p:cNvPr id="20" name="Shape 14"/>
          <p:cNvSpPr/>
          <p:nvPr/>
        </p:nvSpPr>
        <p:spPr>
          <a:xfrm>
            <a:off x="566928" y="3291840"/>
            <a:ext cx="502920" cy="502920"/>
          </a:xfrm>
          <a:prstGeom prst="ellipse">
            <a:avLst/>
          </a:prstGeom>
          <a:solidFill>
            <a:schemeClr val="bg1"/>
          </a:solidFill>
          <a:ln/>
        </p:spPr>
      </p:sp>
      <p:pic>
        <p:nvPicPr>
          <p:cNvPr id="21" name="Image 3" descr="/home/claude/kit/icon_check.png">    </p:cNvPr>
          <p:cNvPicPr>
            <a:picLocks noChangeAspect="1"/>
          </p:cNvPicPr>
          <p:nvPr/>
        </p:nvPicPr>
        <p:blipFill>
          <a:blip r:embed="rId4"/>
          <a:stretch>
            <a:fillRect/>
          </a:stretch>
        </p:blipFill>
        <p:spPr>
          <a:xfrm>
            <a:off x="667512" y="3392424"/>
            <a:ext cx="301752" cy="301752"/>
          </a:xfrm>
          <a:prstGeom prst="rect">
            <a:avLst/>
          </a:prstGeom>
        </p:spPr>
      </p:pic>
      <p:sp>
        <p:nvSpPr>
          <p:cNvPr id="22" name="Text 15"/>
          <p:cNvSpPr txBox="1"/>
          <p:nvPr/>
        </p:nvSpPr>
        <p:spPr>
          <a:xfrm>
            <a:off x="1188720" y="3200400"/>
            <a:ext cx="7360920" cy="685800"/>
          </a:xfrm>
          <a:prstGeom prst="rect">
            <a:avLst/>
          </a:prstGeom>
          <a:noFill/>
          <a:ln/>
        </p:spPr>
        <p:txBody>
          <a:bodyPr wrap="square" lIns="635" tIns="635" rIns="635" bIns="635" rtlCol="0" anchor="ctr"/>
          <a:lstStyle/>
          <a:p>
            <a:pPr indent="0" marL="0">
              <a:buNone/>
            </a:pPr>
            <a:r>
              <a:rPr lang="en-US" sz="1800" dirty="0">
                <a:solidFill>
                  <a:schemeClr val="tx1"/>
                </a:solidFill>
                <a:latin typeface="Calibri" pitchFamily="34" charset="0"/>
                <a:ea typeface="Calibri" pitchFamily="34" charset="-122"/>
                <a:cs typeface="Calibri" pitchFamily="34" charset="-120"/>
              </a:rPr>
              <a:t>Talk check: did I use describing words?</a:t>
            </a:r>
            <a:endParaRPr lang="en-US" sz="18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l"/>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bg1"/>
                </a:solidFill>
                <a:latin typeface="Arial" pitchFamily="34" charset="0"/>
                <a:ea typeface="Arial" pitchFamily="34" charset="-122"/>
                <a:cs typeface="Arial" pitchFamily="34" charset="-120"/>
              </a:rPr>
              <a:t>Next time: Lab 6</a:t>
            </a:r>
            <a:endParaRPr lang="en-US" sz="3000" dirty="0"/>
          </a:p>
        </p:txBody>
      </p:sp>
      <p:sp>
        <p:nvSpPr>
          <p:cNvPr id="4" name="Shape 1"/>
          <p:cNvSpPr/>
          <p:nvPr/>
        </p:nvSpPr>
        <p:spPr>
          <a:xfrm>
            <a:off x="640080" y="1463040"/>
            <a:ext cx="1463040" cy="1463040"/>
          </a:xfrm>
          <a:prstGeom prst="ellipse">
            <a:avLst/>
          </a:prstGeom>
          <a:solidFill>
            <a:schemeClr val="accent1"/>
          </a:solidFill>
          <a:ln/>
        </p:spPr>
      </p:sp>
      <p:pic>
        <p:nvPicPr>
          <p:cNvPr id="5" name="Image 0" descr="/home/claude/kit/icon_tv.png">    </p:cNvPr>
          <p:cNvPicPr>
            <a:picLocks noChangeAspect="1"/>
          </p:cNvPicPr>
          <p:nvPr/>
        </p:nvPicPr>
        <p:blipFill>
          <a:blip r:embed="rId1"/>
          <a:stretch>
            <a:fillRect/>
          </a:stretch>
        </p:blipFill>
        <p:spPr>
          <a:xfrm>
            <a:off x="961949" y="1784909"/>
            <a:ext cx="819302" cy="819302"/>
          </a:xfrm>
          <a:prstGeom prst="rect">
            <a:avLst/>
          </a:prstGeom>
        </p:spPr>
      </p:pic>
      <p:sp>
        <p:nvSpPr>
          <p:cNvPr id="6" name="Text 2"/>
          <p:cNvSpPr txBox="1"/>
          <p:nvPr/>
        </p:nvSpPr>
        <p:spPr>
          <a:xfrm>
            <a:off x="2468880" y="1463040"/>
            <a:ext cx="6217920" cy="731520"/>
          </a:xfrm>
          <a:prstGeom prst="rect">
            <a:avLst/>
          </a:prstGeom>
          <a:noFill/>
          <a:ln/>
        </p:spPr>
        <p:txBody>
          <a:bodyPr wrap="square" lIns="635" tIns="635" rIns="635" bIns="635" rtlCol="0" anchor="t"/>
          <a:lstStyle/>
          <a:p>
            <a:pPr indent="0" marL="0">
              <a:buNone/>
            </a:pPr>
            <a:r>
              <a:rPr lang="en-US" sz="3200" b="1" dirty="0">
                <a:solidFill>
                  <a:schemeClr val="bg1"/>
                </a:solidFill>
                <a:latin typeface="Arial" pitchFamily="34" charset="0"/>
                <a:ea typeface="Arial" pitchFamily="34" charset="-122"/>
                <a:cs typeface="Arial" pitchFamily="34" charset="-120"/>
              </a:rPr>
              <a:t>The Machine Learning Show</a:t>
            </a:r>
            <a:endParaRPr lang="en-US" sz="3200" dirty="0"/>
          </a:p>
        </p:txBody>
      </p:sp>
      <p:sp>
        <p:nvSpPr>
          <p:cNvPr id="7" name="Text 3"/>
          <p:cNvSpPr txBox="1"/>
          <p:nvPr/>
        </p:nvSpPr>
        <p:spPr>
          <a:xfrm>
            <a:off x="2468880" y="2240280"/>
            <a:ext cx="6217920" cy="1005840"/>
          </a:xfrm>
          <a:prstGeom prst="rect">
            <a:avLst/>
          </a:prstGeom>
          <a:noFill/>
          <a:ln/>
        </p:spPr>
        <p:txBody>
          <a:bodyPr wrap="square" lIns="635" tIns="635" rIns="635" bIns="635" rtlCol="0" anchor="t"/>
          <a:lstStyle/>
          <a:p>
            <a:pPr indent="0" marL="0">
              <a:buNone/>
            </a:pPr>
            <a:r>
              <a:rPr lang="en-US" sz="1900" i="1" dirty="0">
                <a:solidFill>
                  <a:schemeClr val="bg2"/>
                </a:solidFill>
                <a:latin typeface="Calibri" pitchFamily="34" charset="0"/>
                <a:ea typeface="Calibri" pitchFamily="34" charset="-122"/>
                <a:cs typeface="Calibri" pitchFamily="34" charset="-120"/>
              </a:rPr>
              <a:t>What have we found out? Time to show everyone!</a:t>
            </a:r>
            <a:endParaRPr lang="en-US" sz="1900" dirty="0"/>
          </a:p>
        </p:txBody>
      </p:sp>
      <p:sp>
        <p:nvSpPr>
          <p:cNvPr id="8" name="Text 4"/>
          <p:cNvSpPr txBox="1"/>
          <p:nvPr/>
        </p:nvSpPr>
        <p:spPr>
          <a:xfrm>
            <a:off x="2468880" y="4069080"/>
            <a:ext cx="6217920" cy="365760"/>
          </a:xfrm>
          <a:prstGeom prst="rect">
            <a:avLst/>
          </a:prstGeom>
          <a:noFill/>
          <a:ln/>
        </p:spPr>
        <p:txBody>
          <a:bodyPr wrap="square" lIns="635" tIns="635" rIns="635" bIns="635" rtlCol="0" anchor="t"/>
          <a:lstStyle/>
          <a:p>
            <a:pPr indent="0" marL="0">
              <a:buNone/>
            </a:pPr>
            <a:r>
              <a:rPr lang="en-US" sz="1400" b="1" dirty="0">
                <a:solidFill>
                  <a:schemeClr val="accent1"/>
                </a:solidFill>
                <a:latin typeface="Calibri" pitchFamily="34" charset="0"/>
                <a:ea typeface="Calibri" pitchFamily="34" charset="-122"/>
                <a:cs typeface="Calibri" pitchFamily="34" charset="-120"/>
              </a:rPr>
              <a:t>www.thegentechacademy.co.uk</a:t>
            </a:r>
            <a:endParaRPr lang="en-US" sz="14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bg2"/>
                </a:solidFill>
              </a:defRPr>
            </a:lvl1pPr>
          </a:lstStyle>
          <a:p>
            <a:pPr algn="l"/>
            <a:fld id="{F7021451-1387-4CA6-816F-3879F97B5CBC}" type="slidenum">
              <a:rPr b="0" lang="en-US"/>
              <a:t>16</a:t>
            </a:fld>
            <a:endParaRPr lang="en-US"/>
          </a:p>
        </p:txBody>
      </p:sp>
    </p:spTree>
  </p:cSld>
  <p:clrMapOvr>
    <a:masterClrMapping/>
  </p:clrMapOvr>
</p:sld>
</file>

<file path=ppt/theme/theme1.xml><?xml version="1.0" encoding="utf-8"?>
<a:theme xmlns:a="http://schemas.openxmlformats.org/drawingml/2006/main" name="GenTech AI Literacy">
  <a:themeElements>
    <a:clrScheme name="GenTech AI Literacy">
      <a:dk1>
        <a:srgbClr val="222026"/>
      </a:dk1>
      <a:lt1>
        <a:srgbClr val="FFFFFF"/>
      </a:lt1>
      <a:dk2>
        <a:srgbClr val="1C1A22"/>
      </a:dk2>
      <a:lt2>
        <a:srgbClr val="F2F1F5"/>
      </a:lt2>
      <a:accent1>
        <a:srgbClr val="E0219B"/>
      </a:accent1>
      <a:accent2>
        <a:srgbClr val="6B4FA0"/>
      </a:accent2>
      <a:accent3>
        <a:srgbClr val="E76F51"/>
      </a:accent3>
      <a:accent4>
        <a:srgbClr val="9C1C74"/>
      </a:accent4>
      <a:accent5>
        <a:srgbClr val="8AB17D"/>
      </a:accent5>
      <a:accent6>
        <a:srgbClr val="9B5DE5"/>
      </a:accent6>
      <a:hlink>
        <a:srgbClr val="2A6FDB"/>
      </a:hlink>
      <a:folHlink>
        <a:srgbClr val="7A4FB5"/>
      </a:folHlink>
    </a:clrScheme>
    <a:fontScheme name="GenTech AI Literacy">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Y2 L5 – Lab 5: Picture This</dc:title>
  <dc:subject>PptxGenJS Presentation</dc:subject>
  <dc:creator>The GenTech Academy</dc:creator>
  <cp:lastModifiedBy>The GenTech Academy</cp:lastModifiedBy>
  <cp:revision>1</cp:revision>
  <dcterms:created xsi:type="dcterms:W3CDTF">2026-10-05T12:10:12Z</dcterms:created>
  <dcterms:modified xsi:type="dcterms:W3CDTF">2026-10-05T12:10:12Z</dcterms:modified>
</cp:coreProperties>
</file>