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7ad5d9b4-708e-8121-8977-2aa6533c7bb7}">
          <p14:sldIdLst>
            <p14:sldId id="256"/>
            <p14:sldId id="257"/>
            <p14:sldId id="258"/>
          </p14:sldIdLst>
        </p14:section>
        <p14:section name="Learn" id="{5ba9e3d4-3869-7817-2f98-d597eb1a348a}">
          <p14:sldIdLst>
            <p14:sldId id="259"/>
            <p14:sldId id="260"/>
            <p14:sldId id="261"/>
          </p14:sldIdLst>
        </p14:section>
        <p14:section name="Mistake Museum" id="{10347224-d6f9-7d84-4739-750741357120}">
          <p14:sldIdLst>
            <p14:sldId id="262"/>
            <p14:sldId id="263"/>
            <p14:sldId id="264"/>
          </p14:sldIdLst>
        </p14:section>
        <p14:section name="Check Squad" id="{e4ac48a3-d3d7-4309-2cd4-a4c6169861ee}">
          <p14:sldIdLst>
            <p14:sldId id="265"/>
            <p14:sldId id="266"/>
            <p14:sldId id="267"/>
            <p14:sldId id="268"/>
          </p14:sldIdLst>
        </p14:section>
        <p14:section name="Lab report" id="{5553f30b-407b-3ba2-d255-f8a2c077bf49}">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put the 8 Mistake Museum exhibits around the room. Clipboards, trail sheets, fact cards, Check Books, role cards, right / not sure / wrong cards. Brief another adult as the "trusted adult".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"Scientists, a picture app looked at this picture and gave it a label. The AI says… DOG! Is it right?"
Let pupils laugh and react: thumbs up or down.
Talk partners: "Why do you think the AI said dog?" Listen for "it looks like…" (shaggy, long bits like fur).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"I need to tell you something. I wrote these pretend AI labels myself, to show you the kind of mistakes real AI can make. Real AI apps really do mix things up like this sometimes."
"Good scientists are always honest about where things come from. That's why each one says 'Pretend AI label made by your teacher'."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experiment and success criteria. Oracy focus: say "I think that's wrong because…" and how to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with gestures. MISTAKE = hand over mouth, "oops!". CHECK = tick in the air. TRUSTED ADULT = hand on heart, then point to an adult. RIGHT / WRONG = thumbs up /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Lesson 1: "AI guesses from patterns. It has seen lots and lots of pictures of dogs. The broom has long, shaggy bits like a dog's fur. So it guessed DOG."
"It doesn't really see like we do. It doesn't know what a broom is for. It matched the picture to the most similar pattern."
Model: "I think that's wrong because it is a broom, not a dog."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are museum detectives with a clipboard and trail sheet (Appendix B). Visit the 8 exhibits around the room.
At each exhibit: take turns to speak first. Use a frame. Then tick (right) or cross (wrong).
Stretch: write what it really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up during the gallery walk.
AfL: listen at exhibits 3 (snowflake/star) and 7 (umbrella/mushroom). These are trickier.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exhibit. For each wrong one: "What does it look like? Why might the AI have guessed that?"
Highlight that 3 labels were RIGHT. "So should we believe AI or not?" Draw out: CHECK!
Take 2 explanations using "I agree with ___ because ___" or "I'm not sure because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"AI can say wrong FACTS too. How could we check?" Teach the three ways with actions.
ASK A TRUSTED ADULT = hand on heart, then point. LOOK IN A BOOK = open hands like a book. USE WHAT I KNOW = tap head.
Model: "The AI said 'Ice is hot.' I can check using what I know. I've touched ice: it's cold! So it's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3. Hand out role cards (Appendix E) and 2–3 fact cards (Appendix C) per group.
READER reads the fact card (with help). CHECKER checks using the Check Book, a class book, what we know or the trusted adult. DECIDER holds up right / not sure / wrong and says the frame.
Rotate roles for each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Deciders use these frames. Circulate and push: "HOW did you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group shares one fact they checked and HOW they checked it.
Answers: spider 8 legs (book); ice is cold (what I know); frogs can jump (right); bees make honey (book); 7 days in a week (right); penguins can't fly (book); fish live in water (right); the sun doesn't sleep (trusted adult or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Quick-fire: read each pretend AI statement. Pupils hold up right / not sure / wrong.
1. "Cows say moo." (right) 2. "Snow is purple." (wrong) 3. "Owls can turn their heads a long way round." (not sure? → check! It's true) 4. "Carrots grow on trees." (wrong)
For NOT SURE: "How could we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report (Appendix H).
Big message, said together with actions: "AI can make mistakes. Don't just believe it. Check it!"
Talk check: thumbs up if you said why something was wrong and how to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lab reports.
Before Lesson 5: rehearse the image demo on a Trust-approved tool and account, and save labelled backup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LAB 4</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LAB 4</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2.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3.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7-5.png"/><Relationship Id="rId6" Type="http://schemas.openxmlformats.org/officeDocument/2006/relationships/image" Target="../media/image-7-2.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3.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3.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3.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3.png"/><Relationship Id="rId4" Type="http://schemas.openxmlformats.org/officeDocument/2006/relationships/image" Target="../media/image-13-1.png"/><Relationship Id="rId5" Type="http://schemas.openxmlformats.org/officeDocument/2006/relationships/image" Target="../media/image-13-3.png"/><Relationship Id="rId6" Type="http://schemas.openxmlformats.org/officeDocument/2006/relationships/image" Target="../media/image-13-1.png"/><Relationship Id="rId7" Type="http://schemas.openxmlformats.org/officeDocument/2006/relationships/image" Target="../media/image-13-3.png"/><Relationship Id="rId8" Type="http://schemas.openxmlformats.org/officeDocument/2006/relationships/image" Target="../media/image-13-1.png"/><Relationship Id="rId9" Type="http://schemas.openxmlformats.org/officeDocument/2006/relationships/slideLayout" Target="../slideLayouts/slideLayout3.xml"/><Relationship Id="rId1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1.png"/><Relationship Id="rId3" Type="http://schemas.openxmlformats.org/officeDocument/2006/relationships/image" Target="../media/image-14-1.png"/><Relationship Id="rId4" Type="http://schemas.openxmlformats.org/officeDocument/2006/relationships/image" Target="../media/image-14-1.png"/><Relationship Id="rId5" Type="http://schemas.openxmlformats.org/officeDocument/2006/relationships/slideLayout" Target="../slideLayouts/slideLayout4.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2.png"/><Relationship Id="rId5" Type="http://schemas.openxmlformats.org/officeDocument/2006/relationships/image" Target="../media/image-15-5.png"/><Relationship Id="rId6" Type="http://schemas.openxmlformats.org/officeDocument/2006/relationships/slideLayout" Target="../slideLayouts/slideLayout3.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warn.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2 · THE PATTERN LAB · LESSON 4</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Lab 4: Oops, AI Got It Wrong!</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Can AI make mistakes? How can we check?</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Is that a dog?</a:t>
            </a:r>
            <a:endParaRPr lang="en-US" sz="3000" dirty="0"/>
          </a:p>
        </p:txBody>
      </p:sp>
      <p:sp>
        <p:nvSpPr>
          <p:cNvPr id="4" name="Shape 1"/>
          <p:cNvSpPr/>
          <p:nvPr/>
        </p:nvSpPr>
        <p:spPr>
          <a:xfrm>
            <a:off x="914400" y="1371600"/>
            <a:ext cx="2377440" cy="2377440"/>
          </a:xfrm>
          <a:prstGeom prst="ellipse">
            <a:avLst/>
          </a:prstGeom>
          <a:solidFill>
            <a:schemeClr val="bg2"/>
          </a:solidFill>
          <a:ln/>
        </p:spPr>
      </p:sp>
      <p:pic>
        <p:nvPicPr>
          <p:cNvPr id="5" name="Image 0" descr="/home/claude/kit/icon_mop.png">    </p:cNvPr>
          <p:cNvPicPr>
            <a:picLocks noChangeAspect="1"/>
          </p:cNvPicPr>
          <p:nvPr/>
        </p:nvPicPr>
        <p:blipFill>
          <a:blip r:embed="rId1"/>
          <a:stretch>
            <a:fillRect/>
          </a:stretch>
        </p:blipFill>
        <p:spPr>
          <a:xfrm>
            <a:off x="1389888" y="1847088"/>
            <a:ext cx="1426464" cy="1426464"/>
          </a:xfrm>
          <a:prstGeom prst="rect">
            <a:avLst/>
          </a:prstGeom>
        </p:spPr>
      </p:pic>
      <p:sp>
        <p:nvSpPr>
          <p:cNvPr id="6" name="Shape 2"/>
          <p:cNvSpPr/>
          <p:nvPr/>
        </p:nvSpPr>
        <p:spPr>
          <a:xfrm>
            <a:off x="3931920" y="1645920"/>
            <a:ext cx="4754880" cy="1188720"/>
          </a:xfrm>
          <a:prstGeom prst="roundRect">
            <a:avLst>
              <a:gd name="adj" fmla="val 9231"/>
            </a:avLst>
          </a:prstGeom>
          <a:solidFill>
            <a:schemeClr val="accent1"/>
          </a:solidFill>
          <a:ln/>
        </p:spPr>
      </p:sp>
      <p:sp>
        <p:nvSpPr>
          <p:cNvPr id="7" name="Text 3"/>
          <p:cNvSpPr txBox="1"/>
          <p:nvPr/>
        </p:nvSpPr>
        <p:spPr>
          <a:xfrm>
            <a:off x="3931920" y="1645920"/>
            <a:ext cx="4754880" cy="1188720"/>
          </a:xfrm>
          <a:prstGeom prst="rect">
            <a:avLst/>
          </a:prstGeom>
          <a:noFill/>
          <a:ln/>
        </p:spPr>
        <p:txBody>
          <a:bodyPr wrap="square" lIns="635" tIns="635" rIns="635" bIns="635"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AI says: DOG</a:t>
            </a:r>
            <a:endParaRPr lang="en-US" sz="4000" dirty="0"/>
          </a:p>
        </p:txBody>
      </p:sp>
      <p:sp>
        <p:nvSpPr>
          <p:cNvPr id="8" name="Text 4"/>
          <p:cNvSpPr txBox="1"/>
          <p:nvPr/>
        </p:nvSpPr>
        <p:spPr>
          <a:xfrm>
            <a:off x="3931920" y="2880360"/>
            <a:ext cx="4754880" cy="274320"/>
          </a:xfrm>
          <a:prstGeom prst="rect">
            <a:avLst/>
          </a:prstGeom>
          <a:noFill/>
          <a:ln/>
        </p:spPr>
        <p:txBody>
          <a:bodyPr wrap="square" lIns="635" tIns="635" rIns="635" bIns="635" rtlCol="0" anchor="t"/>
          <a:lstStyle/>
          <a:p>
            <a:pPr algn="ctr" indent="0" marL="0">
              <a:buNone/>
            </a:pPr>
            <a:r>
              <a:rPr lang="en-US" sz="1100" i="1" dirty="0">
                <a:solidFill>
                  <a:schemeClr val="accent4"/>
                </a:solidFill>
                <a:latin typeface="Calibri" pitchFamily="34" charset="0"/>
                <a:ea typeface="Calibri" pitchFamily="34" charset="-122"/>
                <a:cs typeface="Calibri" pitchFamily="34" charset="-120"/>
              </a:rPr>
              <a:t>Pretend AI label made by your teacher</a:t>
            </a:r>
            <a:endParaRPr lang="en-US" sz="1100" dirty="0"/>
          </a:p>
        </p:txBody>
      </p:sp>
      <p:sp>
        <p:nvSpPr>
          <p:cNvPr id="9" name="Shape 5"/>
          <p:cNvSpPr/>
          <p:nvPr/>
        </p:nvSpPr>
        <p:spPr>
          <a:xfrm>
            <a:off x="457200" y="3749040"/>
            <a:ext cx="8229600" cy="685800"/>
          </a:xfrm>
          <a:prstGeom prst="roundRect">
            <a:avLst>
              <a:gd name="adj" fmla="val 16000"/>
            </a:avLst>
          </a:prstGeom>
          <a:solidFill>
            <a:schemeClr val="accent2"/>
          </a:solidFill>
          <a:ln/>
        </p:spPr>
      </p:sp>
      <p:sp>
        <p:nvSpPr>
          <p:cNvPr id="10" name="Shape 6"/>
          <p:cNvSpPr/>
          <p:nvPr/>
        </p:nvSpPr>
        <p:spPr>
          <a:xfrm>
            <a:off x="566928" y="3840480"/>
            <a:ext cx="502920" cy="502920"/>
          </a:xfrm>
          <a:prstGeom prst="ellipse">
            <a:avLst/>
          </a:prstGeom>
          <a:solidFill>
            <a:schemeClr val="bg1"/>
          </a:solidFill>
          <a:ln/>
        </p:spPr>
      </p:sp>
      <p:pic>
        <p:nvPicPr>
          <p:cNvPr id="11" name="Image 1" descr="/home/claude/kit/icon_comments.png">    </p:cNvPr>
          <p:cNvPicPr>
            <a:picLocks noChangeAspect="1"/>
          </p:cNvPicPr>
          <p:nvPr/>
        </p:nvPicPr>
        <p:blipFill>
          <a:blip r:embed="rId2"/>
          <a:stretch>
            <a:fillRect/>
          </a:stretch>
        </p:blipFill>
        <p:spPr>
          <a:xfrm>
            <a:off x="667512" y="3941064"/>
            <a:ext cx="301752" cy="301752"/>
          </a:xfrm>
          <a:prstGeom prst="rect">
            <a:avLst/>
          </a:prstGeom>
        </p:spPr>
      </p:pic>
      <p:sp>
        <p:nvSpPr>
          <p:cNvPr id="12" name="Text 7"/>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I think it said dog because ___.</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Let's be honest scientists</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pencil.png">    </p:cNvPr>
          <p:cNvPicPr>
            <a:picLocks noChangeAspect="1"/>
          </p:cNvPicPr>
          <p:nvPr/>
        </p:nvPicPr>
        <p:blipFill>
          <a:blip r:embed="rId1"/>
          <a:stretch>
            <a:fillRect/>
          </a:stretch>
        </p:blipFill>
        <p:spPr>
          <a:xfrm>
            <a:off x="991210" y="1814170"/>
            <a:ext cx="760781" cy="760781"/>
          </a:xfrm>
          <a:prstGeom prst="rect">
            <a:avLst/>
          </a:prstGeom>
        </p:spPr>
      </p:pic>
      <p:sp>
        <p:nvSpPr>
          <p:cNvPr id="6" name="Text 2"/>
          <p:cNvSpPr txBox="1"/>
          <p:nvPr/>
        </p:nvSpPr>
        <p:spPr>
          <a:xfrm>
            <a:off x="2468880" y="1417320"/>
            <a:ext cx="6217920" cy="1371600"/>
          </a:xfrm>
          <a:prstGeom prst="rect">
            <a:avLst/>
          </a:prstGeom>
          <a:noFill/>
          <a:ln/>
        </p:spPr>
        <p:txBody>
          <a:bodyPr wrap="square" lIns="635" tIns="635" rIns="635" bIns="635" rtlCol="0" anchor="t"/>
          <a:lstStyle/>
          <a:p>
            <a:pPr indent="0" marL="0">
              <a:buNone/>
            </a:pPr>
            <a:r>
              <a:rPr lang="en-US" sz="2400" b="1" dirty="0">
                <a:solidFill>
                  <a:schemeClr val="bg1"/>
                </a:solidFill>
                <a:latin typeface="Calibri" pitchFamily="34" charset="0"/>
                <a:ea typeface="Calibri" pitchFamily="34" charset="-122"/>
                <a:cs typeface="Calibri" pitchFamily="34" charset="-120"/>
              </a:rPr>
              <a:t>I made these pretend AI labels to show you the kind of mistakes real AI can make.</a:t>
            </a:r>
            <a:endParaRPr lang="en-US" sz="2400" dirty="0"/>
          </a:p>
        </p:txBody>
      </p:sp>
      <p:sp>
        <p:nvSpPr>
          <p:cNvPr id="7" name="Text 3"/>
          <p:cNvSpPr txBox="1"/>
          <p:nvPr/>
        </p:nvSpPr>
        <p:spPr>
          <a:xfrm>
            <a:off x="2468880" y="2926080"/>
            <a:ext cx="621792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Real AI really does mix things up sometimes!</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experiment</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earch.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Find out that AI can make mistakes, and learn three ways to check.</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spot when an AI label or answer is wrong.</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why AI might make a mistake (it guesses from what things look like).</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name three ways to check.</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say "I think that's wrong because…" and suggest how to check.</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Lab words</a:t>
            </a:r>
            <a:endParaRPr lang="en-US" sz="3000" dirty="0"/>
          </a:p>
        </p:txBody>
      </p:sp>
      <p:sp>
        <p:nvSpPr>
          <p:cNvPr id="4" name="Shape 1"/>
          <p:cNvSpPr/>
          <p:nvPr/>
        </p:nvSpPr>
        <p:spPr>
          <a:xfrm>
            <a:off x="457200" y="1371600"/>
            <a:ext cx="2621280" cy="1417320"/>
          </a:xfrm>
          <a:prstGeom prst="roundRect">
            <a:avLst>
              <a:gd name="adj" fmla="val 7742"/>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mistake</a:t>
            </a:r>
            <a:endParaRPr lang="en-US" sz="1900" dirty="0"/>
          </a:p>
        </p:txBody>
      </p:sp>
      <p:sp>
        <p:nvSpPr>
          <p:cNvPr id="6" name="Text 3"/>
          <p:cNvSpPr txBox="1"/>
          <p:nvPr/>
        </p:nvSpPr>
        <p:spPr>
          <a:xfrm>
            <a:off x="594360" y="19385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Something that is wrong, like a wrong answer.</a:t>
            </a:r>
            <a:endParaRPr lang="en-US" sz="1400" dirty="0"/>
          </a:p>
        </p:txBody>
      </p:sp>
      <p:sp>
        <p:nvSpPr>
          <p:cNvPr id="7" name="Shape 4"/>
          <p:cNvSpPr/>
          <p:nvPr/>
        </p:nvSpPr>
        <p:spPr>
          <a:xfrm>
            <a:off x="3261360" y="1371600"/>
            <a:ext cx="2621280" cy="1417320"/>
          </a:xfrm>
          <a:prstGeom prst="roundRect">
            <a:avLst>
              <a:gd name="adj" fmla="val 7742"/>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right / wrong</a:t>
            </a:r>
            <a:endParaRPr lang="en-US" sz="1900" dirty="0"/>
          </a:p>
        </p:txBody>
      </p:sp>
      <p:sp>
        <p:nvSpPr>
          <p:cNvPr id="9" name="Text 6"/>
          <p:cNvSpPr txBox="1"/>
          <p:nvPr/>
        </p:nvSpPr>
        <p:spPr>
          <a:xfrm>
            <a:off x="3398520" y="19385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Correct / not correct.</a:t>
            </a:r>
            <a:endParaRPr lang="en-US" sz="1400" dirty="0"/>
          </a:p>
        </p:txBody>
      </p:sp>
      <p:sp>
        <p:nvSpPr>
          <p:cNvPr id="10" name="Shape 7"/>
          <p:cNvSpPr/>
          <p:nvPr/>
        </p:nvSpPr>
        <p:spPr>
          <a:xfrm>
            <a:off x="6065520" y="1371600"/>
            <a:ext cx="2621280" cy="1417320"/>
          </a:xfrm>
          <a:prstGeom prst="roundRect">
            <a:avLst>
              <a:gd name="adj" fmla="val 7742"/>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check</a:t>
            </a:r>
            <a:endParaRPr lang="en-US" sz="1900" dirty="0"/>
          </a:p>
        </p:txBody>
      </p:sp>
      <p:sp>
        <p:nvSpPr>
          <p:cNvPr id="12" name="Text 9"/>
          <p:cNvSpPr txBox="1"/>
          <p:nvPr/>
        </p:nvSpPr>
        <p:spPr>
          <a:xfrm>
            <a:off x="6202680" y="19385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find out if something is right.</a:t>
            </a:r>
            <a:endParaRPr lang="en-US" sz="1400" dirty="0"/>
          </a:p>
        </p:txBody>
      </p:sp>
      <p:sp>
        <p:nvSpPr>
          <p:cNvPr id="13" name="Shape 10"/>
          <p:cNvSpPr/>
          <p:nvPr/>
        </p:nvSpPr>
        <p:spPr>
          <a:xfrm>
            <a:off x="457200" y="2971800"/>
            <a:ext cx="2621280" cy="1417320"/>
          </a:xfrm>
          <a:prstGeom prst="roundRect">
            <a:avLst>
              <a:gd name="adj" fmla="val 7742"/>
            </a:avLst>
          </a:prstGeom>
          <a:solidFill>
            <a:schemeClr val="bg2"/>
          </a:solidFill>
          <a:ln/>
        </p:spPr>
      </p:sp>
      <p:sp>
        <p:nvSpPr>
          <p:cNvPr id="14" name="Text 11"/>
          <p:cNvSpPr txBox="1"/>
          <p:nvPr/>
        </p:nvSpPr>
        <p:spPr>
          <a:xfrm>
            <a:off x="594360" y="30815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label</a:t>
            </a:r>
            <a:endParaRPr lang="en-US" sz="1900" dirty="0"/>
          </a:p>
        </p:txBody>
      </p:sp>
      <p:sp>
        <p:nvSpPr>
          <p:cNvPr id="15" name="Text 12"/>
          <p:cNvSpPr txBox="1"/>
          <p:nvPr/>
        </p:nvSpPr>
        <p:spPr>
          <a:xfrm>
            <a:off x="594360" y="35387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word that says what something is.</a:t>
            </a:r>
            <a:endParaRPr lang="en-US" sz="1400" dirty="0"/>
          </a:p>
        </p:txBody>
      </p:sp>
      <p:sp>
        <p:nvSpPr>
          <p:cNvPr id="16" name="Shape 13"/>
          <p:cNvSpPr/>
          <p:nvPr/>
        </p:nvSpPr>
        <p:spPr>
          <a:xfrm>
            <a:off x="3261360" y="2971800"/>
            <a:ext cx="2621280" cy="1417320"/>
          </a:xfrm>
          <a:prstGeom prst="roundRect">
            <a:avLst>
              <a:gd name="adj" fmla="val 7742"/>
            </a:avLst>
          </a:prstGeom>
          <a:solidFill>
            <a:srgbClr val="FCE4F2"/>
          </a:solidFill>
          <a:ln/>
        </p:spPr>
      </p:sp>
      <p:sp>
        <p:nvSpPr>
          <p:cNvPr id="17" name="Text 14"/>
          <p:cNvSpPr txBox="1"/>
          <p:nvPr/>
        </p:nvSpPr>
        <p:spPr>
          <a:xfrm>
            <a:off x="3398520" y="30815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trusted adult</a:t>
            </a:r>
            <a:endParaRPr lang="en-US" sz="1900" dirty="0"/>
          </a:p>
        </p:txBody>
      </p:sp>
      <p:sp>
        <p:nvSpPr>
          <p:cNvPr id="18" name="Text 15"/>
          <p:cNvSpPr txBox="1"/>
          <p:nvPr/>
        </p:nvSpPr>
        <p:spPr>
          <a:xfrm>
            <a:off x="3398520" y="35387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grown-up you know who keeps you safe, like a teacher or parent.</a:t>
            </a:r>
            <a:endParaRPr lang="en-US" sz="1400" dirty="0"/>
          </a:p>
        </p:txBody>
      </p:sp>
      <p:sp>
        <p:nvSpPr>
          <p:cNvPr id="19" name="Shape 16"/>
          <p:cNvSpPr/>
          <p:nvPr/>
        </p:nvSpPr>
        <p:spPr>
          <a:xfrm>
            <a:off x="6065520" y="2971800"/>
            <a:ext cx="2621280" cy="1417320"/>
          </a:xfrm>
          <a:prstGeom prst="roundRect">
            <a:avLst>
              <a:gd name="adj" fmla="val 7742"/>
            </a:avLst>
          </a:prstGeom>
          <a:solidFill>
            <a:schemeClr val="bg2"/>
          </a:solidFill>
          <a:ln/>
        </p:spPr>
      </p:sp>
      <p:sp>
        <p:nvSpPr>
          <p:cNvPr id="20" name="Text 17"/>
          <p:cNvSpPr txBox="1"/>
          <p:nvPr/>
        </p:nvSpPr>
        <p:spPr>
          <a:xfrm>
            <a:off x="6202680" y="30815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AI</a:t>
            </a:r>
            <a:endParaRPr lang="en-US" sz="1900" dirty="0"/>
          </a:p>
        </p:txBody>
      </p:sp>
      <p:sp>
        <p:nvSpPr>
          <p:cNvPr id="21" name="Text 18"/>
          <p:cNvSpPr txBox="1"/>
          <p:nvPr/>
        </p:nvSpPr>
        <p:spPr>
          <a:xfrm>
            <a:off x="6202680" y="35387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computer program that learns patterns from lots of examples and makes guesses.</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Why did the AI guess wrong?</a:t>
            </a:r>
            <a:endParaRPr lang="en-US" sz="3000" dirty="0"/>
          </a:p>
        </p:txBody>
      </p:sp>
      <p:sp>
        <p:nvSpPr>
          <p:cNvPr id="4" name="Shape 1"/>
          <p:cNvSpPr/>
          <p:nvPr/>
        </p:nvSpPr>
        <p:spPr>
          <a:xfrm>
            <a:off x="457200" y="1371600"/>
            <a:ext cx="2560320" cy="2103120"/>
          </a:xfrm>
          <a:prstGeom prst="roundRect">
            <a:avLst>
              <a:gd name="adj" fmla="val 5217"/>
            </a:avLst>
          </a:prstGeom>
          <a:solidFill>
            <a:schemeClr val="bg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layers.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LOTS OF EXAMPLES</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It has seen lots of dog pictures</a:t>
            </a:r>
            <a:endParaRPr lang="en-US" sz="14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rgbClr val="EEE9F7"/>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search.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LOOKS LIKE…</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Shaggy bits look like fur</a:t>
            </a:r>
            <a:endParaRPr lang="en-US" sz="14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FBE3DC"/>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warn.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OOPS!</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It guessed dog</a:t>
            </a:r>
            <a:endParaRPr lang="en-US" sz="1400" dirty="0"/>
          </a:p>
        </p:txBody>
      </p:sp>
      <p:sp>
        <p:nvSpPr>
          <p:cNvPr id="21" name="Shape 13"/>
          <p:cNvSpPr/>
          <p:nvPr/>
        </p:nvSpPr>
        <p:spPr>
          <a:xfrm>
            <a:off x="457200" y="3703320"/>
            <a:ext cx="8229600" cy="685800"/>
          </a:xfrm>
          <a:prstGeom prst="roundRect">
            <a:avLst>
              <a:gd name="adj" fmla="val 16000"/>
            </a:avLst>
          </a:prstGeom>
          <a:solidFill>
            <a:schemeClr val="accent2"/>
          </a:solidFill>
          <a:ln/>
        </p:spPr>
      </p:sp>
      <p:sp>
        <p:nvSpPr>
          <p:cNvPr id="22" name="Shape 14"/>
          <p:cNvSpPr/>
          <p:nvPr/>
        </p:nvSpPr>
        <p:spPr>
          <a:xfrm>
            <a:off x="566928" y="3794760"/>
            <a:ext cx="502920" cy="502920"/>
          </a:xfrm>
          <a:prstGeom prst="ellipse">
            <a:avLst/>
          </a:prstGeom>
          <a:solidFill>
            <a:schemeClr val="bg1"/>
          </a:solidFill>
          <a:ln/>
        </p:spPr>
      </p:sp>
      <p:pic>
        <p:nvPicPr>
          <p:cNvPr id="23" name="Image 5" descr="/home/claude/kit/icon_mic.png">    </p:cNvPr>
          <p:cNvPicPr>
            <a:picLocks noChangeAspect="1"/>
          </p:cNvPicPr>
          <p:nvPr/>
        </p:nvPicPr>
        <p:blipFill>
          <a:blip r:embed="rId6"/>
          <a:stretch>
            <a:fillRect/>
          </a:stretch>
        </p:blipFill>
        <p:spPr>
          <a:xfrm>
            <a:off x="667512" y="3895344"/>
            <a:ext cx="301752" cy="301752"/>
          </a:xfrm>
          <a:prstGeom prst="rect">
            <a:avLst/>
          </a:prstGeom>
        </p:spPr>
      </p:pic>
      <p:sp>
        <p:nvSpPr>
          <p:cNvPr id="24" name="Text 15"/>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think that's wrong because it is a ___, not a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Welcome to the Mistake Museum!</a:t>
            </a:r>
            <a:endParaRPr lang="en-US" sz="3000" dirty="0"/>
          </a:p>
        </p:txBody>
      </p:sp>
      <p:sp>
        <p:nvSpPr>
          <p:cNvPr id="4" name="Shape 1"/>
          <p:cNvSpPr/>
          <p:nvPr/>
        </p:nvSpPr>
        <p:spPr>
          <a:xfrm>
            <a:off x="457200" y="1371600"/>
            <a:ext cx="1851660" cy="2103120"/>
          </a:xfrm>
          <a:prstGeom prst="roundRect">
            <a:avLst>
              <a:gd name="adj" fmla="val 5926"/>
            </a:avLst>
          </a:prstGeom>
          <a:solidFill>
            <a:srgbClr val="FCE4F2"/>
          </a:solidFill>
          <a:ln/>
        </p:spPr>
      </p:sp>
      <p:sp>
        <p:nvSpPr>
          <p:cNvPr id="5" name="Shape 2"/>
          <p:cNvSpPr/>
          <p:nvPr/>
        </p:nvSpPr>
        <p:spPr>
          <a:xfrm>
            <a:off x="971550" y="1536192"/>
            <a:ext cx="822960" cy="822960"/>
          </a:xfrm>
          <a:prstGeom prst="ellipse">
            <a:avLst/>
          </a:prstGeom>
          <a:solidFill>
            <a:schemeClr val="bg1"/>
          </a:solidFill>
          <a:ln/>
        </p:spPr>
      </p:sp>
      <p:pic>
        <p:nvPicPr>
          <p:cNvPr id="6" name="Image 0" descr="/home/claude/kit/icon_walk.png">    </p:cNvPr>
          <p:cNvPicPr>
            <a:picLocks noChangeAspect="1"/>
          </p:cNvPicPr>
          <p:nvPr/>
        </p:nvPicPr>
        <p:blipFill>
          <a:blip r:embed="rId1"/>
          <a:stretch>
            <a:fillRect/>
          </a:stretch>
        </p:blipFill>
        <p:spPr>
          <a:xfrm>
            <a:off x="1152601" y="1717243"/>
            <a:ext cx="460858" cy="460858"/>
          </a:xfrm>
          <a:prstGeom prst="rect">
            <a:avLst/>
          </a:prstGeom>
        </p:spPr>
      </p:pic>
      <p:sp>
        <p:nvSpPr>
          <p:cNvPr id="7" name="Text 3"/>
          <p:cNvSpPr txBox="1"/>
          <p:nvPr/>
        </p:nvSpPr>
        <p:spPr>
          <a:xfrm>
            <a:off x="54864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VISIT</a:t>
            </a:r>
            <a:endParaRPr lang="en-US" sz="1300" dirty="0"/>
          </a:p>
        </p:txBody>
      </p:sp>
      <p:sp>
        <p:nvSpPr>
          <p:cNvPr id="8" name="Text 4"/>
          <p:cNvSpPr txBox="1"/>
          <p:nvPr/>
        </p:nvSpPr>
        <p:spPr>
          <a:xfrm>
            <a:off x="56692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Go to an exhibit</a:t>
            </a:r>
            <a:endParaRPr lang="en-US" sz="1500" dirty="0"/>
          </a:p>
        </p:txBody>
      </p:sp>
      <p:pic>
        <p:nvPicPr>
          <p:cNvPr id="9" name="Image 1" descr="/home/claude/kit/icon_arrow_a.png">    </p:cNvPr>
          <p:cNvPicPr>
            <a:picLocks noChangeAspect="1"/>
          </p:cNvPicPr>
          <p:nvPr/>
        </p:nvPicPr>
        <p:blipFill>
          <a:blip r:embed="rId2"/>
          <a:stretch>
            <a:fillRect/>
          </a:stretch>
        </p:blipFill>
        <p:spPr>
          <a:xfrm>
            <a:off x="2336292" y="2240280"/>
            <a:ext cx="219456" cy="219456"/>
          </a:xfrm>
          <a:prstGeom prst="rect">
            <a:avLst/>
          </a:prstGeom>
        </p:spPr>
      </p:pic>
      <p:sp>
        <p:nvSpPr>
          <p:cNvPr id="10" name="Shape 5"/>
          <p:cNvSpPr/>
          <p:nvPr/>
        </p:nvSpPr>
        <p:spPr>
          <a:xfrm>
            <a:off x="2583180" y="1371600"/>
            <a:ext cx="1851660" cy="2103120"/>
          </a:xfrm>
          <a:prstGeom prst="roundRect">
            <a:avLst>
              <a:gd name="adj" fmla="val 5926"/>
            </a:avLst>
          </a:prstGeom>
          <a:solidFill>
            <a:schemeClr val="bg2"/>
          </a:solidFill>
          <a:ln/>
        </p:spPr>
      </p:sp>
      <p:sp>
        <p:nvSpPr>
          <p:cNvPr id="11" name="Shape 6"/>
          <p:cNvSpPr/>
          <p:nvPr/>
        </p:nvSpPr>
        <p:spPr>
          <a:xfrm>
            <a:off x="3097530" y="1536192"/>
            <a:ext cx="822960" cy="822960"/>
          </a:xfrm>
          <a:prstGeom prst="ellipse">
            <a:avLst/>
          </a:prstGeom>
          <a:solidFill>
            <a:schemeClr val="bg1"/>
          </a:solidFill>
          <a:ln/>
        </p:spPr>
      </p:sp>
      <p:pic>
        <p:nvPicPr>
          <p:cNvPr id="12" name="Image 2" descr="/home/claude/kit/icon_comments.png">    </p:cNvPr>
          <p:cNvPicPr>
            <a:picLocks noChangeAspect="1"/>
          </p:cNvPicPr>
          <p:nvPr/>
        </p:nvPicPr>
        <p:blipFill>
          <a:blip r:embed="rId3"/>
          <a:stretch>
            <a:fillRect/>
          </a:stretch>
        </p:blipFill>
        <p:spPr>
          <a:xfrm>
            <a:off x="3278581" y="1717243"/>
            <a:ext cx="460858" cy="460858"/>
          </a:xfrm>
          <a:prstGeom prst="rect">
            <a:avLst/>
          </a:prstGeom>
        </p:spPr>
      </p:pic>
      <p:sp>
        <p:nvSpPr>
          <p:cNvPr id="13" name="Text 7"/>
          <p:cNvSpPr txBox="1"/>
          <p:nvPr/>
        </p:nvSpPr>
        <p:spPr>
          <a:xfrm>
            <a:off x="267462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TALK</a:t>
            </a:r>
            <a:endParaRPr lang="en-US" sz="1300" dirty="0"/>
          </a:p>
        </p:txBody>
      </p:sp>
      <p:sp>
        <p:nvSpPr>
          <p:cNvPr id="14" name="Text 8"/>
          <p:cNvSpPr txBox="1"/>
          <p:nvPr/>
        </p:nvSpPr>
        <p:spPr>
          <a:xfrm>
            <a:off x="269290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Use a frame with your partner</a:t>
            </a:r>
            <a:endParaRPr lang="en-US" sz="1500" dirty="0"/>
          </a:p>
        </p:txBody>
      </p:sp>
      <p:pic>
        <p:nvPicPr>
          <p:cNvPr id="15" name="Image 3" descr="/home/claude/kit/icon_arrow_a.png">    </p:cNvPr>
          <p:cNvPicPr>
            <a:picLocks noChangeAspect="1"/>
          </p:cNvPicPr>
          <p:nvPr/>
        </p:nvPicPr>
        <p:blipFill>
          <a:blip r:embed="rId4"/>
          <a:stretch>
            <a:fillRect/>
          </a:stretch>
        </p:blipFill>
        <p:spPr>
          <a:xfrm>
            <a:off x="4462272" y="2240280"/>
            <a:ext cx="219456" cy="219456"/>
          </a:xfrm>
          <a:prstGeom prst="rect">
            <a:avLst/>
          </a:prstGeom>
        </p:spPr>
      </p:pic>
      <p:sp>
        <p:nvSpPr>
          <p:cNvPr id="16" name="Shape 9"/>
          <p:cNvSpPr/>
          <p:nvPr/>
        </p:nvSpPr>
        <p:spPr>
          <a:xfrm>
            <a:off x="4709160" y="1371600"/>
            <a:ext cx="1851660" cy="2103120"/>
          </a:xfrm>
          <a:prstGeom prst="roundRect">
            <a:avLst>
              <a:gd name="adj" fmla="val 5926"/>
            </a:avLst>
          </a:prstGeom>
          <a:solidFill>
            <a:srgbClr val="EEE9F7"/>
          </a:solidFill>
          <a:ln/>
        </p:spPr>
      </p:sp>
      <p:sp>
        <p:nvSpPr>
          <p:cNvPr id="17" name="Shape 10"/>
          <p:cNvSpPr/>
          <p:nvPr/>
        </p:nvSpPr>
        <p:spPr>
          <a:xfrm>
            <a:off x="5223510" y="1536192"/>
            <a:ext cx="822960" cy="822960"/>
          </a:xfrm>
          <a:prstGeom prst="ellipse">
            <a:avLst/>
          </a:prstGeom>
          <a:solidFill>
            <a:schemeClr val="bg1"/>
          </a:solidFill>
          <a:ln/>
        </p:spPr>
      </p:sp>
      <p:pic>
        <p:nvPicPr>
          <p:cNvPr id="18" name="Image 4" descr="/home/claude/kit/icon_check.png">    </p:cNvPr>
          <p:cNvPicPr>
            <a:picLocks noChangeAspect="1"/>
          </p:cNvPicPr>
          <p:nvPr/>
        </p:nvPicPr>
        <p:blipFill>
          <a:blip r:embed="rId5"/>
          <a:stretch>
            <a:fillRect/>
          </a:stretch>
        </p:blipFill>
        <p:spPr>
          <a:xfrm>
            <a:off x="5404561" y="1717243"/>
            <a:ext cx="460858" cy="460858"/>
          </a:xfrm>
          <a:prstGeom prst="rect">
            <a:avLst/>
          </a:prstGeom>
        </p:spPr>
      </p:pic>
      <p:sp>
        <p:nvSpPr>
          <p:cNvPr id="19" name="Text 11"/>
          <p:cNvSpPr txBox="1"/>
          <p:nvPr/>
        </p:nvSpPr>
        <p:spPr>
          <a:xfrm>
            <a:off x="480060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DECIDE</a:t>
            </a:r>
            <a:endParaRPr lang="en-US" sz="1300" dirty="0"/>
          </a:p>
        </p:txBody>
      </p:sp>
      <p:sp>
        <p:nvSpPr>
          <p:cNvPr id="20" name="Text 12"/>
          <p:cNvSpPr txBox="1"/>
          <p:nvPr/>
        </p:nvSpPr>
        <p:spPr>
          <a:xfrm>
            <a:off x="481888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Tick or cross</a:t>
            </a:r>
            <a:endParaRPr lang="en-US" sz="1500" dirty="0"/>
          </a:p>
        </p:txBody>
      </p:sp>
      <p:pic>
        <p:nvPicPr>
          <p:cNvPr id="21" name="Image 5" descr="/home/claude/kit/icon_arrow_a.png">    </p:cNvPr>
          <p:cNvPicPr>
            <a:picLocks noChangeAspect="1"/>
          </p:cNvPicPr>
          <p:nvPr/>
        </p:nvPicPr>
        <p:blipFill>
          <a:blip r:embed="rId6"/>
          <a:stretch>
            <a:fillRect/>
          </a:stretch>
        </p:blipFill>
        <p:spPr>
          <a:xfrm>
            <a:off x="6588252" y="2240280"/>
            <a:ext cx="219456" cy="219456"/>
          </a:xfrm>
          <a:prstGeom prst="rect">
            <a:avLst/>
          </a:prstGeom>
        </p:spPr>
      </p:pic>
      <p:sp>
        <p:nvSpPr>
          <p:cNvPr id="22" name="Shape 13"/>
          <p:cNvSpPr/>
          <p:nvPr/>
        </p:nvSpPr>
        <p:spPr>
          <a:xfrm>
            <a:off x="6835140" y="1371600"/>
            <a:ext cx="1851660" cy="2103120"/>
          </a:xfrm>
          <a:prstGeom prst="roundRect">
            <a:avLst>
              <a:gd name="adj" fmla="val 5926"/>
            </a:avLst>
          </a:prstGeom>
          <a:solidFill>
            <a:schemeClr val="bg2"/>
          </a:solidFill>
          <a:ln/>
        </p:spPr>
      </p:sp>
      <p:sp>
        <p:nvSpPr>
          <p:cNvPr id="23" name="Shape 14"/>
          <p:cNvSpPr/>
          <p:nvPr/>
        </p:nvSpPr>
        <p:spPr>
          <a:xfrm>
            <a:off x="7349490" y="1536192"/>
            <a:ext cx="822960" cy="822960"/>
          </a:xfrm>
          <a:prstGeom prst="ellipse">
            <a:avLst/>
          </a:prstGeom>
          <a:solidFill>
            <a:schemeClr val="bg1"/>
          </a:solidFill>
          <a:ln/>
        </p:spPr>
      </p:sp>
      <p:pic>
        <p:nvPicPr>
          <p:cNvPr id="24" name="Image 6" descr="/home/claude/kit/icon_pencil.png">    </p:cNvPr>
          <p:cNvPicPr>
            <a:picLocks noChangeAspect="1"/>
          </p:cNvPicPr>
          <p:nvPr/>
        </p:nvPicPr>
        <p:blipFill>
          <a:blip r:embed="rId7"/>
          <a:stretch>
            <a:fillRect/>
          </a:stretch>
        </p:blipFill>
        <p:spPr>
          <a:xfrm>
            <a:off x="7530541" y="1717243"/>
            <a:ext cx="460858" cy="460858"/>
          </a:xfrm>
          <a:prstGeom prst="rect">
            <a:avLst/>
          </a:prstGeom>
        </p:spPr>
      </p:pic>
      <p:sp>
        <p:nvSpPr>
          <p:cNvPr id="25" name="Text 15"/>
          <p:cNvSpPr txBox="1"/>
          <p:nvPr/>
        </p:nvSpPr>
        <p:spPr>
          <a:xfrm>
            <a:off x="692658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4. STRETCH</a:t>
            </a:r>
            <a:endParaRPr lang="en-US" sz="1300" dirty="0"/>
          </a:p>
        </p:txBody>
      </p:sp>
      <p:sp>
        <p:nvSpPr>
          <p:cNvPr id="26" name="Text 16"/>
          <p:cNvSpPr txBox="1"/>
          <p:nvPr/>
        </p:nvSpPr>
        <p:spPr>
          <a:xfrm>
            <a:off x="6944868" y="2743200"/>
            <a:ext cx="163220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What is it really?</a:t>
            </a:r>
            <a:endParaRPr lang="en-US" sz="1500" dirty="0"/>
          </a:p>
        </p:txBody>
      </p:sp>
      <p:sp>
        <p:nvSpPr>
          <p:cNvPr id="27" name="Shape 17"/>
          <p:cNvSpPr/>
          <p:nvPr/>
        </p:nvSpPr>
        <p:spPr>
          <a:xfrm>
            <a:off x="457200" y="3703320"/>
            <a:ext cx="8229600" cy="685800"/>
          </a:xfrm>
          <a:prstGeom prst="roundRect">
            <a:avLst>
              <a:gd name="adj" fmla="val 16000"/>
            </a:avLst>
          </a:prstGeom>
          <a:solidFill>
            <a:srgbClr val="FCE4F2"/>
          </a:solidFill>
          <a:ln/>
        </p:spPr>
      </p:sp>
      <p:sp>
        <p:nvSpPr>
          <p:cNvPr id="28" name="Shape 18"/>
          <p:cNvSpPr/>
          <p:nvPr/>
        </p:nvSpPr>
        <p:spPr>
          <a:xfrm>
            <a:off x="566928" y="3794760"/>
            <a:ext cx="502920" cy="502920"/>
          </a:xfrm>
          <a:prstGeom prst="ellipse">
            <a:avLst/>
          </a:prstGeom>
          <a:solidFill>
            <a:schemeClr val="bg1"/>
          </a:solidFill>
          <a:ln/>
        </p:spPr>
      </p:sp>
      <p:pic>
        <p:nvPicPr>
          <p:cNvPr id="29" name="Image 7" descr="/home/claude/kit/icon_sync.png">    </p:cNvPr>
          <p:cNvPicPr>
            <a:picLocks noChangeAspect="1"/>
          </p:cNvPicPr>
          <p:nvPr/>
        </p:nvPicPr>
        <p:blipFill>
          <a:blip r:embed="rId8"/>
          <a:stretch>
            <a:fillRect/>
          </a:stretch>
        </p:blipFill>
        <p:spPr>
          <a:xfrm>
            <a:off x="667512" y="3895344"/>
            <a:ext cx="301752" cy="301752"/>
          </a:xfrm>
          <a:prstGeom prst="rect">
            <a:avLst/>
          </a:prstGeom>
        </p:spPr>
      </p:pic>
      <p:sp>
        <p:nvSpPr>
          <p:cNvPr id="30" name="Text 19"/>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800" dirty="0">
                <a:solidFill>
                  <a:schemeClr val="tx1"/>
                </a:solidFill>
                <a:latin typeface="Calibri" pitchFamily="34" charset="0"/>
                <a:ea typeface="Calibri" pitchFamily="34" charset="-122"/>
                <a:cs typeface="Calibri" pitchFamily="34" charset="-120"/>
              </a:rPr>
              <a:t>Take turns to speak first at each exhibit.</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Museum detective talk</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 think that's wrong because it is a broom, not a dog. The bristles look like fur."</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 think that's wrong because it is a ___, not a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100" dirty="0">
                <a:solidFill>
                  <a:schemeClr val="tx1"/>
                </a:solidFill>
                <a:latin typeface="Calibri" pitchFamily="34" charset="0"/>
                <a:ea typeface="Calibri" pitchFamily="34" charset="-122"/>
                <a:cs typeface="Calibri" pitchFamily="34" charset="-120"/>
              </a:rPr>
              <a:t>Word bank: right · wrong · mistake · looks like · check · because · guessed</a:t>
            </a:r>
            <a:endParaRPr lang="en-US" sz="11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 think that's right / wrong because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 think the AI made a mistake because ___ looks like ___. We could check by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Museum answers</a:t>
            </a:r>
            <a:endParaRPr lang="en-US" sz="3000" dirty="0"/>
          </a:p>
        </p:txBody>
      </p:sp>
      <p:sp>
        <p:nvSpPr>
          <p:cNvPr id="4" name="Shape 1"/>
          <p:cNvSpPr/>
          <p:nvPr/>
        </p:nvSpPr>
        <p:spPr>
          <a:xfrm>
            <a:off x="457200" y="1325880"/>
            <a:ext cx="1920240" cy="1188720"/>
          </a:xfrm>
          <a:prstGeom prst="roundRect">
            <a:avLst>
              <a:gd name="adj" fmla="val 9231"/>
            </a:avLst>
          </a:prstGeom>
          <a:solidFill>
            <a:srgbClr val="DFF3E4"/>
          </a:solidFill>
          <a:ln/>
        </p:spPr>
      </p:sp>
      <p:sp>
        <p:nvSpPr>
          <p:cNvPr id="5" name="Shape 2"/>
          <p:cNvSpPr/>
          <p:nvPr/>
        </p:nvSpPr>
        <p:spPr>
          <a:xfrm>
            <a:off x="548640" y="1463040"/>
            <a:ext cx="731520" cy="731520"/>
          </a:xfrm>
          <a:prstGeom prst="ellipse">
            <a:avLst/>
          </a:prstGeom>
          <a:solidFill>
            <a:schemeClr val="bg1"/>
          </a:solidFill>
          <a:ln/>
        </p:spPr>
      </p:sp>
      <p:pic>
        <p:nvPicPr>
          <p:cNvPr id="6" name="Image 0" descr="/home/claude/kit/icon_cat.png">    </p:cNvPr>
          <p:cNvPicPr>
            <a:picLocks noChangeAspect="1"/>
          </p:cNvPicPr>
          <p:nvPr/>
        </p:nvPicPr>
        <p:blipFill>
          <a:blip r:embed="rId1"/>
          <a:stretch>
            <a:fillRect/>
          </a:stretch>
        </p:blipFill>
        <p:spPr>
          <a:xfrm>
            <a:off x="694944" y="1609344"/>
            <a:ext cx="438912" cy="438912"/>
          </a:xfrm>
          <a:prstGeom prst="rect">
            <a:avLst/>
          </a:prstGeom>
        </p:spPr>
      </p:pic>
      <p:sp>
        <p:nvSpPr>
          <p:cNvPr id="7" name="Text 3"/>
          <p:cNvSpPr txBox="1"/>
          <p:nvPr/>
        </p:nvSpPr>
        <p:spPr>
          <a:xfrm>
            <a:off x="1325880" y="1435608"/>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cat</a:t>
            </a:r>
            <a:endParaRPr lang="en-US" sz="1300" dirty="0"/>
          </a:p>
        </p:txBody>
      </p:sp>
      <p:sp>
        <p:nvSpPr>
          <p:cNvPr id="8" name="Text 4"/>
          <p:cNvSpPr txBox="1"/>
          <p:nvPr/>
        </p:nvSpPr>
        <p:spPr>
          <a:xfrm>
            <a:off x="1325880" y="1828800"/>
            <a:ext cx="1024128" cy="548640"/>
          </a:xfrm>
          <a:prstGeom prst="rect">
            <a:avLst/>
          </a:prstGeom>
          <a:noFill/>
          <a:ln/>
        </p:spPr>
        <p:txBody>
          <a:bodyPr wrap="square" lIns="635" tIns="635" rIns="635" bIns="635" rtlCol="0" anchor="t"/>
          <a:lstStyle/>
          <a:p>
            <a:pPr indent="0" marL="0">
              <a:buNone/>
            </a:pPr>
            <a:r>
              <a:rPr lang="en-US" sz="1400" b="1" dirty="0">
                <a:solidFill>
                  <a:srgbClr val="2E7D4F"/>
                </a:solidFill>
                <a:latin typeface="Calibri" pitchFamily="34" charset="0"/>
                <a:ea typeface="Calibri" pitchFamily="34" charset="-122"/>
                <a:cs typeface="Calibri" pitchFamily="34" charset="-120"/>
              </a:rPr>
              <a:t>✓ Right</a:t>
            </a:r>
            <a:endParaRPr lang="en-US" sz="1400" dirty="0"/>
          </a:p>
        </p:txBody>
      </p:sp>
      <p:sp>
        <p:nvSpPr>
          <p:cNvPr id="9" name="Shape 5"/>
          <p:cNvSpPr/>
          <p:nvPr/>
        </p:nvSpPr>
        <p:spPr>
          <a:xfrm>
            <a:off x="2560320" y="1325880"/>
            <a:ext cx="1920240" cy="1188720"/>
          </a:xfrm>
          <a:prstGeom prst="roundRect">
            <a:avLst>
              <a:gd name="adj" fmla="val 9231"/>
            </a:avLst>
          </a:prstGeom>
          <a:solidFill>
            <a:srgbClr val="FBE3DC"/>
          </a:solidFill>
          <a:ln/>
        </p:spPr>
      </p:sp>
      <p:sp>
        <p:nvSpPr>
          <p:cNvPr id="10" name="Shape 6"/>
          <p:cNvSpPr/>
          <p:nvPr/>
        </p:nvSpPr>
        <p:spPr>
          <a:xfrm>
            <a:off x="2651760" y="1463040"/>
            <a:ext cx="731520" cy="731520"/>
          </a:xfrm>
          <a:prstGeom prst="ellipse">
            <a:avLst/>
          </a:prstGeom>
          <a:solidFill>
            <a:schemeClr val="bg1"/>
          </a:solidFill>
          <a:ln/>
        </p:spPr>
      </p:sp>
      <p:pic>
        <p:nvPicPr>
          <p:cNvPr id="11" name="Image 1" descr="/home/claude/kit/icon_mop.png">    </p:cNvPr>
          <p:cNvPicPr>
            <a:picLocks noChangeAspect="1"/>
          </p:cNvPicPr>
          <p:nvPr/>
        </p:nvPicPr>
        <p:blipFill>
          <a:blip r:embed="rId2"/>
          <a:stretch>
            <a:fillRect/>
          </a:stretch>
        </p:blipFill>
        <p:spPr>
          <a:xfrm>
            <a:off x="2798064" y="1609344"/>
            <a:ext cx="438912" cy="438912"/>
          </a:xfrm>
          <a:prstGeom prst="rect">
            <a:avLst/>
          </a:prstGeom>
        </p:spPr>
      </p:pic>
      <p:sp>
        <p:nvSpPr>
          <p:cNvPr id="12" name="Text 7"/>
          <p:cNvSpPr txBox="1"/>
          <p:nvPr/>
        </p:nvSpPr>
        <p:spPr>
          <a:xfrm>
            <a:off x="3429000" y="1435608"/>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dog</a:t>
            </a:r>
            <a:endParaRPr lang="en-US" sz="1300" dirty="0"/>
          </a:p>
        </p:txBody>
      </p:sp>
      <p:sp>
        <p:nvSpPr>
          <p:cNvPr id="13" name="Text 8"/>
          <p:cNvSpPr txBox="1"/>
          <p:nvPr/>
        </p:nvSpPr>
        <p:spPr>
          <a:xfrm>
            <a:off x="3429000" y="1828800"/>
            <a:ext cx="1024128" cy="548640"/>
          </a:xfrm>
          <a:prstGeom prst="rect">
            <a:avLst/>
          </a:prstGeom>
          <a:noFill/>
          <a:ln/>
        </p:spPr>
        <p:txBody>
          <a:bodyPr wrap="square" lIns="635" tIns="635" rIns="635" bIns="635" rtlCol="0" anchor="t"/>
          <a:lstStyle/>
          <a:p>
            <a:pPr indent="0" marL="0">
              <a:buNone/>
            </a:pPr>
            <a:r>
              <a:rPr lang="en-US" sz="1400" b="1" dirty="0">
                <a:solidFill>
                  <a:schemeClr val="accent3"/>
                </a:solidFill>
                <a:latin typeface="Calibri" pitchFamily="34" charset="0"/>
                <a:ea typeface="Calibri" pitchFamily="34" charset="-122"/>
                <a:cs typeface="Calibri" pitchFamily="34" charset="-120"/>
              </a:rPr>
              <a:t>✗ broom</a:t>
            </a:r>
            <a:endParaRPr lang="en-US" sz="1400" dirty="0"/>
          </a:p>
        </p:txBody>
      </p:sp>
      <p:sp>
        <p:nvSpPr>
          <p:cNvPr id="14" name="Shape 9"/>
          <p:cNvSpPr/>
          <p:nvPr/>
        </p:nvSpPr>
        <p:spPr>
          <a:xfrm>
            <a:off x="4663440" y="1325880"/>
            <a:ext cx="1920240" cy="1188720"/>
          </a:xfrm>
          <a:prstGeom prst="roundRect">
            <a:avLst>
              <a:gd name="adj" fmla="val 9231"/>
            </a:avLst>
          </a:prstGeom>
          <a:solidFill>
            <a:srgbClr val="FBE3DC"/>
          </a:solidFill>
          <a:ln/>
        </p:spPr>
      </p:sp>
      <p:sp>
        <p:nvSpPr>
          <p:cNvPr id="15" name="Shape 10"/>
          <p:cNvSpPr/>
          <p:nvPr/>
        </p:nvSpPr>
        <p:spPr>
          <a:xfrm>
            <a:off x="4754880" y="1463040"/>
            <a:ext cx="731520" cy="731520"/>
          </a:xfrm>
          <a:prstGeom prst="ellipse">
            <a:avLst/>
          </a:prstGeom>
          <a:solidFill>
            <a:schemeClr val="bg1"/>
          </a:solidFill>
          <a:ln/>
        </p:spPr>
      </p:sp>
      <p:pic>
        <p:nvPicPr>
          <p:cNvPr id="16" name="Image 2" descr="/home/claude/kit/icon_snowflake.png">    </p:cNvPr>
          <p:cNvPicPr>
            <a:picLocks noChangeAspect="1"/>
          </p:cNvPicPr>
          <p:nvPr/>
        </p:nvPicPr>
        <p:blipFill>
          <a:blip r:embed="rId3"/>
          <a:stretch>
            <a:fillRect/>
          </a:stretch>
        </p:blipFill>
        <p:spPr>
          <a:xfrm>
            <a:off x="4901184" y="1609344"/>
            <a:ext cx="438912" cy="438912"/>
          </a:xfrm>
          <a:prstGeom prst="rect">
            <a:avLst/>
          </a:prstGeom>
        </p:spPr>
      </p:pic>
      <p:sp>
        <p:nvSpPr>
          <p:cNvPr id="17" name="Text 11"/>
          <p:cNvSpPr txBox="1"/>
          <p:nvPr/>
        </p:nvSpPr>
        <p:spPr>
          <a:xfrm>
            <a:off x="5532120" y="1435608"/>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star</a:t>
            </a:r>
            <a:endParaRPr lang="en-US" sz="1300" dirty="0"/>
          </a:p>
        </p:txBody>
      </p:sp>
      <p:sp>
        <p:nvSpPr>
          <p:cNvPr id="18" name="Text 12"/>
          <p:cNvSpPr txBox="1"/>
          <p:nvPr/>
        </p:nvSpPr>
        <p:spPr>
          <a:xfrm>
            <a:off x="5532120" y="1828800"/>
            <a:ext cx="1024128" cy="548640"/>
          </a:xfrm>
          <a:prstGeom prst="rect">
            <a:avLst/>
          </a:prstGeom>
          <a:noFill/>
          <a:ln/>
        </p:spPr>
        <p:txBody>
          <a:bodyPr wrap="square" lIns="635" tIns="635" rIns="635" bIns="635" rtlCol="0" anchor="t"/>
          <a:lstStyle/>
          <a:p>
            <a:pPr indent="0" marL="0">
              <a:buNone/>
            </a:pPr>
            <a:r>
              <a:rPr lang="en-US" sz="1400" b="1" dirty="0">
                <a:solidFill>
                  <a:schemeClr val="accent3"/>
                </a:solidFill>
                <a:latin typeface="Calibri" pitchFamily="34" charset="0"/>
                <a:ea typeface="Calibri" pitchFamily="34" charset="-122"/>
                <a:cs typeface="Calibri" pitchFamily="34" charset="-120"/>
              </a:rPr>
              <a:t>✗ snowflake</a:t>
            </a:r>
            <a:endParaRPr lang="en-US" sz="1400" dirty="0"/>
          </a:p>
        </p:txBody>
      </p:sp>
      <p:sp>
        <p:nvSpPr>
          <p:cNvPr id="19" name="Shape 13"/>
          <p:cNvSpPr/>
          <p:nvPr/>
        </p:nvSpPr>
        <p:spPr>
          <a:xfrm>
            <a:off x="6766560" y="1325880"/>
            <a:ext cx="1920240" cy="1188720"/>
          </a:xfrm>
          <a:prstGeom prst="roundRect">
            <a:avLst>
              <a:gd name="adj" fmla="val 9231"/>
            </a:avLst>
          </a:prstGeom>
          <a:solidFill>
            <a:srgbClr val="DFF3E4"/>
          </a:solidFill>
          <a:ln/>
        </p:spPr>
      </p:sp>
      <p:sp>
        <p:nvSpPr>
          <p:cNvPr id="20" name="Shape 14"/>
          <p:cNvSpPr/>
          <p:nvPr/>
        </p:nvSpPr>
        <p:spPr>
          <a:xfrm>
            <a:off x="6858000" y="1463040"/>
            <a:ext cx="731520" cy="731520"/>
          </a:xfrm>
          <a:prstGeom prst="ellipse">
            <a:avLst/>
          </a:prstGeom>
          <a:solidFill>
            <a:schemeClr val="bg1"/>
          </a:solidFill>
          <a:ln/>
        </p:spPr>
      </p:sp>
      <p:pic>
        <p:nvPicPr>
          <p:cNvPr id="21" name="Image 3" descr="/home/claude/kit/icon_apple_c.png">    </p:cNvPr>
          <p:cNvPicPr>
            <a:picLocks noChangeAspect="1"/>
          </p:cNvPicPr>
          <p:nvPr/>
        </p:nvPicPr>
        <p:blipFill>
          <a:blip r:embed="rId4"/>
          <a:stretch>
            <a:fillRect/>
          </a:stretch>
        </p:blipFill>
        <p:spPr>
          <a:xfrm>
            <a:off x="7004304" y="1609344"/>
            <a:ext cx="438912" cy="438912"/>
          </a:xfrm>
          <a:prstGeom prst="rect">
            <a:avLst/>
          </a:prstGeom>
        </p:spPr>
      </p:pic>
      <p:sp>
        <p:nvSpPr>
          <p:cNvPr id="22" name="Text 15"/>
          <p:cNvSpPr txBox="1"/>
          <p:nvPr/>
        </p:nvSpPr>
        <p:spPr>
          <a:xfrm>
            <a:off x="7635240" y="1435608"/>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apple</a:t>
            </a:r>
            <a:endParaRPr lang="en-US" sz="1300" dirty="0"/>
          </a:p>
        </p:txBody>
      </p:sp>
      <p:sp>
        <p:nvSpPr>
          <p:cNvPr id="23" name="Text 16"/>
          <p:cNvSpPr txBox="1"/>
          <p:nvPr/>
        </p:nvSpPr>
        <p:spPr>
          <a:xfrm>
            <a:off x="7635240" y="1828800"/>
            <a:ext cx="1024128" cy="548640"/>
          </a:xfrm>
          <a:prstGeom prst="rect">
            <a:avLst/>
          </a:prstGeom>
          <a:noFill/>
          <a:ln/>
        </p:spPr>
        <p:txBody>
          <a:bodyPr wrap="square" lIns="635" tIns="635" rIns="635" bIns="635" rtlCol="0" anchor="t"/>
          <a:lstStyle/>
          <a:p>
            <a:pPr indent="0" marL="0">
              <a:buNone/>
            </a:pPr>
            <a:r>
              <a:rPr lang="en-US" sz="1400" b="1" dirty="0">
                <a:solidFill>
                  <a:srgbClr val="2E7D4F"/>
                </a:solidFill>
                <a:latin typeface="Calibri" pitchFamily="34" charset="0"/>
                <a:ea typeface="Calibri" pitchFamily="34" charset="-122"/>
                <a:cs typeface="Calibri" pitchFamily="34" charset="-120"/>
              </a:rPr>
              <a:t>✓ Right</a:t>
            </a:r>
            <a:endParaRPr lang="en-US" sz="1400" dirty="0"/>
          </a:p>
        </p:txBody>
      </p:sp>
      <p:sp>
        <p:nvSpPr>
          <p:cNvPr id="24" name="Shape 17"/>
          <p:cNvSpPr/>
          <p:nvPr/>
        </p:nvSpPr>
        <p:spPr>
          <a:xfrm>
            <a:off x="457200" y="2624328"/>
            <a:ext cx="1920240" cy="1188720"/>
          </a:xfrm>
          <a:prstGeom prst="roundRect">
            <a:avLst>
              <a:gd name="adj" fmla="val 9231"/>
            </a:avLst>
          </a:prstGeom>
          <a:solidFill>
            <a:srgbClr val="FBE3DC"/>
          </a:solidFill>
          <a:ln/>
        </p:spPr>
      </p:sp>
      <p:sp>
        <p:nvSpPr>
          <p:cNvPr id="25" name="Shape 18"/>
          <p:cNvSpPr/>
          <p:nvPr/>
        </p:nvSpPr>
        <p:spPr>
          <a:xfrm>
            <a:off x="548640" y="2761488"/>
            <a:ext cx="731520" cy="731520"/>
          </a:xfrm>
          <a:prstGeom prst="ellipse">
            <a:avLst/>
          </a:prstGeom>
          <a:solidFill>
            <a:schemeClr val="bg1"/>
          </a:solidFill>
          <a:ln/>
        </p:spPr>
      </p:sp>
      <p:pic>
        <p:nvPicPr>
          <p:cNvPr id="26" name="Image 4" descr="/home/claude/kit/icon_frog.png">    </p:cNvPr>
          <p:cNvPicPr>
            <a:picLocks noChangeAspect="1"/>
          </p:cNvPicPr>
          <p:nvPr/>
        </p:nvPicPr>
        <p:blipFill>
          <a:blip r:embed="rId5"/>
          <a:stretch>
            <a:fillRect/>
          </a:stretch>
        </p:blipFill>
        <p:spPr>
          <a:xfrm>
            <a:off x="694944" y="2907792"/>
            <a:ext cx="438912" cy="438912"/>
          </a:xfrm>
          <a:prstGeom prst="rect">
            <a:avLst/>
          </a:prstGeom>
        </p:spPr>
      </p:pic>
      <p:sp>
        <p:nvSpPr>
          <p:cNvPr id="27" name="Text 19"/>
          <p:cNvSpPr txBox="1"/>
          <p:nvPr/>
        </p:nvSpPr>
        <p:spPr>
          <a:xfrm>
            <a:off x="1325880" y="2734056"/>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leaf</a:t>
            </a:r>
            <a:endParaRPr lang="en-US" sz="1300" dirty="0"/>
          </a:p>
        </p:txBody>
      </p:sp>
      <p:sp>
        <p:nvSpPr>
          <p:cNvPr id="28" name="Text 20"/>
          <p:cNvSpPr txBox="1"/>
          <p:nvPr/>
        </p:nvSpPr>
        <p:spPr>
          <a:xfrm>
            <a:off x="1325880" y="3127248"/>
            <a:ext cx="1024128" cy="548640"/>
          </a:xfrm>
          <a:prstGeom prst="rect">
            <a:avLst/>
          </a:prstGeom>
          <a:noFill/>
          <a:ln/>
        </p:spPr>
        <p:txBody>
          <a:bodyPr wrap="square" lIns="635" tIns="635" rIns="635" bIns="635" rtlCol="0" anchor="t"/>
          <a:lstStyle/>
          <a:p>
            <a:pPr indent="0" marL="0">
              <a:buNone/>
            </a:pPr>
            <a:r>
              <a:rPr lang="en-US" sz="1400" b="1" dirty="0">
                <a:solidFill>
                  <a:schemeClr val="accent3"/>
                </a:solidFill>
                <a:latin typeface="Calibri" pitchFamily="34" charset="0"/>
                <a:ea typeface="Calibri" pitchFamily="34" charset="-122"/>
                <a:cs typeface="Calibri" pitchFamily="34" charset="-120"/>
              </a:rPr>
              <a:t>✗ frog</a:t>
            </a:r>
            <a:endParaRPr lang="en-US" sz="1400" dirty="0"/>
          </a:p>
        </p:txBody>
      </p:sp>
      <p:sp>
        <p:nvSpPr>
          <p:cNvPr id="29" name="Shape 21"/>
          <p:cNvSpPr/>
          <p:nvPr/>
        </p:nvSpPr>
        <p:spPr>
          <a:xfrm>
            <a:off x="2560320" y="2624328"/>
            <a:ext cx="1920240" cy="1188720"/>
          </a:xfrm>
          <a:prstGeom prst="roundRect">
            <a:avLst>
              <a:gd name="adj" fmla="val 9231"/>
            </a:avLst>
          </a:prstGeom>
          <a:solidFill>
            <a:srgbClr val="DFF3E4"/>
          </a:solidFill>
          <a:ln/>
        </p:spPr>
      </p:sp>
      <p:sp>
        <p:nvSpPr>
          <p:cNvPr id="30" name="Shape 22"/>
          <p:cNvSpPr/>
          <p:nvPr/>
        </p:nvSpPr>
        <p:spPr>
          <a:xfrm>
            <a:off x="2651760" y="2761488"/>
            <a:ext cx="731520" cy="731520"/>
          </a:xfrm>
          <a:prstGeom prst="ellipse">
            <a:avLst/>
          </a:prstGeom>
          <a:solidFill>
            <a:schemeClr val="bg1"/>
          </a:solidFill>
          <a:ln/>
        </p:spPr>
      </p:sp>
      <p:pic>
        <p:nvPicPr>
          <p:cNvPr id="31" name="Image 5" descr="/home/claude/kit/icon_horse.png">    </p:cNvPr>
          <p:cNvPicPr>
            <a:picLocks noChangeAspect="1"/>
          </p:cNvPicPr>
          <p:nvPr/>
        </p:nvPicPr>
        <p:blipFill>
          <a:blip r:embed="rId6"/>
          <a:stretch>
            <a:fillRect/>
          </a:stretch>
        </p:blipFill>
        <p:spPr>
          <a:xfrm>
            <a:off x="2798064" y="2907792"/>
            <a:ext cx="438912" cy="438912"/>
          </a:xfrm>
          <a:prstGeom prst="rect">
            <a:avLst/>
          </a:prstGeom>
        </p:spPr>
      </p:pic>
      <p:sp>
        <p:nvSpPr>
          <p:cNvPr id="32" name="Text 23"/>
          <p:cNvSpPr txBox="1"/>
          <p:nvPr/>
        </p:nvSpPr>
        <p:spPr>
          <a:xfrm>
            <a:off x="3429000" y="2734056"/>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horse</a:t>
            </a:r>
            <a:endParaRPr lang="en-US" sz="1300" dirty="0"/>
          </a:p>
        </p:txBody>
      </p:sp>
      <p:sp>
        <p:nvSpPr>
          <p:cNvPr id="33" name="Text 24"/>
          <p:cNvSpPr txBox="1"/>
          <p:nvPr/>
        </p:nvSpPr>
        <p:spPr>
          <a:xfrm>
            <a:off x="3429000" y="3127248"/>
            <a:ext cx="1024128" cy="548640"/>
          </a:xfrm>
          <a:prstGeom prst="rect">
            <a:avLst/>
          </a:prstGeom>
          <a:noFill/>
          <a:ln/>
        </p:spPr>
        <p:txBody>
          <a:bodyPr wrap="square" lIns="635" tIns="635" rIns="635" bIns="635" rtlCol="0" anchor="t"/>
          <a:lstStyle/>
          <a:p>
            <a:pPr indent="0" marL="0">
              <a:buNone/>
            </a:pPr>
            <a:r>
              <a:rPr lang="en-US" sz="1400" b="1" dirty="0">
                <a:solidFill>
                  <a:srgbClr val="2E7D4F"/>
                </a:solidFill>
                <a:latin typeface="Calibri" pitchFamily="34" charset="0"/>
                <a:ea typeface="Calibri" pitchFamily="34" charset="-122"/>
                <a:cs typeface="Calibri" pitchFamily="34" charset="-120"/>
              </a:rPr>
              <a:t>✓ Right</a:t>
            </a:r>
            <a:endParaRPr lang="en-US" sz="1400" dirty="0"/>
          </a:p>
        </p:txBody>
      </p:sp>
      <p:sp>
        <p:nvSpPr>
          <p:cNvPr id="34" name="Shape 25"/>
          <p:cNvSpPr/>
          <p:nvPr/>
        </p:nvSpPr>
        <p:spPr>
          <a:xfrm>
            <a:off x="4663440" y="2624328"/>
            <a:ext cx="1920240" cy="1188720"/>
          </a:xfrm>
          <a:prstGeom prst="roundRect">
            <a:avLst>
              <a:gd name="adj" fmla="val 9231"/>
            </a:avLst>
          </a:prstGeom>
          <a:solidFill>
            <a:srgbClr val="FBE3DC"/>
          </a:solidFill>
          <a:ln/>
        </p:spPr>
      </p:sp>
      <p:sp>
        <p:nvSpPr>
          <p:cNvPr id="35" name="Shape 26"/>
          <p:cNvSpPr/>
          <p:nvPr/>
        </p:nvSpPr>
        <p:spPr>
          <a:xfrm>
            <a:off x="4754880" y="2761488"/>
            <a:ext cx="731520" cy="731520"/>
          </a:xfrm>
          <a:prstGeom prst="ellipse">
            <a:avLst/>
          </a:prstGeom>
          <a:solidFill>
            <a:schemeClr val="bg1"/>
          </a:solidFill>
          <a:ln/>
        </p:spPr>
      </p:sp>
      <p:pic>
        <p:nvPicPr>
          <p:cNvPr id="36" name="Image 6" descr="/home/claude/kit/icon_umbrella.png">    </p:cNvPr>
          <p:cNvPicPr>
            <a:picLocks noChangeAspect="1"/>
          </p:cNvPicPr>
          <p:nvPr/>
        </p:nvPicPr>
        <p:blipFill>
          <a:blip r:embed="rId7"/>
          <a:stretch>
            <a:fillRect/>
          </a:stretch>
        </p:blipFill>
        <p:spPr>
          <a:xfrm>
            <a:off x="4901184" y="2907792"/>
            <a:ext cx="438912" cy="438912"/>
          </a:xfrm>
          <a:prstGeom prst="rect">
            <a:avLst/>
          </a:prstGeom>
        </p:spPr>
      </p:pic>
      <p:sp>
        <p:nvSpPr>
          <p:cNvPr id="37" name="Text 27"/>
          <p:cNvSpPr txBox="1"/>
          <p:nvPr/>
        </p:nvSpPr>
        <p:spPr>
          <a:xfrm>
            <a:off x="5532120" y="2734056"/>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mushroom</a:t>
            </a:r>
            <a:endParaRPr lang="en-US" sz="1300" dirty="0"/>
          </a:p>
        </p:txBody>
      </p:sp>
      <p:sp>
        <p:nvSpPr>
          <p:cNvPr id="38" name="Text 28"/>
          <p:cNvSpPr txBox="1"/>
          <p:nvPr/>
        </p:nvSpPr>
        <p:spPr>
          <a:xfrm>
            <a:off x="5532120" y="3127248"/>
            <a:ext cx="1024128" cy="548640"/>
          </a:xfrm>
          <a:prstGeom prst="rect">
            <a:avLst/>
          </a:prstGeom>
          <a:noFill/>
          <a:ln/>
        </p:spPr>
        <p:txBody>
          <a:bodyPr wrap="square" lIns="635" tIns="635" rIns="635" bIns="635" rtlCol="0" anchor="t"/>
          <a:lstStyle/>
          <a:p>
            <a:pPr indent="0" marL="0">
              <a:buNone/>
            </a:pPr>
            <a:r>
              <a:rPr lang="en-US" sz="1400" b="1" dirty="0">
                <a:solidFill>
                  <a:schemeClr val="accent3"/>
                </a:solidFill>
                <a:latin typeface="Calibri" pitchFamily="34" charset="0"/>
                <a:ea typeface="Calibri" pitchFamily="34" charset="-122"/>
                <a:cs typeface="Calibri" pitchFamily="34" charset="-120"/>
              </a:rPr>
              <a:t>✗ umbrella</a:t>
            </a:r>
            <a:endParaRPr lang="en-US" sz="1400" dirty="0"/>
          </a:p>
        </p:txBody>
      </p:sp>
      <p:sp>
        <p:nvSpPr>
          <p:cNvPr id="39" name="Shape 29"/>
          <p:cNvSpPr/>
          <p:nvPr/>
        </p:nvSpPr>
        <p:spPr>
          <a:xfrm>
            <a:off x="6766560" y="2624328"/>
            <a:ext cx="1920240" cy="1188720"/>
          </a:xfrm>
          <a:prstGeom prst="roundRect">
            <a:avLst>
              <a:gd name="adj" fmla="val 9231"/>
            </a:avLst>
          </a:prstGeom>
          <a:solidFill>
            <a:srgbClr val="FBE3DC"/>
          </a:solidFill>
          <a:ln/>
        </p:spPr>
      </p:sp>
      <p:sp>
        <p:nvSpPr>
          <p:cNvPr id="40" name="Shape 30"/>
          <p:cNvSpPr/>
          <p:nvPr/>
        </p:nvSpPr>
        <p:spPr>
          <a:xfrm>
            <a:off x="6858000" y="2761488"/>
            <a:ext cx="731520" cy="731520"/>
          </a:xfrm>
          <a:prstGeom prst="ellipse">
            <a:avLst/>
          </a:prstGeom>
          <a:solidFill>
            <a:schemeClr val="bg1"/>
          </a:solidFill>
          <a:ln/>
        </p:spPr>
      </p:sp>
      <p:pic>
        <p:nvPicPr>
          <p:cNvPr id="41" name="Image 7" descr="/home/claude/kit/icon_football.png">    </p:cNvPr>
          <p:cNvPicPr>
            <a:picLocks noChangeAspect="1"/>
          </p:cNvPicPr>
          <p:nvPr/>
        </p:nvPicPr>
        <p:blipFill>
          <a:blip r:embed="rId8"/>
          <a:stretch>
            <a:fillRect/>
          </a:stretch>
        </p:blipFill>
        <p:spPr>
          <a:xfrm>
            <a:off x="7004304" y="2907792"/>
            <a:ext cx="438912" cy="438912"/>
          </a:xfrm>
          <a:prstGeom prst="rect">
            <a:avLst/>
          </a:prstGeom>
        </p:spPr>
      </p:pic>
      <p:sp>
        <p:nvSpPr>
          <p:cNvPr id="42" name="Text 31"/>
          <p:cNvSpPr txBox="1"/>
          <p:nvPr/>
        </p:nvSpPr>
        <p:spPr>
          <a:xfrm>
            <a:off x="7635240" y="2734056"/>
            <a:ext cx="1024128" cy="411480"/>
          </a:xfrm>
          <a:prstGeom prst="rect">
            <a:avLst/>
          </a:prstGeom>
          <a:noFill/>
          <a:ln/>
        </p:spPr>
        <p:txBody>
          <a:bodyPr wrap="square" lIns="635" tIns="635" rIns="635" bIns="635" rtlCol="0" anchor="t"/>
          <a:lstStyle/>
          <a:p>
            <a:pPr indent="0" marL="0">
              <a:buNone/>
            </a:pPr>
            <a:r>
              <a:rPr lang="en-US" sz="1300" b="1" dirty="0">
                <a:solidFill>
                  <a:schemeClr val="tx2"/>
                </a:solidFill>
                <a:latin typeface="Calibri" pitchFamily="34" charset="0"/>
                <a:ea typeface="Calibri" pitchFamily="34" charset="-122"/>
                <a:cs typeface="Calibri" pitchFamily="34" charset="-120"/>
              </a:rPr>
              <a:t>AI: moon</a:t>
            </a:r>
            <a:endParaRPr lang="en-US" sz="1300" dirty="0"/>
          </a:p>
        </p:txBody>
      </p:sp>
      <p:sp>
        <p:nvSpPr>
          <p:cNvPr id="43" name="Text 32"/>
          <p:cNvSpPr txBox="1"/>
          <p:nvPr/>
        </p:nvSpPr>
        <p:spPr>
          <a:xfrm>
            <a:off x="7635240" y="3127248"/>
            <a:ext cx="1024128" cy="548640"/>
          </a:xfrm>
          <a:prstGeom prst="rect">
            <a:avLst/>
          </a:prstGeom>
          <a:noFill/>
          <a:ln/>
        </p:spPr>
        <p:txBody>
          <a:bodyPr wrap="square" lIns="635" tIns="635" rIns="635" bIns="635" rtlCol="0" anchor="t"/>
          <a:lstStyle/>
          <a:p>
            <a:pPr indent="0" marL="0">
              <a:buNone/>
            </a:pPr>
            <a:r>
              <a:rPr lang="en-US" sz="1400" b="1" dirty="0">
                <a:solidFill>
                  <a:schemeClr val="accent3"/>
                </a:solidFill>
                <a:latin typeface="Calibri" pitchFamily="34" charset="0"/>
                <a:ea typeface="Calibri" pitchFamily="34" charset="-122"/>
                <a:cs typeface="Calibri" pitchFamily="34" charset="-120"/>
              </a:rPr>
              <a:t>✗ football</a:t>
            </a:r>
            <a:endParaRPr lang="en-US" sz="1400" dirty="0"/>
          </a:p>
        </p:txBody>
      </p:sp>
      <p:sp>
        <p:nvSpPr>
          <p:cNvPr id="44" name="Shape 33"/>
          <p:cNvSpPr/>
          <p:nvPr/>
        </p:nvSpPr>
        <p:spPr>
          <a:xfrm>
            <a:off x="457200" y="3904488"/>
            <a:ext cx="8229600" cy="685800"/>
          </a:xfrm>
          <a:prstGeom prst="roundRect">
            <a:avLst>
              <a:gd name="adj" fmla="val 16000"/>
            </a:avLst>
          </a:prstGeom>
          <a:solidFill>
            <a:schemeClr val="tx2"/>
          </a:solidFill>
          <a:ln/>
        </p:spPr>
      </p:sp>
      <p:sp>
        <p:nvSpPr>
          <p:cNvPr id="45" name="Shape 34"/>
          <p:cNvSpPr/>
          <p:nvPr/>
        </p:nvSpPr>
        <p:spPr>
          <a:xfrm>
            <a:off x="566928" y="3995928"/>
            <a:ext cx="502920" cy="502920"/>
          </a:xfrm>
          <a:prstGeom prst="ellipse">
            <a:avLst/>
          </a:prstGeom>
          <a:solidFill>
            <a:schemeClr val="bg1"/>
          </a:solidFill>
          <a:ln/>
        </p:spPr>
      </p:sp>
      <p:pic>
        <p:nvPicPr>
          <p:cNvPr id="46" name="Image 8" descr="/home/claude/kit/icon_question.png">    </p:cNvPr>
          <p:cNvPicPr>
            <a:picLocks noChangeAspect="1"/>
          </p:cNvPicPr>
          <p:nvPr/>
        </p:nvPicPr>
        <p:blipFill>
          <a:blip r:embed="rId9"/>
          <a:stretch>
            <a:fillRect/>
          </a:stretch>
        </p:blipFill>
        <p:spPr>
          <a:xfrm>
            <a:off x="667512" y="4096512"/>
            <a:ext cx="301752" cy="301752"/>
          </a:xfrm>
          <a:prstGeom prst="rect">
            <a:avLst/>
          </a:prstGeom>
        </p:spPr>
      </p:pic>
      <p:sp>
        <p:nvSpPr>
          <p:cNvPr id="47" name="Text 35"/>
          <p:cNvSpPr txBox="1"/>
          <p:nvPr/>
        </p:nvSpPr>
        <p:spPr>
          <a:xfrm>
            <a:off x="1188720" y="3904488"/>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3 were right! So should we believe AI, or check?</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Three ways to check</a:t>
            </a:r>
            <a:endParaRPr lang="en-US" sz="3000" dirty="0"/>
          </a:p>
        </p:txBody>
      </p:sp>
      <p:sp>
        <p:nvSpPr>
          <p:cNvPr id="4" name="Shape 1"/>
          <p:cNvSpPr/>
          <p:nvPr/>
        </p:nvSpPr>
        <p:spPr>
          <a:xfrm>
            <a:off x="457200" y="1371600"/>
            <a:ext cx="2621280" cy="1920240"/>
          </a:xfrm>
          <a:prstGeom prst="roundRect">
            <a:avLst>
              <a:gd name="adj" fmla="val 5714"/>
            </a:avLst>
          </a:prstGeom>
          <a:solidFill>
            <a:srgbClr val="EEE9F7"/>
          </a:solidFill>
          <a:ln/>
        </p:spPr>
      </p:sp>
      <p:sp>
        <p:nvSpPr>
          <p:cNvPr id="5" name="Shape 2"/>
          <p:cNvSpPr/>
          <p:nvPr/>
        </p:nvSpPr>
        <p:spPr>
          <a:xfrm>
            <a:off x="594360" y="1508760"/>
            <a:ext cx="777240" cy="777240"/>
          </a:xfrm>
          <a:prstGeom prst="ellipse">
            <a:avLst/>
          </a:prstGeom>
          <a:solidFill>
            <a:schemeClr val="bg1"/>
          </a:solidFill>
          <a:ln/>
        </p:spPr>
      </p:sp>
      <p:pic>
        <p:nvPicPr>
          <p:cNvPr id="6" name="Image 0" descr="/home/claude/kit/icon_adult.png">    </p:cNvPr>
          <p:cNvPicPr>
            <a:picLocks noChangeAspect="1"/>
          </p:cNvPicPr>
          <p:nvPr/>
        </p:nvPicPr>
        <p:blipFill>
          <a:blip r:embed="rId1"/>
          <a:stretch>
            <a:fillRect/>
          </a:stretch>
        </p:blipFill>
        <p:spPr>
          <a:xfrm>
            <a:off x="749808" y="1664208"/>
            <a:ext cx="466344" cy="466344"/>
          </a:xfrm>
          <a:prstGeom prst="rect">
            <a:avLst/>
          </a:prstGeom>
        </p:spPr>
      </p:pic>
      <p:sp>
        <p:nvSpPr>
          <p:cNvPr id="7" name="Text 3"/>
          <p:cNvSpPr txBox="1"/>
          <p:nvPr/>
        </p:nvSpPr>
        <p:spPr>
          <a:xfrm>
            <a:off x="1508760" y="1481328"/>
            <a:ext cx="14599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Ask a trusted adult</a:t>
            </a:r>
            <a:endParaRPr lang="en-US" sz="1800" dirty="0"/>
          </a:p>
        </p:txBody>
      </p:sp>
      <p:sp>
        <p:nvSpPr>
          <p:cNvPr id="8" name="Text 4"/>
          <p:cNvSpPr txBox="1"/>
          <p:nvPr/>
        </p:nvSpPr>
        <p:spPr>
          <a:xfrm>
            <a:off x="594360" y="237744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A teacher, parent or carer</a:t>
            </a:r>
            <a:endParaRPr lang="en-US" sz="1500" dirty="0"/>
          </a:p>
        </p:txBody>
      </p:sp>
      <p:sp>
        <p:nvSpPr>
          <p:cNvPr id="9" name="Shape 5"/>
          <p:cNvSpPr/>
          <p:nvPr/>
        </p:nvSpPr>
        <p:spPr>
          <a:xfrm>
            <a:off x="3261360" y="1371600"/>
            <a:ext cx="2621280" cy="1920240"/>
          </a:xfrm>
          <a:prstGeom prst="roundRect">
            <a:avLst>
              <a:gd name="adj" fmla="val 5714"/>
            </a:avLst>
          </a:prstGeom>
          <a:solidFill>
            <a:srgbClr val="EEE9F7"/>
          </a:solidFill>
          <a:ln/>
        </p:spPr>
      </p:sp>
      <p:sp>
        <p:nvSpPr>
          <p:cNvPr id="10" name="Shape 6"/>
          <p:cNvSpPr/>
          <p:nvPr/>
        </p:nvSpPr>
        <p:spPr>
          <a:xfrm>
            <a:off x="3398520" y="1508760"/>
            <a:ext cx="777240" cy="777240"/>
          </a:xfrm>
          <a:prstGeom prst="ellipse">
            <a:avLst/>
          </a:prstGeom>
          <a:solidFill>
            <a:schemeClr val="bg1"/>
          </a:solidFill>
          <a:ln/>
        </p:spPr>
      </p:sp>
      <p:pic>
        <p:nvPicPr>
          <p:cNvPr id="11" name="Image 1" descr="/home/claude/kit/icon_book.png">    </p:cNvPr>
          <p:cNvPicPr>
            <a:picLocks noChangeAspect="1"/>
          </p:cNvPicPr>
          <p:nvPr/>
        </p:nvPicPr>
        <p:blipFill>
          <a:blip r:embed="rId2"/>
          <a:stretch>
            <a:fillRect/>
          </a:stretch>
        </p:blipFill>
        <p:spPr>
          <a:xfrm>
            <a:off x="3553968" y="1664208"/>
            <a:ext cx="466344" cy="466344"/>
          </a:xfrm>
          <a:prstGeom prst="rect">
            <a:avLst/>
          </a:prstGeom>
        </p:spPr>
      </p:pic>
      <p:sp>
        <p:nvSpPr>
          <p:cNvPr id="12" name="Text 7"/>
          <p:cNvSpPr txBox="1"/>
          <p:nvPr/>
        </p:nvSpPr>
        <p:spPr>
          <a:xfrm>
            <a:off x="4312920" y="1481328"/>
            <a:ext cx="14599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Look in a book</a:t>
            </a:r>
            <a:endParaRPr lang="en-US" sz="1800" dirty="0"/>
          </a:p>
        </p:txBody>
      </p:sp>
      <p:sp>
        <p:nvSpPr>
          <p:cNvPr id="13" name="Text 8"/>
          <p:cNvSpPr txBox="1"/>
          <p:nvPr/>
        </p:nvSpPr>
        <p:spPr>
          <a:xfrm>
            <a:off x="3398520" y="237744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Or another source a grown-up trusts</a:t>
            </a:r>
            <a:endParaRPr lang="en-US" sz="1500" dirty="0"/>
          </a:p>
        </p:txBody>
      </p:sp>
      <p:sp>
        <p:nvSpPr>
          <p:cNvPr id="14" name="Shape 9"/>
          <p:cNvSpPr/>
          <p:nvPr/>
        </p:nvSpPr>
        <p:spPr>
          <a:xfrm>
            <a:off x="6065520" y="1371600"/>
            <a:ext cx="2621280" cy="1920240"/>
          </a:xfrm>
          <a:prstGeom prst="roundRect">
            <a:avLst>
              <a:gd name="adj" fmla="val 5714"/>
            </a:avLst>
          </a:prstGeom>
          <a:solidFill>
            <a:srgbClr val="EEE9F7"/>
          </a:solidFill>
          <a:ln/>
        </p:spPr>
      </p:sp>
      <p:sp>
        <p:nvSpPr>
          <p:cNvPr id="15" name="Shape 10"/>
          <p:cNvSpPr/>
          <p:nvPr/>
        </p:nvSpPr>
        <p:spPr>
          <a:xfrm>
            <a:off x="6202680" y="1508760"/>
            <a:ext cx="777240" cy="777240"/>
          </a:xfrm>
          <a:prstGeom prst="ellipse">
            <a:avLst/>
          </a:prstGeom>
          <a:solidFill>
            <a:schemeClr val="bg1"/>
          </a:solidFill>
          <a:ln/>
        </p:spPr>
      </p:sp>
      <p:pic>
        <p:nvPicPr>
          <p:cNvPr id="16" name="Image 2" descr="/home/claude/kit/icon_lightbulb.png">    </p:cNvPr>
          <p:cNvPicPr>
            <a:picLocks noChangeAspect="1"/>
          </p:cNvPicPr>
          <p:nvPr/>
        </p:nvPicPr>
        <p:blipFill>
          <a:blip r:embed="rId3"/>
          <a:stretch>
            <a:fillRect/>
          </a:stretch>
        </p:blipFill>
        <p:spPr>
          <a:xfrm>
            <a:off x="6358128" y="1664208"/>
            <a:ext cx="466344" cy="466344"/>
          </a:xfrm>
          <a:prstGeom prst="rect">
            <a:avLst/>
          </a:prstGeom>
        </p:spPr>
      </p:pic>
      <p:sp>
        <p:nvSpPr>
          <p:cNvPr id="17" name="Text 11"/>
          <p:cNvSpPr txBox="1"/>
          <p:nvPr/>
        </p:nvSpPr>
        <p:spPr>
          <a:xfrm>
            <a:off x="7117080" y="1481328"/>
            <a:ext cx="14599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Use what I know</a:t>
            </a:r>
            <a:endParaRPr lang="en-US" sz="1800" dirty="0"/>
          </a:p>
        </p:txBody>
      </p:sp>
      <p:sp>
        <p:nvSpPr>
          <p:cNvPr id="18" name="Text 12"/>
          <p:cNvSpPr txBox="1"/>
          <p:nvPr/>
        </p:nvSpPr>
        <p:spPr>
          <a:xfrm>
            <a:off x="6202680" y="2377440"/>
            <a:ext cx="2346960" cy="86868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Does it match what I already know?</a:t>
            </a:r>
            <a:endParaRPr lang="en-US" sz="1500" dirty="0"/>
          </a:p>
        </p:txBody>
      </p:sp>
      <p:sp>
        <p:nvSpPr>
          <p:cNvPr id="19" name="Shape 13"/>
          <p:cNvSpPr/>
          <p:nvPr/>
        </p:nvSpPr>
        <p:spPr>
          <a:xfrm>
            <a:off x="457200" y="3520440"/>
            <a:ext cx="8229600" cy="685800"/>
          </a:xfrm>
          <a:prstGeom prst="roundRect">
            <a:avLst>
              <a:gd name="adj" fmla="val 16000"/>
            </a:avLst>
          </a:prstGeom>
          <a:solidFill>
            <a:schemeClr val="tx2"/>
          </a:solidFill>
          <a:ln/>
        </p:spPr>
      </p:sp>
      <p:sp>
        <p:nvSpPr>
          <p:cNvPr id="20" name="Shape 14"/>
          <p:cNvSpPr/>
          <p:nvPr/>
        </p:nvSpPr>
        <p:spPr>
          <a:xfrm>
            <a:off x="566928" y="3611880"/>
            <a:ext cx="502920" cy="502920"/>
          </a:xfrm>
          <a:prstGeom prst="ellipse">
            <a:avLst/>
          </a:prstGeom>
          <a:solidFill>
            <a:schemeClr val="bg1"/>
          </a:solidFill>
          <a:ln/>
        </p:spPr>
      </p:sp>
      <p:pic>
        <p:nvPicPr>
          <p:cNvPr id="21" name="Image 3" descr="/home/claude/kit/icon_check.png">    </p:cNvPr>
          <p:cNvPicPr>
            <a:picLocks noChangeAspect="1"/>
          </p:cNvPicPr>
          <p:nvPr/>
        </p:nvPicPr>
        <p:blipFill>
          <a:blip r:embed="rId4"/>
          <a:stretch>
            <a:fillRect/>
          </a:stretch>
        </p:blipFill>
        <p:spPr>
          <a:xfrm>
            <a:off x="667512" y="3712464"/>
            <a:ext cx="301752" cy="301752"/>
          </a:xfrm>
          <a:prstGeom prst="rect">
            <a:avLst/>
          </a:prstGeom>
        </p:spPr>
      </p:pic>
      <p:sp>
        <p:nvSpPr>
          <p:cNvPr id="22" name="Text 15"/>
          <p:cNvSpPr txBox="1"/>
          <p:nvPr/>
        </p:nvSpPr>
        <p:spPr>
          <a:xfrm>
            <a:off x="1188720" y="3520440"/>
            <a:ext cx="7360920" cy="685800"/>
          </a:xfrm>
          <a:prstGeom prst="rect">
            <a:avLst/>
          </a:prstGeom>
          <a:noFill/>
          <a:ln/>
        </p:spPr>
        <p:txBody>
          <a:bodyPr wrap="square" lIns="635" tIns="635" rIns="635" bIns="635" rtlCol="0" anchor="ctr"/>
          <a:lstStyle/>
          <a:p>
            <a:pPr indent="0" marL="0">
              <a:buNone/>
            </a:pPr>
            <a:r>
              <a:rPr lang="en-US" sz="2200" dirty="0">
                <a:solidFill>
                  <a:schemeClr val="bg1"/>
                </a:solidFill>
                <a:latin typeface="Calibri" pitchFamily="34" charset="0"/>
                <a:ea typeface="Calibri" pitchFamily="34" charset="-122"/>
                <a:cs typeface="Calibri" pitchFamily="34" charset="-120"/>
              </a:rPr>
              <a:t>Don't just believe it. Check it!</a:t>
            </a:r>
            <a:endParaRPr lang="en-US" sz="2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Check Squad roles</a:t>
            </a:r>
            <a:endParaRPr lang="en-US" sz="3000" dirty="0"/>
          </a:p>
        </p:txBody>
      </p:sp>
      <p:sp>
        <p:nvSpPr>
          <p:cNvPr id="4" name="Shape 1"/>
          <p:cNvSpPr/>
          <p:nvPr/>
        </p:nvSpPr>
        <p:spPr>
          <a:xfrm>
            <a:off x="457200" y="1371600"/>
            <a:ext cx="2621280" cy="1828800"/>
          </a:xfrm>
          <a:prstGeom prst="roundRect">
            <a:avLst>
              <a:gd name="adj" fmla="val 6000"/>
            </a:avLst>
          </a:prstGeom>
          <a:solidFill>
            <a:schemeClr val="bg2"/>
          </a:solidFill>
          <a:ln/>
        </p:spPr>
      </p:sp>
      <p:sp>
        <p:nvSpPr>
          <p:cNvPr id="5" name="Shape 2"/>
          <p:cNvSpPr/>
          <p:nvPr/>
        </p:nvSpPr>
        <p:spPr>
          <a:xfrm>
            <a:off x="594360" y="1508760"/>
            <a:ext cx="777240" cy="777240"/>
          </a:xfrm>
          <a:prstGeom prst="ellipse">
            <a:avLst/>
          </a:prstGeom>
          <a:solidFill>
            <a:schemeClr val="bg1"/>
          </a:solidFill>
          <a:ln/>
        </p:spPr>
      </p:sp>
      <p:pic>
        <p:nvPicPr>
          <p:cNvPr id="6" name="Image 0" descr="/home/claude/kit/icon_book.png">    </p:cNvPr>
          <p:cNvPicPr>
            <a:picLocks noChangeAspect="1"/>
          </p:cNvPicPr>
          <p:nvPr/>
        </p:nvPicPr>
        <p:blipFill>
          <a:blip r:embed="rId1"/>
          <a:stretch>
            <a:fillRect/>
          </a:stretch>
        </p:blipFill>
        <p:spPr>
          <a:xfrm>
            <a:off x="749808" y="1664208"/>
            <a:ext cx="466344" cy="466344"/>
          </a:xfrm>
          <a:prstGeom prst="rect">
            <a:avLst/>
          </a:prstGeom>
        </p:spPr>
      </p:pic>
      <p:sp>
        <p:nvSpPr>
          <p:cNvPr id="7" name="Text 3"/>
          <p:cNvSpPr txBox="1"/>
          <p:nvPr/>
        </p:nvSpPr>
        <p:spPr>
          <a:xfrm>
            <a:off x="1508760" y="1481328"/>
            <a:ext cx="14599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Reader</a:t>
            </a:r>
            <a:endParaRPr lang="en-US" sz="2000" dirty="0"/>
          </a:p>
        </p:txBody>
      </p:sp>
      <p:sp>
        <p:nvSpPr>
          <p:cNvPr id="8" name="Text 4"/>
          <p:cNvSpPr txBox="1"/>
          <p:nvPr/>
        </p:nvSpPr>
        <p:spPr>
          <a:xfrm>
            <a:off x="594360" y="2377440"/>
            <a:ext cx="2346960" cy="7772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Reads the fact card to the group</a:t>
            </a:r>
            <a:endParaRPr lang="en-US" sz="1500" dirty="0"/>
          </a:p>
        </p:txBody>
      </p:sp>
      <p:sp>
        <p:nvSpPr>
          <p:cNvPr id="9" name="Shape 5"/>
          <p:cNvSpPr/>
          <p:nvPr/>
        </p:nvSpPr>
        <p:spPr>
          <a:xfrm>
            <a:off x="3261360" y="1371600"/>
            <a:ext cx="2621280" cy="1828800"/>
          </a:xfrm>
          <a:prstGeom prst="roundRect">
            <a:avLst>
              <a:gd name="adj" fmla="val 6000"/>
            </a:avLst>
          </a:prstGeom>
          <a:solidFill>
            <a:schemeClr val="bg2"/>
          </a:solidFill>
          <a:ln/>
        </p:spPr>
      </p:sp>
      <p:sp>
        <p:nvSpPr>
          <p:cNvPr id="10" name="Shape 6"/>
          <p:cNvSpPr/>
          <p:nvPr/>
        </p:nvSpPr>
        <p:spPr>
          <a:xfrm>
            <a:off x="3398520" y="1508760"/>
            <a:ext cx="777240" cy="777240"/>
          </a:xfrm>
          <a:prstGeom prst="ellipse">
            <a:avLst/>
          </a:prstGeom>
          <a:solidFill>
            <a:schemeClr val="bg1"/>
          </a:solidFill>
          <a:ln/>
        </p:spPr>
      </p:sp>
      <p:pic>
        <p:nvPicPr>
          <p:cNvPr id="11" name="Image 1" descr="/home/claude/kit/icon_search.png">    </p:cNvPr>
          <p:cNvPicPr>
            <a:picLocks noChangeAspect="1"/>
          </p:cNvPicPr>
          <p:nvPr/>
        </p:nvPicPr>
        <p:blipFill>
          <a:blip r:embed="rId2"/>
          <a:stretch>
            <a:fillRect/>
          </a:stretch>
        </p:blipFill>
        <p:spPr>
          <a:xfrm>
            <a:off x="3553968" y="1664208"/>
            <a:ext cx="466344" cy="466344"/>
          </a:xfrm>
          <a:prstGeom prst="rect">
            <a:avLst/>
          </a:prstGeom>
        </p:spPr>
      </p:pic>
      <p:sp>
        <p:nvSpPr>
          <p:cNvPr id="12" name="Text 7"/>
          <p:cNvSpPr txBox="1"/>
          <p:nvPr/>
        </p:nvSpPr>
        <p:spPr>
          <a:xfrm>
            <a:off x="4312920" y="1481328"/>
            <a:ext cx="14599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Checker</a:t>
            </a:r>
            <a:endParaRPr lang="en-US" sz="2000" dirty="0"/>
          </a:p>
        </p:txBody>
      </p:sp>
      <p:sp>
        <p:nvSpPr>
          <p:cNvPr id="13" name="Text 8"/>
          <p:cNvSpPr txBox="1"/>
          <p:nvPr/>
        </p:nvSpPr>
        <p:spPr>
          <a:xfrm>
            <a:off x="3398520" y="2377440"/>
            <a:ext cx="2346960" cy="7772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Checks: book, adult or what we know</a:t>
            </a:r>
            <a:endParaRPr lang="en-US" sz="1500" dirty="0"/>
          </a:p>
        </p:txBody>
      </p:sp>
      <p:sp>
        <p:nvSpPr>
          <p:cNvPr id="14" name="Shape 9"/>
          <p:cNvSpPr/>
          <p:nvPr/>
        </p:nvSpPr>
        <p:spPr>
          <a:xfrm>
            <a:off x="6065520" y="1371600"/>
            <a:ext cx="2621280" cy="1828800"/>
          </a:xfrm>
          <a:prstGeom prst="roundRect">
            <a:avLst>
              <a:gd name="adj" fmla="val 6000"/>
            </a:avLst>
          </a:prstGeom>
          <a:solidFill>
            <a:schemeClr val="bg2"/>
          </a:solidFill>
          <a:ln/>
        </p:spPr>
      </p:sp>
      <p:sp>
        <p:nvSpPr>
          <p:cNvPr id="15" name="Shape 10"/>
          <p:cNvSpPr/>
          <p:nvPr/>
        </p:nvSpPr>
        <p:spPr>
          <a:xfrm>
            <a:off x="6202680" y="1508760"/>
            <a:ext cx="777240" cy="777240"/>
          </a:xfrm>
          <a:prstGeom prst="ellipse">
            <a:avLst/>
          </a:prstGeom>
          <a:solidFill>
            <a:schemeClr val="bg1"/>
          </a:solidFill>
          <a:ln/>
        </p:spPr>
      </p:sp>
      <p:pic>
        <p:nvPicPr>
          <p:cNvPr id="16" name="Image 2" descr="/home/claude/kit/icon_hand.png">    </p:cNvPr>
          <p:cNvPicPr>
            <a:picLocks noChangeAspect="1"/>
          </p:cNvPicPr>
          <p:nvPr/>
        </p:nvPicPr>
        <p:blipFill>
          <a:blip r:embed="rId3"/>
          <a:stretch>
            <a:fillRect/>
          </a:stretch>
        </p:blipFill>
        <p:spPr>
          <a:xfrm>
            <a:off x="6358128" y="1664208"/>
            <a:ext cx="466344" cy="466344"/>
          </a:xfrm>
          <a:prstGeom prst="rect">
            <a:avLst/>
          </a:prstGeom>
        </p:spPr>
      </p:pic>
      <p:sp>
        <p:nvSpPr>
          <p:cNvPr id="17" name="Text 11"/>
          <p:cNvSpPr txBox="1"/>
          <p:nvPr/>
        </p:nvSpPr>
        <p:spPr>
          <a:xfrm>
            <a:off x="7117080" y="1481328"/>
            <a:ext cx="14599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Decider</a:t>
            </a:r>
            <a:endParaRPr lang="en-US" sz="2000" dirty="0"/>
          </a:p>
        </p:txBody>
      </p:sp>
      <p:sp>
        <p:nvSpPr>
          <p:cNvPr id="18" name="Text 12"/>
          <p:cNvSpPr txBox="1"/>
          <p:nvPr/>
        </p:nvSpPr>
        <p:spPr>
          <a:xfrm>
            <a:off x="6202680" y="2377440"/>
            <a:ext cx="2346960" cy="77724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Holds up the card and says why</a:t>
            </a:r>
            <a:endParaRPr lang="en-US" sz="1500" dirty="0"/>
          </a:p>
        </p:txBody>
      </p:sp>
      <p:sp>
        <p:nvSpPr>
          <p:cNvPr id="19" name="Shape 13"/>
          <p:cNvSpPr/>
          <p:nvPr/>
        </p:nvSpPr>
        <p:spPr>
          <a:xfrm>
            <a:off x="457200" y="3429000"/>
            <a:ext cx="2621280" cy="685800"/>
          </a:xfrm>
          <a:prstGeom prst="roundRect">
            <a:avLst>
              <a:gd name="adj" fmla="val 16000"/>
            </a:avLst>
          </a:prstGeom>
          <a:solidFill>
            <a:srgbClr val="DFF3E4"/>
          </a:solidFill>
          <a:ln/>
        </p:spPr>
      </p:sp>
      <p:sp>
        <p:nvSpPr>
          <p:cNvPr id="20" name="Text 14"/>
          <p:cNvSpPr txBox="1"/>
          <p:nvPr/>
        </p:nvSpPr>
        <p:spPr>
          <a:xfrm>
            <a:off x="594360" y="3538728"/>
            <a:ext cx="23743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RIGHT</a:t>
            </a:r>
            <a:endParaRPr lang="en-US" sz="2000" dirty="0"/>
          </a:p>
        </p:txBody>
      </p:sp>
      <p:sp>
        <p:nvSpPr>
          <p:cNvPr id="21" name="Shape 15"/>
          <p:cNvSpPr/>
          <p:nvPr/>
        </p:nvSpPr>
        <p:spPr>
          <a:xfrm>
            <a:off x="3261360" y="3429000"/>
            <a:ext cx="2621280" cy="685800"/>
          </a:xfrm>
          <a:prstGeom prst="roundRect">
            <a:avLst>
              <a:gd name="adj" fmla="val 16000"/>
            </a:avLst>
          </a:prstGeom>
          <a:solidFill>
            <a:srgbClr val="FFF1C9"/>
          </a:solidFill>
          <a:ln/>
        </p:spPr>
      </p:sp>
      <p:sp>
        <p:nvSpPr>
          <p:cNvPr id="22" name="Text 16"/>
          <p:cNvSpPr txBox="1"/>
          <p:nvPr/>
        </p:nvSpPr>
        <p:spPr>
          <a:xfrm>
            <a:off x="3398520" y="3538728"/>
            <a:ext cx="23743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NOT SURE</a:t>
            </a:r>
            <a:endParaRPr lang="en-US" sz="2000" dirty="0"/>
          </a:p>
        </p:txBody>
      </p:sp>
      <p:sp>
        <p:nvSpPr>
          <p:cNvPr id="23" name="Shape 17"/>
          <p:cNvSpPr/>
          <p:nvPr/>
        </p:nvSpPr>
        <p:spPr>
          <a:xfrm>
            <a:off x="6065520" y="3429000"/>
            <a:ext cx="2621280" cy="685800"/>
          </a:xfrm>
          <a:prstGeom prst="roundRect">
            <a:avLst>
              <a:gd name="adj" fmla="val 16000"/>
            </a:avLst>
          </a:prstGeom>
          <a:solidFill>
            <a:srgbClr val="FBE3DC"/>
          </a:solidFill>
          <a:ln/>
        </p:spPr>
      </p:sp>
      <p:sp>
        <p:nvSpPr>
          <p:cNvPr id="24" name="Text 18"/>
          <p:cNvSpPr txBox="1"/>
          <p:nvPr/>
        </p:nvSpPr>
        <p:spPr>
          <a:xfrm>
            <a:off x="6202680" y="3538728"/>
            <a:ext cx="23743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WRONG</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Check Squad talk</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"The AI said a spider has 6 legs. We checked in the Check Book and found out a spider has 8 legs. So it's wrong!"</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We could check by ___ (asking a grown-up / looking in a book / thinking about what we know).</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100" dirty="0">
                <a:solidFill>
                  <a:schemeClr val="tx1"/>
                </a:solidFill>
                <a:latin typeface="Calibri" pitchFamily="34" charset="0"/>
                <a:ea typeface="Calibri" pitchFamily="34" charset="-122"/>
                <a:cs typeface="Calibri" pitchFamily="34" charset="-120"/>
              </a:rPr>
              <a:t>Word bank: check · book · grown-up · know · right · wrong</a:t>
            </a:r>
            <a:endParaRPr lang="en-US" sz="11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We checked by ___ and found out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AI said ___, but when we checked ___, we found ___, so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did your squad find out?</a:t>
            </a:r>
            <a:endParaRPr lang="en-US" sz="3000" dirty="0"/>
          </a:p>
        </p:txBody>
      </p:sp>
      <p:sp>
        <p:nvSpPr>
          <p:cNvPr id="4" name="Shape 1"/>
          <p:cNvSpPr/>
          <p:nvPr/>
        </p:nvSpPr>
        <p:spPr>
          <a:xfrm>
            <a:off x="457200" y="1371600"/>
            <a:ext cx="4059936" cy="566928"/>
          </a:xfrm>
          <a:prstGeom prst="roundRect">
            <a:avLst>
              <a:gd name="adj" fmla="val 19355"/>
            </a:avLst>
          </a:prstGeom>
          <a:solidFill>
            <a:srgbClr val="FBE3DC"/>
          </a:solidFill>
          <a:ln/>
        </p:spPr>
      </p:sp>
      <p:sp>
        <p:nvSpPr>
          <p:cNvPr id="5" name="Shape 2"/>
          <p:cNvSpPr/>
          <p:nvPr/>
        </p:nvSpPr>
        <p:spPr>
          <a:xfrm>
            <a:off x="594360" y="1508760"/>
            <a:ext cx="411480" cy="411480"/>
          </a:xfrm>
          <a:prstGeom prst="ellipse">
            <a:avLst/>
          </a:prstGeom>
          <a:solidFill>
            <a:schemeClr val="bg1"/>
          </a:solidFill>
          <a:ln/>
        </p:spPr>
      </p:sp>
      <p:pic>
        <p:nvPicPr>
          <p:cNvPr id="6" name="Image 0" descr="/home/claude/kit/icon_times.png">    </p:cNvPr>
          <p:cNvPicPr>
            <a:picLocks noChangeAspect="1"/>
          </p:cNvPicPr>
          <p:nvPr/>
        </p:nvPicPr>
        <p:blipFill>
          <a:blip r:embed="rId1"/>
          <a:stretch>
            <a:fillRect/>
          </a:stretch>
        </p:blipFill>
        <p:spPr>
          <a:xfrm>
            <a:off x="676656" y="1591056"/>
            <a:ext cx="246888" cy="246888"/>
          </a:xfrm>
          <a:prstGeom prst="rect">
            <a:avLst/>
          </a:prstGeom>
        </p:spPr>
      </p:pic>
      <p:sp>
        <p:nvSpPr>
          <p:cNvPr id="7" name="Text 3"/>
          <p:cNvSpPr txBox="1"/>
          <p:nvPr/>
        </p:nvSpPr>
        <p:spPr>
          <a:xfrm>
            <a:off x="1143000" y="1481328"/>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A spider has 6 legs.</a:t>
            </a:r>
            <a:endParaRPr lang="en-US" sz="1400" dirty="0"/>
          </a:p>
        </p:txBody>
      </p:sp>
      <p:sp>
        <p:nvSpPr>
          <p:cNvPr id="8" name="Shape 4"/>
          <p:cNvSpPr/>
          <p:nvPr/>
        </p:nvSpPr>
        <p:spPr>
          <a:xfrm>
            <a:off x="4626864" y="1371600"/>
            <a:ext cx="4059936" cy="566928"/>
          </a:xfrm>
          <a:prstGeom prst="roundRect">
            <a:avLst>
              <a:gd name="adj" fmla="val 19355"/>
            </a:avLst>
          </a:prstGeom>
          <a:solidFill>
            <a:srgbClr val="FBE3DC"/>
          </a:solidFill>
          <a:ln/>
        </p:spPr>
      </p:sp>
      <p:sp>
        <p:nvSpPr>
          <p:cNvPr id="9" name="Shape 5"/>
          <p:cNvSpPr/>
          <p:nvPr/>
        </p:nvSpPr>
        <p:spPr>
          <a:xfrm>
            <a:off x="4764024" y="1508760"/>
            <a:ext cx="411480" cy="411480"/>
          </a:xfrm>
          <a:prstGeom prst="ellipse">
            <a:avLst/>
          </a:prstGeom>
          <a:solidFill>
            <a:schemeClr val="bg1"/>
          </a:solidFill>
          <a:ln/>
        </p:spPr>
      </p:sp>
      <p:pic>
        <p:nvPicPr>
          <p:cNvPr id="10" name="Image 1" descr="/home/claude/kit/icon_times.png">    </p:cNvPr>
          <p:cNvPicPr>
            <a:picLocks noChangeAspect="1"/>
          </p:cNvPicPr>
          <p:nvPr/>
        </p:nvPicPr>
        <p:blipFill>
          <a:blip r:embed="rId2"/>
          <a:stretch>
            <a:fillRect/>
          </a:stretch>
        </p:blipFill>
        <p:spPr>
          <a:xfrm>
            <a:off x="4846320" y="1591056"/>
            <a:ext cx="246888" cy="246888"/>
          </a:xfrm>
          <a:prstGeom prst="rect">
            <a:avLst/>
          </a:prstGeom>
        </p:spPr>
      </p:pic>
      <p:sp>
        <p:nvSpPr>
          <p:cNvPr id="11" name="Text 6"/>
          <p:cNvSpPr txBox="1"/>
          <p:nvPr/>
        </p:nvSpPr>
        <p:spPr>
          <a:xfrm>
            <a:off x="5312664" y="1481328"/>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Ice is hot.</a:t>
            </a:r>
            <a:endParaRPr lang="en-US" sz="1400" dirty="0"/>
          </a:p>
        </p:txBody>
      </p:sp>
      <p:sp>
        <p:nvSpPr>
          <p:cNvPr id="12" name="Shape 7"/>
          <p:cNvSpPr/>
          <p:nvPr/>
        </p:nvSpPr>
        <p:spPr>
          <a:xfrm>
            <a:off x="457200" y="2048256"/>
            <a:ext cx="4059936" cy="566928"/>
          </a:xfrm>
          <a:prstGeom prst="roundRect">
            <a:avLst>
              <a:gd name="adj" fmla="val 19355"/>
            </a:avLst>
          </a:prstGeom>
          <a:solidFill>
            <a:srgbClr val="DFF3E4"/>
          </a:solidFill>
          <a:ln/>
        </p:spPr>
      </p:sp>
      <p:sp>
        <p:nvSpPr>
          <p:cNvPr id="13" name="Shape 8"/>
          <p:cNvSpPr/>
          <p:nvPr/>
        </p:nvSpPr>
        <p:spPr>
          <a:xfrm>
            <a:off x="594360" y="2185416"/>
            <a:ext cx="411480" cy="411480"/>
          </a:xfrm>
          <a:prstGeom prst="ellipse">
            <a:avLst/>
          </a:prstGeom>
          <a:solidFill>
            <a:schemeClr val="bg1"/>
          </a:solidFill>
          <a:ln/>
        </p:spPr>
      </p:sp>
      <p:pic>
        <p:nvPicPr>
          <p:cNvPr id="14" name="Image 2" descr="/home/claude/kit/icon_check.png">    </p:cNvPr>
          <p:cNvPicPr>
            <a:picLocks noChangeAspect="1"/>
          </p:cNvPicPr>
          <p:nvPr/>
        </p:nvPicPr>
        <p:blipFill>
          <a:blip r:embed="rId3"/>
          <a:stretch>
            <a:fillRect/>
          </a:stretch>
        </p:blipFill>
        <p:spPr>
          <a:xfrm>
            <a:off x="676656" y="2267712"/>
            <a:ext cx="246888" cy="246888"/>
          </a:xfrm>
          <a:prstGeom prst="rect">
            <a:avLst/>
          </a:prstGeom>
        </p:spPr>
      </p:pic>
      <p:sp>
        <p:nvSpPr>
          <p:cNvPr id="15" name="Text 9"/>
          <p:cNvSpPr txBox="1"/>
          <p:nvPr/>
        </p:nvSpPr>
        <p:spPr>
          <a:xfrm>
            <a:off x="1143000" y="2157984"/>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Frogs can jump.</a:t>
            </a:r>
            <a:endParaRPr lang="en-US" sz="1400" dirty="0"/>
          </a:p>
        </p:txBody>
      </p:sp>
      <p:sp>
        <p:nvSpPr>
          <p:cNvPr id="16" name="Shape 10"/>
          <p:cNvSpPr/>
          <p:nvPr/>
        </p:nvSpPr>
        <p:spPr>
          <a:xfrm>
            <a:off x="4626864" y="2048256"/>
            <a:ext cx="4059936" cy="566928"/>
          </a:xfrm>
          <a:prstGeom prst="roundRect">
            <a:avLst>
              <a:gd name="adj" fmla="val 19355"/>
            </a:avLst>
          </a:prstGeom>
          <a:solidFill>
            <a:srgbClr val="FBE3DC"/>
          </a:solidFill>
          <a:ln/>
        </p:spPr>
      </p:sp>
      <p:sp>
        <p:nvSpPr>
          <p:cNvPr id="17" name="Shape 11"/>
          <p:cNvSpPr/>
          <p:nvPr/>
        </p:nvSpPr>
        <p:spPr>
          <a:xfrm>
            <a:off x="4764024" y="2185416"/>
            <a:ext cx="411480" cy="411480"/>
          </a:xfrm>
          <a:prstGeom prst="ellipse">
            <a:avLst/>
          </a:prstGeom>
          <a:solidFill>
            <a:schemeClr val="bg1"/>
          </a:solidFill>
          <a:ln/>
        </p:spPr>
      </p:sp>
      <p:pic>
        <p:nvPicPr>
          <p:cNvPr id="18" name="Image 3" descr="/home/claude/kit/icon_times.png">    </p:cNvPr>
          <p:cNvPicPr>
            <a:picLocks noChangeAspect="1"/>
          </p:cNvPicPr>
          <p:nvPr/>
        </p:nvPicPr>
        <p:blipFill>
          <a:blip r:embed="rId4"/>
          <a:stretch>
            <a:fillRect/>
          </a:stretch>
        </p:blipFill>
        <p:spPr>
          <a:xfrm>
            <a:off x="4846320" y="2267712"/>
            <a:ext cx="246888" cy="246888"/>
          </a:xfrm>
          <a:prstGeom prst="rect">
            <a:avLst/>
          </a:prstGeom>
        </p:spPr>
      </p:pic>
      <p:sp>
        <p:nvSpPr>
          <p:cNvPr id="19" name="Text 12"/>
          <p:cNvSpPr txBox="1"/>
          <p:nvPr/>
        </p:nvSpPr>
        <p:spPr>
          <a:xfrm>
            <a:off x="5312664" y="2157984"/>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Bees make jam.</a:t>
            </a:r>
            <a:endParaRPr lang="en-US" sz="1400" dirty="0"/>
          </a:p>
        </p:txBody>
      </p:sp>
      <p:sp>
        <p:nvSpPr>
          <p:cNvPr id="20" name="Shape 13"/>
          <p:cNvSpPr/>
          <p:nvPr/>
        </p:nvSpPr>
        <p:spPr>
          <a:xfrm>
            <a:off x="457200" y="2724912"/>
            <a:ext cx="4059936" cy="566928"/>
          </a:xfrm>
          <a:prstGeom prst="roundRect">
            <a:avLst>
              <a:gd name="adj" fmla="val 19355"/>
            </a:avLst>
          </a:prstGeom>
          <a:solidFill>
            <a:srgbClr val="DFF3E4"/>
          </a:solidFill>
          <a:ln/>
        </p:spPr>
      </p:sp>
      <p:sp>
        <p:nvSpPr>
          <p:cNvPr id="21" name="Shape 14"/>
          <p:cNvSpPr/>
          <p:nvPr/>
        </p:nvSpPr>
        <p:spPr>
          <a:xfrm>
            <a:off x="594360" y="2862072"/>
            <a:ext cx="411480" cy="411480"/>
          </a:xfrm>
          <a:prstGeom prst="ellipse">
            <a:avLst/>
          </a:prstGeom>
          <a:solidFill>
            <a:schemeClr val="bg1"/>
          </a:solidFill>
          <a:ln/>
        </p:spPr>
      </p:sp>
      <p:pic>
        <p:nvPicPr>
          <p:cNvPr id="22" name="Image 4" descr="/home/claude/kit/icon_check.png">    </p:cNvPr>
          <p:cNvPicPr>
            <a:picLocks noChangeAspect="1"/>
          </p:cNvPicPr>
          <p:nvPr/>
        </p:nvPicPr>
        <p:blipFill>
          <a:blip r:embed="rId5"/>
          <a:stretch>
            <a:fillRect/>
          </a:stretch>
        </p:blipFill>
        <p:spPr>
          <a:xfrm>
            <a:off x="676656" y="2944368"/>
            <a:ext cx="246888" cy="246888"/>
          </a:xfrm>
          <a:prstGeom prst="rect">
            <a:avLst/>
          </a:prstGeom>
        </p:spPr>
      </p:pic>
      <p:sp>
        <p:nvSpPr>
          <p:cNvPr id="23" name="Text 15"/>
          <p:cNvSpPr txBox="1"/>
          <p:nvPr/>
        </p:nvSpPr>
        <p:spPr>
          <a:xfrm>
            <a:off x="1143000" y="2834640"/>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A week has 7 days.</a:t>
            </a:r>
            <a:endParaRPr lang="en-US" sz="1400" dirty="0"/>
          </a:p>
        </p:txBody>
      </p:sp>
      <p:sp>
        <p:nvSpPr>
          <p:cNvPr id="24" name="Shape 16"/>
          <p:cNvSpPr/>
          <p:nvPr/>
        </p:nvSpPr>
        <p:spPr>
          <a:xfrm>
            <a:off x="4626864" y="2724912"/>
            <a:ext cx="4059936" cy="566928"/>
          </a:xfrm>
          <a:prstGeom prst="roundRect">
            <a:avLst>
              <a:gd name="adj" fmla="val 19355"/>
            </a:avLst>
          </a:prstGeom>
          <a:solidFill>
            <a:srgbClr val="FBE3DC"/>
          </a:solidFill>
          <a:ln/>
        </p:spPr>
      </p:sp>
      <p:sp>
        <p:nvSpPr>
          <p:cNvPr id="25" name="Shape 17"/>
          <p:cNvSpPr/>
          <p:nvPr/>
        </p:nvSpPr>
        <p:spPr>
          <a:xfrm>
            <a:off x="4764024" y="2862072"/>
            <a:ext cx="411480" cy="411480"/>
          </a:xfrm>
          <a:prstGeom prst="ellipse">
            <a:avLst/>
          </a:prstGeom>
          <a:solidFill>
            <a:schemeClr val="bg1"/>
          </a:solidFill>
          <a:ln/>
        </p:spPr>
      </p:sp>
      <p:pic>
        <p:nvPicPr>
          <p:cNvPr id="26" name="Image 5" descr="/home/claude/kit/icon_times.png">    </p:cNvPr>
          <p:cNvPicPr>
            <a:picLocks noChangeAspect="1"/>
          </p:cNvPicPr>
          <p:nvPr/>
        </p:nvPicPr>
        <p:blipFill>
          <a:blip r:embed="rId6"/>
          <a:stretch>
            <a:fillRect/>
          </a:stretch>
        </p:blipFill>
        <p:spPr>
          <a:xfrm>
            <a:off x="4846320" y="2944368"/>
            <a:ext cx="246888" cy="246888"/>
          </a:xfrm>
          <a:prstGeom prst="rect">
            <a:avLst/>
          </a:prstGeom>
        </p:spPr>
      </p:pic>
      <p:sp>
        <p:nvSpPr>
          <p:cNvPr id="27" name="Text 18"/>
          <p:cNvSpPr txBox="1"/>
          <p:nvPr/>
        </p:nvSpPr>
        <p:spPr>
          <a:xfrm>
            <a:off x="5312664" y="2834640"/>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Penguins can fly.</a:t>
            </a:r>
            <a:endParaRPr lang="en-US" sz="1400" dirty="0"/>
          </a:p>
        </p:txBody>
      </p:sp>
      <p:sp>
        <p:nvSpPr>
          <p:cNvPr id="28" name="Shape 19"/>
          <p:cNvSpPr/>
          <p:nvPr/>
        </p:nvSpPr>
        <p:spPr>
          <a:xfrm>
            <a:off x="457200" y="3401568"/>
            <a:ext cx="4059936" cy="566928"/>
          </a:xfrm>
          <a:prstGeom prst="roundRect">
            <a:avLst>
              <a:gd name="adj" fmla="val 19355"/>
            </a:avLst>
          </a:prstGeom>
          <a:solidFill>
            <a:srgbClr val="DFF3E4"/>
          </a:solidFill>
          <a:ln/>
        </p:spPr>
      </p:sp>
      <p:sp>
        <p:nvSpPr>
          <p:cNvPr id="29" name="Shape 20"/>
          <p:cNvSpPr/>
          <p:nvPr/>
        </p:nvSpPr>
        <p:spPr>
          <a:xfrm>
            <a:off x="594360" y="3538728"/>
            <a:ext cx="411480" cy="411480"/>
          </a:xfrm>
          <a:prstGeom prst="ellipse">
            <a:avLst/>
          </a:prstGeom>
          <a:solidFill>
            <a:schemeClr val="bg1"/>
          </a:solidFill>
          <a:ln/>
        </p:spPr>
      </p:sp>
      <p:pic>
        <p:nvPicPr>
          <p:cNvPr id="30" name="Image 6" descr="/home/claude/kit/icon_check.png">    </p:cNvPr>
          <p:cNvPicPr>
            <a:picLocks noChangeAspect="1"/>
          </p:cNvPicPr>
          <p:nvPr/>
        </p:nvPicPr>
        <p:blipFill>
          <a:blip r:embed="rId7"/>
          <a:stretch>
            <a:fillRect/>
          </a:stretch>
        </p:blipFill>
        <p:spPr>
          <a:xfrm>
            <a:off x="676656" y="3621024"/>
            <a:ext cx="246888" cy="246888"/>
          </a:xfrm>
          <a:prstGeom prst="rect">
            <a:avLst/>
          </a:prstGeom>
        </p:spPr>
      </p:pic>
      <p:sp>
        <p:nvSpPr>
          <p:cNvPr id="31" name="Text 21"/>
          <p:cNvSpPr txBox="1"/>
          <p:nvPr/>
        </p:nvSpPr>
        <p:spPr>
          <a:xfrm>
            <a:off x="1143000" y="3511296"/>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Fish live in water.</a:t>
            </a:r>
            <a:endParaRPr lang="en-US" sz="1400" dirty="0"/>
          </a:p>
        </p:txBody>
      </p:sp>
      <p:sp>
        <p:nvSpPr>
          <p:cNvPr id="32" name="Shape 22"/>
          <p:cNvSpPr/>
          <p:nvPr/>
        </p:nvSpPr>
        <p:spPr>
          <a:xfrm>
            <a:off x="4626864" y="3401568"/>
            <a:ext cx="4059936" cy="566928"/>
          </a:xfrm>
          <a:prstGeom prst="roundRect">
            <a:avLst>
              <a:gd name="adj" fmla="val 19355"/>
            </a:avLst>
          </a:prstGeom>
          <a:solidFill>
            <a:srgbClr val="FBE3DC"/>
          </a:solidFill>
          <a:ln/>
        </p:spPr>
      </p:sp>
      <p:sp>
        <p:nvSpPr>
          <p:cNvPr id="33" name="Shape 23"/>
          <p:cNvSpPr/>
          <p:nvPr/>
        </p:nvSpPr>
        <p:spPr>
          <a:xfrm>
            <a:off x="4764024" y="3538728"/>
            <a:ext cx="411480" cy="411480"/>
          </a:xfrm>
          <a:prstGeom prst="ellipse">
            <a:avLst/>
          </a:prstGeom>
          <a:solidFill>
            <a:schemeClr val="bg1"/>
          </a:solidFill>
          <a:ln/>
        </p:spPr>
      </p:sp>
      <p:pic>
        <p:nvPicPr>
          <p:cNvPr id="34" name="Image 7" descr="/home/claude/kit/icon_times.png">    </p:cNvPr>
          <p:cNvPicPr>
            <a:picLocks noChangeAspect="1"/>
          </p:cNvPicPr>
          <p:nvPr/>
        </p:nvPicPr>
        <p:blipFill>
          <a:blip r:embed="rId8"/>
          <a:stretch>
            <a:fillRect/>
          </a:stretch>
        </p:blipFill>
        <p:spPr>
          <a:xfrm>
            <a:off x="4846320" y="3621024"/>
            <a:ext cx="246888" cy="246888"/>
          </a:xfrm>
          <a:prstGeom prst="rect">
            <a:avLst/>
          </a:prstGeom>
        </p:spPr>
      </p:pic>
      <p:sp>
        <p:nvSpPr>
          <p:cNvPr id="35" name="Text 24"/>
          <p:cNvSpPr txBox="1"/>
          <p:nvPr/>
        </p:nvSpPr>
        <p:spPr>
          <a:xfrm>
            <a:off x="5312664" y="3511296"/>
            <a:ext cx="3264408" cy="457200"/>
          </a:xfrm>
          <a:prstGeom prst="rect">
            <a:avLst/>
          </a:prstGeom>
          <a:noFill/>
          <a:ln/>
        </p:spPr>
        <p:txBody>
          <a:bodyPr wrap="square" lIns="635" tIns="635" rIns="635" bIns="635" rtlCol="0" anchor="ctr"/>
          <a:lstStyle/>
          <a:p>
            <a:pPr indent="0" marL="0">
              <a:buNone/>
            </a:pPr>
            <a:r>
              <a:rPr lang="en-US" sz="1400" b="1" dirty="0">
                <a:solidFill>
                  <a:schemeClr val="tx2"/>
                </a:solidFill>
                <a:latin typeface="Arial" pitchFamily="34" charset="0"/>
                <a:ea typeface="Arial" pitchFamily="34" charset="-122"/>
                <a:cs typeface="Arial" pitchFamily="34" charset="-120"/>
              </a:rPr>
              <a:t>The sun goes to bed at night.</a:t>
            </a:r>
            <a:endParaRPr lang="en-US" sz="1400" dirty="0"/>
          </a:p>
        </p:txBody>
      </p:sp>
      <p:sp>
        <p:nvSpPr>
          <p:cNvPr id="36" name="Text 25"/>
          <p:cNvSpPr txBox="1"/>
          <p:nvPr/>
        </p:nvSpPr>
        <p:spPr>
          <a:xfrm>
            <a:off x="457200" y="4160520"/>
            <a:ext cx="8229600" cy="274320"/>
          </a:xfrm>
          <a:prstGeom prst="rect">
            <a:avLst/>
          </a:prstGeom>
          <a:noFill/>
          <a:ln/>
        </p:spPr>
        <p:txBody>
          <a:bodyPr wrap="square" lIns="635" tIns="635" rIns="635" bIns="635" rtlCol="0" anchor="t"/>
          <a:lstStyle/>
          <a:p>
            <a:pPr algn="ctr" indent="0" marL="0">
              <a:buNone/>
            </a:pPr>
            <a:r>
              <a:rPr lang="en-US" sz="1100" i="1" dirty="0">
                <a:solidFill>
                  <a:schemeClr val="accent4"/>
                </a:solidFill>
                <a:latin typeface="Calibri" pitchFamily="34" charset="0"/>
                <a:ea typeface="Calibri" pitchFamily="34" charset="-122"/>
                <a:cs typeface="Calibri" pitchFamily="34" charset="-120"/>
              </a:rPr>
              <a:t>Pretend AI answers made by your teacher</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Right, not sure or wrong?</a:t>
            </a:r>
            <a:endParaRPr lang="en-US" sz="3000" dirty="0"/>
          </a:p>
        </p:txBody>
      </p:sp>
      <p:sp>
        <p:nvSpPr>
          <p:cNvPr id="4" name="Shape 1"/>
          <p:cNvSpPr/>
          <p:nvPr/>
        </p:nvSpPr>
        <p:spPr>
          <a:xfrm>
            <a:off x="457200" y="1371600"/>
            <a:ext cx="4023360" cy="868680"/>
          </a:xfrm>
          <a:prstGeom prst="roundRect">
            <a:avLst>
              <a:gd name="adj" fmla="val 12632"/>
            </a:avLst>
          </a:prstGeom>
          <a:solidFill>
            <a:schemeClr val="bg1"/>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chat.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"Cows say moo."</a:t>
            </a:r>
            <a:endParaRPr lang="en-US" sz="1600" dirty="0"/>
          </a:p>
        </p:txBody>
      </p:sp>
      <p:sp>
        <p:nvSpPr>
          <p:cNvPr id="8" name="Shape 4"/>
          <p:cNvSpPr/>
          <p:nvPr/>
        </p:nvSpPr>
        <p:spPr>
          <a:xfrm>
            <a:off x="4663440" y="1371600"/>
            <a:ext cx="4023360" cy="868680"/>
          </a:xfrm>
          <a:prstGeom prst="roundRect">
            <a:avLst>
              <a:gd name="adj" fmla="val 12632"/>
            </a:avLst>
          </a:prstGeom>
          <a:solidFill>
            <a:schemeClr val="bg1"/>
          </a:solidFill>
          <a:ln/>
        </p:spPr>
      </p:sp>
      <p:sp>
        <p:nvSpPr>
          <p:cNvPr id="9" name="Shape 5"/>
          <p:cNvSpPr/>
          <p:nvPr/>
        </p:nvSpPr>
        <p:spPr>
          <a:xfrm>
            <a:off x="4800600" y="1508760"/>
            <a:ext cx="548640" cy="548640"/>
          </a:xfrm>
          <a:prstGeom prst="ellipse">
            <a:avLst/>
          </a:prstGeom>
          <a:solidFill>
            <a:schemeClr val="bg1"/>
          </a:solidFill>
          <a:ln/>
        </p:spPr>
      </p:sp>
      <p:pic>
        <p:nvPicPr>
          <p:cNvPr id="10" name="Image 1" descr="/home/claude/kit/icon_chat.png">    </p:cNvPr>
          <p:cNvPicPr>
            <a:picLocks noChangeAspect="1"/>
          </p:cNvPicPr>
          <p:nvPr/>
        </p:nvPicPr>
        <p:blipFill>
          <a:blip r:embed="rId2"/>
          <a:stretch>
            <a:fillRect/>
          </a:stretch>
        </p:blipFill>
        <p:spPr>
          <a:xfrm>
            <a:off x="4910328" y="1618488"/>
            <a:ext cx="329184" cy="329184"/>
          </a:xfrm>
          <a:prstGeom prst="rect">
            <a:avLst/>
          </a:prstGeom>
        </p:spPr>
      </p:pic>
      <p:sp>
        <p:nvSpPr>
          <p:cNvPr id="11" name="Text 6"/>
          <p:cNvSpPr txBox="1"/>
          <p:nvPr/>
        </p:nvSpPr>
        <p:spPr>
          <a:xfrm>
            <a:off x="5486400" y="148132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"Snow is purple."</a:t>
            </a:r>
            <a:endParaRPr lang="en-US" sz="1600" dirty="0"/>
          </a:p>
        </p:txBody>
      </p:sp>
      <p:sp>
        <p:nvSpPr>
          <p:cNvPr id="12" name="Shape 7"/>
          <p:cNvSpPr/>
          <p:nvPr/>
        </p:nvSpPr>
        <p:spPr>
          <a:xfrm>
            <a:off x="457200" y="2423160"/>
            <a:ext cx="4023360" cy="868680"/>
          </a:xfrm>
          <a:prstGeom prst="roundRect">
            <a:avLst>
              <a:gd name="adj" fmla="val 12632"/>
            </a:avLst>
          </a:prstGeom>
          <a:solidFill>
            <a:schemeClr val="bg1"/>
          </a:solidFill>
          <a:ln/>
        </p:spPr>
      </p:sp>
      <p:sp>
        <p:nvSpPr>
          <p:cNvPr id="13" name="Shape 8"/>
          <p:cNvSpPr/>
          <p:nvPr/>
        </p:nvSpPr>
        <p:spPr>
          <a:xfrm>
            <a:off x="594360" y="2560320"/>
            <a:ext cx="548640" cy="548640"/>
          </a:xfrm>
          <a:prstGeom prst="ellipse">
            <a:avLst/>
          </a:prstGeom>
          <a:solidFill>
            <a:schemeClr val="bg1"/>
          </a:solidFill>
          <a:ln/>
        </p:spPr>
      </p:sp>
      <p:pic>
        <p:nvPicPr>
          <p:cNvPr id="14" name="Image 2" descr="/home/claude/kit/icon_chat.png">    </p:cNvPr>
          <p:cNvPicPr>
            <a:picLocks noChangeAspect="1"/>
          </p:cNvPicPr>
          <p:nvPr/>
        </p:nvPicPr>
        <p:blipFill>
          <a:blip r:embed="rId3"/>
          <a:stretch>
            <a:fillRect/>
          </a:stretch>
        </p:blipFill>
        <p:spPr>
          <a:xfrm>
            <a:off x="704088" y="2670048"/>
            <a:ext cx="329184" cy="329184"/>
          </a:xfrm>
          <a:prstGeom prst="rect">
            <a:avLst/>
          </a:prstGeom>
        </p:spPr>
      </p:pic>
      <p:sp>
        <p:nvSpPr>
          <p:cNvPr id="15" name="Text 9"/>
          <p:cNvSpPr txBox="1"/>
          <p:nvPr/>
        </p:nvSpPr>
        <p:spPr>
          <a:xfrm>
            <a:off x="1280160" y="253288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"Owls can turn their heads a long way round."</a:t>
            </a:r>
            <a:endParaRPr lang="en-US" sz="1600" dirty="0"/>
          </a:p>
        </p:txBody>
      </p:sp>
      <p:sp>
        <p:nvSpPr>
          <p:cNvPr id="16" name="Shape 10"/>
          <p:cNvSpPr/>
          <p:nvPr/>
        </p:nvSpPr>
        <p:spPr>
          <a:xfrm>
            <a:off x="4663440" y="2423160"/>
            <a:ext cx="4023360" cy="868680"/>
          </a:xfrm>
          <a:prstGeom prst="roundRect">
            <a:avLst>
              <a:gd name="adj" fmla="val 12632"/>
            </a:avLst>
          </a:prstGeom>
          <a:solidFill>
            <a:schemeClr val="bg1"/>
          </a:solidFill>
          <a:ln/>
        </p:spPr>
      </p:sp>
      <p:sp>
        <p:nvSpPr>
          <p:cNvPr id="17" name="Shape 11"/>
          <p:cNvSpPr/>
          <p:nvPr/>
        </p:nvSpPr>
        <p:spPr>
          <a:xfrm>
            <a:off x="4800600" y="2560320"/>
            <a:ext cx="548640" cy="548640"/>
          </a:xfrm>
          <a:prstGeom prst="ellipse">
            <a:avLst/>
          </a:prstGeom>
          <a:solidFill>
            <a:schemeClr val="bg1"/>
          </a:solidFill>
          <a:ln/>
        </p:spPr>
      </p:sp>
      <p:pic>
        <p:nvPicPr>
          <p:cNvPr id="18" name="Image 3" descr="/home/claude/kit/icon_chat.png">    </p:cNvPr>
          <p:cNvPicPr>
            <a:picLocks noChangeAspect="1"/>
          </p:cNvPicPr>
          <p:nvPr/>
        </p:nvPicPr>
        <p:blipFill>
          <a:blip r:embed="rId4"/>
          <a:stretch>
            <a:fillRect/>
          </a:stretch>
        </p:blipFill>
        <p:spPr>
          <a:xfrm>
            <a:off x="4910328" y="2670048"/>
            <a:ext cx="329184" cy="329184"/>
          </a:xfrm>
          <a:prstGeom prst="rect">
            <a:avLst/>
          </a:prstGeom>
        </p:spPr>
      </p:pic>
      <p:sp>
        <p:nvSpPr>
          <p:cNvPr id="19" name="Text 12"/>
          <p:cNvSpPr txBox="1"/>
          <p:nvPr/>
        </p:nvSpPr>
        <p:spPr>
          <a:xfrm>
            <a:off x="5486400" y="2532888"/>
            <a:ext cx="309067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"Carrots grow on trees."</a:t>
            </a:r>
            <a:endParaRPr lang="en-US" sz="1600" dirty="0"/>
          </a:p>
        </p:txBody>
      </p:sp>
      <p:sp>
        <p:nvSpPr>
          <p:cNvPr id="20" name="Shape 13"/>
          <p:cNvSpPr/>
          <p:nvPr/>
        </p:nvSpPr>
        <p:spPr>
          <a:xfrm>
            <a:off x="457200" y="3429000"/>
            <a:ext cx="2621280" cy="640080"/>
          </a:xfrm>
          <a:prstGeom prst="roundRect">
            <a:avLst>
              <a:gd name="adj" fmla="val 17143"/>
            </a:avLst>
          </a:prstGeom>
          <a:solidFill>
            <a:srgbClr val="DFF3E4"/>
          </a:solidFill>
          <a:ln/>
        </p:spPr>
      </p:sp>
      <p:sp>
        <p:nvSpPr>
          <p:cNvPr id="21" name="Text 14"/>
          <p:cNvSpPr txBox="1"/>
          <p:nvPr/>
        </p:nvSpPr>
        <p:spPr>
          <a:xfrm>
            <a:off x="594360" y="3538728"/>
            <a:ext cx="23743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RIGHT</a:t>
            </a:r>
            <a:endParaRPr lang="en-US" sz="2000" dirty="0"/>
          </a:p>
        </p:txBody>
      </p:sp>
      <p:sp>
        <p:nvSpPr>
          <p:cNvPr id="22" name="Shape 15"/>
          <p:cNvSpPr/>
          <p:nvPr/>
        </p:nvSpPr>
        <p:spPr>
          <a:xfrm>
            <a:off x="3261360" y="3429000"/>
            <a:ext cx="2621280" cy="640080"/>
          </a:xfrm>
          <a:prstGeom prst="roundRect">
            <a:avLst>
              <a:gd name="adj" fmla="val 17143"/>
            </a:avLst>
          </a:prstGeom>
          <a:solidFill>
            <a:srgbClr val="FFF1C9"/>
          </a:solidFill>
          <a:ln/>
        </p:spPr>
      </p:sp>
      <p:sp>
        <p:nvSpPr>
          <p:cNvPr id="23" name="Text 16"/>
          <p:cNvSpPr txBox="1"/>
          <p:nvPr/>
        </p:nvSpPr>
        <p:spPr>
          <a:xfrm>
            <a:off x="3398520" y="3538728"/>
            <a:ext cx="23743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NOT SURE</a:t>
            </a:r>
            <a:endParaRPr lang="en-US" sz="2000" dirty="0"/>
          </a:p>
        </p:txBody>
      </p:sp>
      <p:sp>
        <p:nvSpPr>
          <p:cNvPr id="24" name="Shape 17"/>
          <p:cNvSpPr/>
          <p:nvPr/>
        </p:nvSpPr>
        <p:spPr>
          <a:xfrm>
            <a:off x="6065520" y="3429000"/>
            <a:ext cx="2621280" cy="640080"/>
          </a:xfrm>
          <a:prstGeom prst="roundRect">
            <a:avLst>
              <a:gd name="adj" fmla="val 17143"/>
            </a:avLst>
          </a:prstGeom>
          <a:solidFill>
            <a:srgbClr val="FBE3DC"/>
          </a:solidFill>
          <a:ln/>
        </p:spPr>
      </p:sp>
      <p:sp>
        <p:nvSpPr>
          <p:cNvPr id="25" name="Text 18"/>
          <p:cNvSpPr txBox="1"/>
          <p:nvPr/>
        </p:nvSpPr>
        <p:spPr>
          <a:xfrm>
            <a:off x="6202680" y="3538728"/>
            <a:ext cx="237439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WRONG</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Lab report</a:t>
            </a:r>
            <a:endParaRPr lang="en-US" sz="3000" dirty="0"/>
          </a:p>
        </p:txBody>
      </p:sp>
      <p:sp>
        <p:nvSpPr>
          <p:cNvPr id="4" name="Shape 1"/>
          <p:cNvSpPr/>
          <p:nvPr/>
        </p:nvSpPr>
        <p:spPr>
          <a:xfrm>
            <a:off x="457200" y="1371600"/>
            <a:ext cx="2621280" cy="1554480"/>
          </a:xfrm>
          <a:prstGeom prst="roundRect">
            <a:avLst>
              <a:gd name="adj" fmla="val 7059"/>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warn.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1. AI can make…</a:t>
            </a:r>
            <a:endParaRPr lang="en-US" sz="1800" dirty="0"/>
          </a:p>
        </p:txBody>
      </p:sp>
      <p:sp>
        <p:nvSpPr>
          <p:cNvPr id="8" name="Text 4"/>
          <p:cNvSpPr txBox="1"/>
          <p:nvPr/>
        </p:nvSpPr>
        <p:spPr>
          <a:xfrm>
            <a:off x="594360" y="224028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m______</a:t>
            </a:r>
            <a:endParaRPr lang="en-US" sz="1400" dirty="0"/>
          </a:p>
        </p:txBody>
      </p:sp>
      <p:sp>
        <p:nvSpPr>
          <p:cNvPr id="9" name="Shape 5"/>
          <p:cNvSpPr/>
          <p:nvPr/>
        </p:nvSpPr>
        <p:spPr>
          <a:xfrm>
            <a:off x="3261360" y="1371600"/>
            <a:ext cx="2621280" cy="1554480"/>
          </a:xfrm>
          <a:prstGeom prst="roundRect">
            <a:avLst>
              <a:gd name="adj" fmla="val 7059"/>
            </a:avLst>
          </a:prstGeom>
          <a:solidFill>
            <a:schemeClr val="bg2"/>
          </a:solidFill>
          <a:ln/>
        </p:spPr>
      </p:sp>
      <p:sp>
        <p:nvSpPr>
          <p:cNvPr id="10" name="Shape 6"/>
          <p:cNvSpPr/>
          <p:nvPr/>
        </p:nvSpPr>
        <p:spPr>
          <a:xfrm>
            <a:off x="3398520" y="1508760"/>
            <a:ext cx="640080" cy="640080"/>
          </a:xfrm>
          <a:prstGeom prst="ellipse">
            <a:avLst/>
          </a:prstGeom>
          <a:solidFill>
            <a:schemeClr val="bg1"/>
          </a:solidFill>
          <a:ln/>
        </p:spPr>
      </p:sp>
      <p:pic>
        <p:nvPicPr>
          <p:cNvPr id="11" name="Image 1" descr="/home/claude/kit/icon_check.png">    </p:cNvPr>
          <p:cNvPicPr>
            <a:picLocks noChangeAspect="1"/>
          </p:cNvPicPr>
          <p:nvPr/>
        </p:nvPicPr>
        <p:blipFill>
          <a:blip r:embed="rId2"/>
          <a:stretch>
            <a:fillRect/>
          </a:stretch>
        </p:blipFill>
        <p:spPr>
          <a:xfrm>
            <a:off x="3526536" y="1636776"/>
            <a:ext cx="384048" cy="384048"/>
          </a:xfrm>
          <a:prstGeom prst="rect">
            <a:avLst/>
          </a:prstGeom>
        </p:spPr>
      </p:pic>
      <p:sp>
        <p:nvSpPr>
          <p:cNvPr id="12" name="Text 7"/>
          <p:cNvSpPr txBox="1"/>
          <p:nvPr/>
        </p:nvSpPr>
        <p:spPr>
          <a:xfrm>
            <a:off x="417576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2. Three ways to check</a:t>
            </a:r>
            <a:endParaRPr lang="en-US" sz="1800" dirty="0"/>
          </a:p>
        </p:txBody>
      </p:sp>
      <p:sp>
        <p:nvSpPr>
          <p:cNvPr id="13" name="Text 8"/>
          <p:cNvSpPr txBox="1"/>
          <p:nvPr/>
        </p:nvSpPr>
        <p:spPr>
          <a:xfrm>
            <a:off x="3398520" y="224028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Tick them!</a:t>
            </a:r>
            <a:endParaRPr lang="en-US" sz="1400" dirty="0"/>
          </a:p>
        </p:txBody>
      </p:sp>
      <p:sp>
        <p:nvSpPr>
          <p:cNvPr id="14" name="Shape 9"/>
          <p:cNvSpPr/>
          <p:nvPr/>
        </p:nvSpPr>
        <p:spPr>
          <a:xfrm>
            <a:off x="6065520" y="1371600"/>
            <a:ext cx="2621280" cy="1554480"/>
          </a:xfrm>
          <a:prstGeom prst="roundRect">
            <a:avLst>
              <a:gd name="adj" fmla="val 7059"/>
            </a:avLst>
          </a:prstGeom>
          <a:solidFill>
            <a:schemeClr val="bg2"/>
          </a:solidFill>
          <a:ln/>
        </p:spPr>
      </p:sp>
      <p:sp>
        <p:nvSpPr>
          <p:cNvPr id="15" name="Shape 10"/>
          <p:cNvSpPr/>
          <p:nvPr/>
        </p:nvSpPr>
        <p:spPr>
          <a:xfrm>
            <a:off x="6202680" y="1508760"/>
            <a:ext cx="640080" cy="640080"/>
          </a:xfrm>
          <a:prstGeom prst="ellipse">
            <a:avLst/>
          </a:prstGeom>
          <a:solidFill>
            <a:schemeClr val="bg1"/>
          </a:solidFill>
          <a:ln/>
        </p:spPr>
      </p:sp>
      <p:pic>
        <p:nvPicPr>
          <p:cNvPr id="16" name="Image 2" descr="/home/claude/kit/icon_chat.png">    </p:cNvPr>
          <p:cNvPicPr>
            <a:picLocks noChangeAspect="1"/>
          </p:cNvPicPr>
          <p:nvPr/>
        </p:nvPicPr>
        <p:blipFill>
          <a:blip r:embed="rId3"/>
          <a:stretch>
            <a:fillRect/>
          </a:stretch>
        </p:blipFill>
        <p:spPr>
          <a:xfrm>
            <a:off x="6330696" y="1636776"/>
            <a:ext cx="384048" cy="384048"/>
          </a:xfrm>
          <a:prstGeom prst="rect">
            <a:avLst/>
          </a:prstGeom>
        </p:spPr>
      </p:pic>
      <p:sp>
        <p:nvSpPr>
          <p:cNvPr id="17" name="Text 11"/>
          <p:cNvSpPr txBox="1"/>
          <p:nvPr/>
        </p:nvSpPr>
        <p:spPr>
          <a:xfrm>
            <a:off x="697992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3. "Bees make jam."</a:t>
            </a:r>
            <a:endParaRPr lang="en-US" sz="1800" dirty="0"/>
          </a:p>
        </p:txBody>
      </p:sp>
      <p:sp>
        <p:nvSpPr>
          <p:cNvPr id="18" name="Text 12"/>
          <p:cNvSpPr txBox="1"/>
          <p:nvPr/>
        </p:nvSpPr>
        <p:spPr>
          <a:xfrm>
            <a:off x="6202680" y="224028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 think that's wrong because…</a:t>
            </a:r>
            <a:endParaRPr lang="en-US" sz="1400" dirty="0"/>
          </a:p>
        </p:txBody>
      </p:sp>
      <p:sp>
        <p:nvSpPr>
          <p:cNvPr id="19" name="Shape 13"/>
          <p:cNvSpPr/>
          <p:nvPr/>
        </p:nvSpPr>
        <p:spPr>
          <a:xfrm>
            <a:off x="457200" y="3200400"/>
            <a:ext cx="8229600" cy="685800"/>
          </a:xfrm>
          <a:prstGeom prst="roundRect">
            <a:avLst>
              <a:gd name="adj" fmla="val 16000"/>
            </a:avLst>
          </a:prstGeom>
          <a:solidFill>
            <a:schemeClr val="tx2"/>
          </a:solidFill>
          <a:ln/>
        </p:spPr>
      </p:sp>
      <p:sp>
        <p:nvSpPr>
          <p:cNvPr id="20" name="Shape 14"/>
          <p:cNvSpPr/>
          <p:nvPr/>
        </p:nvSpPr>
        <p:spPr>
          <a:xfrm>
            <a:off x="566928" y="3291840"/>
            <a:ext cx="502920" cy="502920"/>
          </a:xfrm>
          <a:prstGeom prst="ellipse">
            <a:avLst/>
          </a:prstGeom>
          <a:solidFill>
            <a:schemeClr val="bg1"/>
          </a:solidFill>
          <a:ln/>
        </p:spPr>
      </p:sp>
      <p:pic>
        <p:nvPicPr>
          <p:cNvPr id="21" name="Image 3" descr="/home/claude/kit/icon_check.png">    </p:cNvPr>
          <p:cNvPicPr>
            <a:picLocks noChangeAspect="1"/>
          </p:cNvPicPr>
          <p:nvPr/>
        </p:nvPicPr>
        <p:blipFill>
          <a:blip r:embed="rId4"/>
          <a:stretch>
            <a:fillRect/>
          </a:stretch>
        </p:blipFill>
        <p:spPr>
          <a:xfrm>
            <a:off x="667512" y="3392424"/>
            <a:ext cx="301752" cy="301752"/>
          </a:xfrm>
          <a:prstGeom prst="rect">
            <a:avLst/>
          </a:prstGeom>
        </p:spPr>
      </p:pic>
      <p:sp>
        <p:nvSpPr>
          <p:cNvPr id="22" name="Text 15"/>
          <p:cNvSpPr txBox="1"/>
          <p:nvPr/>
        </p:nvSpPr>
        <p:spPr>
          <a:xfrm>
            <a:off x="1188720" y="320040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AI can make mistakes. Don't just believe it. Check it!</a:t>
            </a:r>
            <a:endParaRPr lang="en-US" sz="1900" dirty="0"/>
          </a:p>
        </p:txBody>
      </p:sp>
      <p:sp>
        <p:nvSpPr>
          <p:cNvPr id="23" name="Shape 16"/>
          <p:cNvSpPr/>
          <p:nvPr/>
        </p:nvSpPr>
        <p:spPr>
          <a:xfrm>
            <a:off x="457200" y="3977640"/>
            <a:ext cx="8229600" cy="685800"/>
          </a:xfrm>
          <a:prstGeom prst="roundRect">
            <a:avLst>
              <a:gd name="adj" fmla="val 16000"/>
            </a:avLst>
          </a:prstGeom>
          <a:solidFill>
            <a:srgbClr val="FCE4F2"/>
          </a:solidFill>
          <a:ln/>
        </p:spPr>
      </p:sp>
      <p:sp>
        <p:nvSpPr>
          <p:cNvPr id="24" name="Shape 17"/>
          <p:cNvSpPr/>
          <p:nvPr/>
        </p:nvSpPr>
        <p:spPr>
          <a:xfrm>
            <a:off x="566928" y="4069080"/>
            <a:ext cx="502920" cy="502920"/>
          </a:xfrm>
          <a:prstGeom prst="ellipse">
            <a:avLst/>
          </a:prstGeom>
          <a:solidFill>
            <a:schemeClr val="bg1"/>
          </a:solidFill>
          <a:ln/>
        </p:spPr>
      </p:sp>
      <p:pic>
        <p:nvPicPr>
          <p:cNvPr id="25" name="Image 4" descr="/home/claude/kit/icon_comments.png">    </p:cNvPr>
          <p:cNvPicPr>
            <a:picLocks noChangeAspect="1"/>
          </p:cNvPicPr>
          <p:nvPr/>
        </p:nvPicPr>
        <p:blipFill>
          <a:blip r:embed="rId5"/>
          <a:stretch>
            <a:fillRect/>
          </a:stretch>
        </p:blipFill>
        <p:spPr>
          <a:xfrm>
            <a:off x="667512" y="4169664"/>
            <a:ext cx="301752" cy="301752"/>
          </a:xfrm>
          <a:prstGeom prst="rect">
            <a:avLst/>
          </a:prstGeom>
        </p:spPr>
      </p:pic>
      <p:sp>
        <p:nvSpPr>
          <p:cNvPr id="26" name="Text 18"/>
          <p:cNvSpPr txBox="1"/>
          <p:nvPr/>
        </p:nvSpPr>
        <p:spPr>
          <a:xfrm>
            <a:off x="1188720" y="397764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Talk check: did I say why, and how to check?</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Lab 5</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palette.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Picture This</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Can AI draw our idea?</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I Literacy">
  <a:themeElements>
    <a:clrScheme name="GenTech AI Literacy">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I Literac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Y2 L4 – Lab 4: Oops, AI Got It Wrong!</dc:title>
  <dc:subject>PptxGenJS Presentation</dc:subject>
  <dc:creator>The GenTech Academy</dc:creator>
  <cp:lastModifiedBy>The GenTech Academy</cp:lastModifiedBy>
  <cp:revision>1</cp:revision>
  <dcterms:created xsi:type="dcterms:W3CDTF">2026-10-05T12:10:04Z</dcterms:created>
  <dcterms:modified xsi:type="dcterms:W3CDTF">2026-10-05T12:10:04Z</dcterms:modified>
</cp:coreProperties>
</file>