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3bcc482a-556f-7b57-1122-904ba818cfd2}">
          <p14:sldIdLst>
            <p14:sldId id="256"/>
            <p14:sldId id="257"/>
            <p14:sldId id="258"/>
          </p14:sldIdLst>
        </p14:section>
        <p14:section name="Learn" id="{e7c61fbd-1900-d046-af07-e0b5ae1ad667}">
          <p14:sldIdLst>
            <p14:sldId id="259"/>
            <p14:sldId id="260"/>
          </p14:sldIdLst>
        </p14:section>
        <p14:section name="Collect" id="{db8517d5-6a1f-8602-5fdf-af087ec003a1}">
          <p14:sldIdLst>
            <p14:sldId id="261"/>
            <p14:sldId id="262"/>
            <p14:sldId id="263"/>
          </p14:sldIdLst>
        </p14:section>
        <p14:section name="Investigate" id="{a350c214-0312-2f1a-fdec-eb520395e7f5}">
          <p14:sldIdLst>
            <p14:sldId id="264"/>
            <p14:sldId id="265"/>
          </p14:sldIdLst>
        </p14:section>
        <p14:section name="More than data" id="{5cf8358c-9db2-c208-eb56-bcb386f056dc}">
          <p14:sldIdLst>
            <p14:sldId id="266"/>
            <p14:sldId id="267"/>
            <p14:sldId id="268"/>
          </p14:sldIdLst>
        </p14:section>
        <p14:section name="Lab report" id="{2fc5741b-30f7-cde8-bf68-a3fac2358787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teddy with data card, floor grid (masking tape or hoops), voting cards, pictogram sheets, heart cards.
SCRIPT: "Scientists, someone left something in the lab overnight…" (Bring out Ted.)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"It's a DATA card. Data means information. Let's read Ted's data."
Read each one with expression. Pupils can show a thumbs up if they have the same favourite.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"So, is Ted kind? Is Ted funny? Is Ted brave? What does Ted dream about?"
Pause. Let pupils guess. Then: "Hmm. How do you KNOW? Does the data say?" (No!)
Talk partners: "I think ___ because ___." Listen for pupils realising the data doesn't tell 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experiment and success criteria. Oracy focus: use the word DATA in a full sentence.
Point to the Lab Talk Rules poster: "Which rule will help us today?"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each word with its gesture.
DATA = hands make a box. MOST = arms wide and high. FEWEST = finger and thumb close. PRIVATE = finger to lips.
Model: "Ted's data says his favourite colour is blue." Pupils say a sentence with "data" to their partner.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 VOICE: vote with hands up (or eyes closed for a secret vote).
Scientists choose what data to collect, and that choice matters. "If we only ask about fruit, will we find out who is kind?"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Pupils hold their picture card and stand in the floor-grid column for their answer. "You can pass. No need to explain."
Count each column together. Ask: "Which has the MOST? The FEWEST? How many more?"
Photograph the cards on the floor (not faces) for the working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of 3–4 turn the human pictogram into a paper pictogram (Appendix C). One picture = one child.
Take turns adding pictures. Add a title and labels.
Prompt: "What does your pictogram show? Which is most popular?"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on the class pictogram: "I SEE 9 people like apples. I THINK apples are popular because they're sweet and crunchy. I WONDER if a computer could guess my favourite fruit."
Pairs: A says I see, B says I think, both share an I wonder.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take turns on their own group pictogram. Push for "data" in a full sentence.
AfL: who can use most and fewest correctly?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"Our pictogram says 9 people like apples. But does it show who is kind? Who is brave? Who tells the best jokes? Who helps at home?"
Hand out heart cards (Appendix D): "Draw or write something important about YOU that data can't show."
Model your own: "Data can't show that I love singing in the car."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"Imagine a computer only looked at our data. Apples were the most popular. So it gave EVERYONE apples for snack. Is that fair?"
Thumbs: fair or unfair? (Unfair! The children who like bananas or strawberries are left out.)
KEY IDEA: "Most people" isn't everyone. Computers that only follow the biggest group can leave people out. That's not fair.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up each card (Appendix E). Pupils show THUMBS UP for OK to share in class, or FINGER TO LIPS for private.
Answers: favourite colour OK; home address PRIVATE; password PRIVATE; favourite animal OK; full name and school PRIVATE online; a photo of me PRIVATE online.
"If you're not sure, ask a trusted adult."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Pupils place their heart cards around the class pictogram (with permission; first names only or none).
Three pupils share using the frame. Class responds with a silent "sparkle" (wiggle fingers) to show they liked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 report (Appendix G). Pupils can draw or write.
Talk check: thumbs up if you used the word "data" in a full sentence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lab reports. Keep the pictograms and hearts for the working wall.
Next lesson opens with a role-play book shop: you'll be the shopkeeper.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LAB 2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LAB 2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2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1.png"/><Relationship Id="rId3" Type="http://schemas.openxmlformats.org/officeDocument/2006/relationships/image" Target="../media/image-8-1.png"/><Relationship Id="rId4" Type="http://schemas.openxmlformats.org/officeDocument/2006/relationships/image" Target="../media/image-8-1.png"/><Relationship Id="rId5" Type="http://schemas.openxmlformats.org/officeDocument/2006/relationships/image" Target="../media/image-8-1.png"/><Relationship Id="rId6" Type="http://schemas.openxmlformats.org/officeDocument/2006/relationships/image" Target="../media/image-8-6.png"/><Relationship Id="rId7" Type="http://schemas.openxmlformats.org/officeDocument/2006/relationships/image" Target="../media/image-8-6.png"/><Relationship Id="rId8" Type="http://schemas.openxmlformats.org/officeDocument/2006/relationships/image" Target="../media/image-8-6.png"/><Relationship Id="rId9" Type="http://schemas.openxmlformats.org/officeDocument/2006/relationships/image" Target="../media/image-8-9.png"/><Relationship Id="rId10" Type="http://schemas.openxmlformats.org/officeDocument/2006/relationships/image" Target="../media/image-8-9.png"/><Relationship Id="rId11" Type="http://schemas.openxmlformats.org/officeDocument/2006/relationships/image" Target="../media/image-8-11.png"/><Relationship Id="rId12" Type="http://schemas.openxmlformats.org/officeDocument/2006/relationships/image" Target="../media/image-8-11.png"/><Relationship Id="rId13" Type="http://schemas.openxmlformats.org/officeDocument/2006/relationships/image" Target="../media/image-8-11.png"/><Relationship Id="rId14" Type="http://schemas.openxmlformats.org/officeDocument/2006/relationships/image" Target="../media/image-8-11.png"/><Relationship Id="rId15" Type="http://schemas.openxmlformats.org/officeDocument/2006/relationships/image" Target="../media/image-8-15.png"/><Relationship Id="rId16" Type="http://schemas.openxmlformats.org/officeDocument/2006/relationships/image" Target="../media/image-8-15.png"/><Relationship Id="rId17" Type="http://schemas.openxmlformats.org/officeDocument/2006/relationships/image" Target="../media/image-8-15.png"/><Relationship Id="rId18" Type="http://schemas.openxmlformats.org/officeDocument/2006/relationships/image" Target="../media/image-8-15.png"/><Relationship Id="rId19" Type="http://schemas.openxmlformats.org/officeDocument/2006/relationships/image" Target="../media/image-8-15.png"/><Relationship Id="rId20" Type="http://schemas.openxmlformats.org/officeDocument/2006/relationships/image" Target="../media/image-8-15.png"/><Relationship Id="rId21" Type="http://schemas.openxmlformats.org/officeDocument/2006/relationships/slideLayout" Target="../slideLayouts/slideLayout3.xml"/><Relationship Id="rId2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ch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 · THE PATTERN LAB · LESSON 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2: All About Me Data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data tell, and not tell, about us?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Mystery Ted's data card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ircle_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1463040" y="1920240"/>
            <a:ext cx="2907792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Favourite colour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fis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6928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goldfish</a:t>
            </a:r>
            <a:endParaRPr lang="en-US" sz="2200" dirty="0"/>
          </a:p>
        </p:txBody>
      </p:sp>
      <p:sp>
        <p:nvSpPr>
          <p:cNvPr id="13" name="Text 8"/>
          <p:cNvSpPr txBox="1"/>
          <p:nvPr/>
        </p:nvSpPr>
        <p:spPr>
          <a:xfrm>
            <a:off x="5669280" y="1920240"/>
            <a:ext cx="2907792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57200" y="269748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28346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ooki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" y="29809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63040" y="280720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Honey</a:t>
            </a:r>
            <a:endParaRPr lang="en-US" sz="2200" dirty="0"/>
          </a:p>
        </p:txBody>
      </p:sp>
      <p:sp>
        <p:nvSpPr>
          <p:cNvPr id="18" name="Text 12"/>
          <p:cNvSpPr txBox="1"/>
          <p:nvPr/>
        </p:nvSpPr>
        <p:spPr>
          <a:xfrm>
            <a:off x="1463040" y="3246120"/>
            <a:ext cx="2907792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Favourite food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4663440" y="269748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28346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binocula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904" y="29809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669280" y="280720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and seek</a:t>
            </a:r>
            <a:endParaRPr lang="en-US" sz="2200" dirty="0"/>
          </a:p>
        </p:txBody>
      </p:sp>
      <p:sp>
        <p:nvSpPr>
          <p:cNvPr id="23" name="Text 16"/>
          <p:cNvSpPr txBox="1"/>
          <p:nvPr/>
        </p:nvSpPr>
        <p:spPr>
          <a:xfrm>
            <a:off x="5669280" y="3246120"/>
            <a:ext cx="2907792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Favourite game</a:t>
            </a:r>
            <a:endParaRPr lang="en-US" sz="1500" dirty="0"/>
          </a:p>
        </p:txBody>
      </p:sp>
      <p:sp>
        <p:nvSpPr>
          <p:cNvPr id="24" name="Shape 17"/>
          <p:cNvSpPr/>
          <p:nvPr/>
        </p:nvSpPr>
        <p:spPr>
          <a:xfrm>
            <a:off x="457200" y="39319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40233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mi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412394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9319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Ted's data says his favourite colour is blue.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So… what is Ted really like?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Ted kind?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4663440" y="1371600"/>
            <a:ext cx="4023360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</p:spPr>
      </p:sp>
      <p:sp>
        <p:nvSpPr>
          <p:cNvPr id="9" name="Shape 5"/>
          <p:cNvSpPr/>
          <p:nvPr/>
        </p:nvSpPr>
        <p:spPr>
          <a:xfrm>
            <a:off x="480060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laug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27632"/>
            <a:ext cx="356616" cy="35661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53212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Ted funny?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457200" y="2423160"/>
            <a:ext cx="4023360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</p:spPr>
      </p:sp>
      <p:sp>
        <p:nvSpPr>
          <p:cNvPr id="13" name="Shape 8"/>
          <p:cNvSpPr/>
          <p:nvPr/>
        </p:nvSpPr>
        <p:spPr>
          <a:xfrm>
            <a:off x="594360" y="25603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679192"/>
            <a:ext cx="356616" cy="35661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25880" y="253288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Ted brave?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4663440" y="2423160"/>
            <a:ext cx="4023360" cy="868680"/>
          </a:xfrm>
          <a:prstGeom prst="roundRect">
            <a:avLst>
              <a:gd name="adj" fmla="val 12632"/>
            </a:avLst>
          </a:prstGeom>
          <a:solidFill>
            <a:schemeClr val="bg1"/>
          </a:solidFill>
          <a:ln/>
        </p:spPr>
      </p:sp>
      <p:sp>
        <p:nvSpPr>
          <p:cNvPr id="17" name="Shape 11"/>
          <p:cNvSpPr/>
          <p:nvPr/>
        </p:nvSpPr>
        <p:spPr>
          <a:xfrm>
            <a:off x="4800600" y="25603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mo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2679192"/>
            <a:ext cx="356616" cy="356616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532120" y="253288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Ted dream about?</a:t>
            </a:r>
            <a:endParaRPr lang="en-US" sz="1800" dirty="0"/>
          </a:p>
        </p:txBody>
      </p:sp>
      <p:sp>
        <p:nvSpPr>
          <p:cNvPr id="20" name="Text 13"/>
          <p:cNvSpPr txBox="1"/>
          <p:nvPr/>
        </p:nvSpPr>
        <p:spPr>
          <a:xfrm>
            <a:off x="457200" y="356616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doesn't say!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experiment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and read data about our class. Find out what data can't show about us.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help collect data and read a pictogram.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what the data shows, using words like most and fewest.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something important about me that data can't show.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the word "data" in a full sentence.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Information, like answers to questions or things we count.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gather things (or information) together.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pictogram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chart that uses pictures to show how many.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0815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/ fewest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387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biggest number / the smallest number.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0815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387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we keep safe and don't share with everyone, like our address.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0815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387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everyone properly, so no one is left out.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choose: what shall we find out?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apple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1505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fruit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3172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· banana · carrot · grapes · strawberry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palet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82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267200" y="1481328"/>
            <a:ext cx="1505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colour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33172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· blue · green · pink · purple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footbal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984" y="165506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71360" y="1481328"/>
            <a:ext cx="1505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playtime game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33172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football · skipping · tag · building · pretend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457200" y="35661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6576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75818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5661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choose what data to collect.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human pictogram!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97155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idc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60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CHOOSE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your card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29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258318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309753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wal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8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67462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STAND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269290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up in a column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70916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522351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lis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56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80060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COUNT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481888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each line</a:t>
            </a:r>
            <a:endParaRPr lang="en-US" sz="1500" dirty="0"/>
          </a:p>
        </p:txBody>
      </p:sp>
      <p:pic>
        <p:nvPicPr>
          <p:cNvPr id="21" name="Image 5" descr="/home/claude/kit/icon_arrow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52" y="2240280"/>
            <a:ext cx="219456" cy="219456"/>
          </a:xfrm>
          <a:prstGeom prst="rect">
            <a:avLst/>
          </a:prstGeom>
        </p:spPr>
      </p:pic>
      <p:sp>
        <p:nvSpPr>
          <p:cNvPr id="22" name="Shape 13"/>
          <p:cNvSpPr/>
          <p:nvPr/>
        </p:nvSpPr>
        <p:spPr>
          <a:xfrm>
            <a:off x="683514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23" name="Shape 14"/>
          <p:cNvSpPr/>
          <p:nvPr/>
        </p:nvSpPr>
        <p:spPr>
          <a:xfrm>
            <a:off x="734949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char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0541" y="1717243"/>
            <a:ext cx="460858" cy="460858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92658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COMPARE</a:t>
            </a:r>
            <a:endParaRPr lang="en-US" sz="1300" dirty="0"/>
          </a:p>
        </p:txBody>
      </p:sp>
      <p:sp>
        <p:nvSpPr>
          <p:cNvPr id="26" name="Text 16"/>
          <p:cNvSpPr txBox="1"/>
          <p:nvPr/>
        </p:nvSpPr>
        <p:spPr>
          <a:xfrm>
            <a:off x="694486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Most? Fewest?</a:t>
            </a:r>
            <a:endParaRPr lang="en-US" sz="1500" dirty="0"/>
          </a:p>
        </p:txBody>
      </p:sp>
      <p:sp>
        <p:nvSpPr>
          <p:cNvPr id="27" name="Shape 17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8" name="Shape 18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7" descr="/home/claude/kit/icon_ey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see ___ people like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our pictogram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1097280" y="347472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5" name="Image 0" descr="/home/claude/kit/icon_apple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6658" y="3524098"/>
            <a:ext cx="230429" cy="230429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097280" y="310896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7" name="Image 1" descr="/home/claude/kit/icon_apple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8" y="3158338"/>
            <a:ext cx="230429" cy="230429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1097280" y="274320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2" descr="/home/claude/kit/icon_apple_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658" y="2792578"/>
            <a:ext cx="230429" cy="230429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1097280" y="237744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1" name="Image 3" descr="/home/claude/kit/icon_apple_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8" y="2426818"/>
            <a:ext cx="230429" cy="230429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1097280" y="201168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3" name="Image 4" descr="/home/claude/kit/icon_apple_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6658" y="2061058"/>
            <a:ext cx="230429" cy="230429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731520" y="3840480"/>
            <a:ext cx="1097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</a:t>
            </a:r>
            <a:endParaRPr lang="en-US" sz="1300" dirty="0"/>
          </a:p>
        </p:txBody>
      </p:sp>
      <p:sp>
        <p:nvSpPr>
          <p:cNvPr id="15" name="Shape 7"/>
          <p:cNvSpPr/>
          <p:nvPr/>
        </p:nvSpPr>
        <p:spPr>
          <a:xfrm>
            <a:off x="2560320" y="347472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6" name="Image 5" descr="/home/claude/kit/icon_lemon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698" y="3524098"/>
            <a:ext cx="230429" cy="230429"/>
          </a:xfrm>
          <a:prstGeom prst="rect">
            <a:avLst/>
          </a:prstGeom>
        </p:spPr>
      </p:pic>
      <p:sp>
        <p:nvSpPr>
          <p:cNvPr id="17" name="Shape 8"/>
          <p:cNvSpPr/>
          <p:nvPr/>
        </p:nvSpPr>
        <p:spPr>
          <a:xfrm>
            <a:off x="2560320" y="310896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8" name="Image 6" descr="/home/claude/kit/icon_lemon_a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9698" y="3158338"/>
            <a:ext cx="230429" cy="230429"/>
          </a:xfrm>
          <a:prstGeom prst="rect">
            <a:avLst/>
          </a:prstGeom>
        </p:spPr>
      </p:pic>
      <p:sp>
        <p:nvSpPr>
          <p:cNvPr id="19" name="Shape 9"/>
          <p:cNvSpPr/>
          <p:nvPr/>
        </p:nvSpPr>
        <p:spPr>
          <a:xfrm>
            <a:off x="2560320" y="274320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0" name="Image 7" descr="/home/claude/kit/icon_lemon_a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9698" y="2792578"/>
            <a:ext cx="230429" cy="230429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2194560" y="3840480"/>
            <a:ext cx="1097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Banana</a:t>
            </a:r>
            <a:endParaRPr lang="en-US" sz="1300" dirty="0"/>
          </a:p>
        </p:txBody>
      </p:sp>
      <p:sp>
        <p:nvSpPr>
          <p:cNvPr id="22" name="Shape 11"/>
          <p:cNvSpPr/>
          <p:nvPr/>
        </p:nvSpPr>
        <p:spPr>
          <a:xfrm>
            <a:off x="4023360" y="347472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3" name="Image 8" descr="/home/claude/kit/icon_carrot_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2738" y="3524098"/>
            <a:ext cx="230429" cy="230429"/>
          </a:xfrm>
          <a:prstGeom prst="rect">
            <a:avLst/>
          </a:prstGeom>
        </p:spPr>
      </p:pic>
      <p:sp>
        <p:nvSpPr>
          <p:cNvPr id="24" name="Shape 12"/>
          <p:cNvSpPr/>
          <p:nvPr/>
        </p:nvSpPr>
        <p:spPr>
          <a:xfrm>
            <a:off x="4023360" y="310896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5" name="Image 9" descr="/home/claude/kit/icon_carrot_a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2738" y="3158338"/>
            <a:ext cx="230429" cy="230429"/>
          </a:xfrm>
          <a:prstGeom prst="rect">
            <a:avLst/>
          </a:prstGeom>
        </p:spPr>
      </p:pic>
      <p:sp>
        <p:nvSpPr>
          <p:cNvPr id="26" name="Text 13"/>
          <p:cNvSpPr txBox="1"/>
          <p:nvPr/>
        </p:nvSpPr>
        <p:spPr>
          <a:xfrm>
            <a:off x="3657600" y="3840480"/>
            <a:ext cx="1097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Carrot</a:t>
            </a:r>
            <a:endParaRPr lang="en-US" sz="1300" dirty="0"/>
          </a:p>
        </p:txBody>
      </p:sp>
      <p:sp>
        <p:nvSpPr>
          <p:cNvPr id="27" name="Shape 14"/>
          <p:cNvSpPr/>
          <p:nvPr/>
        </p:nvSpPr>
        <p:spPr>
          <a:xfrm>
            <a:off x="5486400" y="347472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8" name="Image 10" descr="/home/claude/kit/icon_circle_t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778" y="3524098"/>
            <a:ext cx="230429" cy="230429"/>
          </a:xfrm>
          <a:prstGeom prst="rect">
            <a:avLst/>
          </a:prstGeom>
        </p:spPr>
      </p:pic>
      <p:sp>
        <p:nvSpPr>
          <p:cNvPr id="29" name="Shape 15"/>
          <p:cNvSpPr/>
          <p:nvPr/>
        </p:nvSpPr>
        <p:spPr>
          <a:xfrm>
            <a:off x="5486400" y="310896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0" name="Image 11" descr="/home/claude/kit/icon_circle_t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5778" y="3158338"/>
            <a:ext cx="230429" cy="230429"/>
          </a:xfrm>
          <a:prstGeom prst="rect">
            <a:avLst/>
          </a:prstGeom>
        </p:spPr>
      </p:pic>
      <p:sp>
        <p:nvSpPr>
          <p:cNvPr id="31" name="Shape 16"/>
          <p:cNvSpPr/>
          <p:nvPr/>
        </p:nvSpPr>
        <p:spPr>
          <a:xfrm>
            <a:off x="5486400" y="274320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2" name="Image 12" descr="/home/claude/kit/icon_circle_t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5778" y="2792578"/>
            <a:ext cx="230429" cy="230429"/>
          </a:xfrm>
          <a:prstGeom prst="rect">
            <a:avLst/>
          </a:prstGeom>
        </p:spPr>
      </p:pic>
      <p:sp>
        <p:nvSpPr>
          <p:cNvPr id="33" name="Shape 17"/>
          <p:cNvSpPr/>
          <p:nvPr/>
        </p:nvSpPr>
        <p:spPr>
          <a:xfrm>
            <a:off x="5486400" y="237744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4" name="Image 13" descr="/home/claude/kit/icon_circle_t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35778" y="2426818"/>
            <a:ext cx="230429" cy="230429"/>
          </a:xfrm>
          <a:prstGeom prst="rect">
            <a:avLst/>
          </a:prstGeom>
        </p:spPr>
      </p:pic>
      <p:sp>
        <p:nvSpPr>
          <p:cNvPr id="35" name="Text 18"/>
          <p:cNvSpPr txBox="1"/>
          <p:nvPr/>
        </p:nvSpPr>
        <p:spPr>
          <a:xfrm>
            <a:off x="5120640" y="3840480"/>
            <a:ext cx="1097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Grapes</a:t>
            </a:r>
            <a:endParaRPr lang="en-US" sz="1300" dirty="0"/>
          </a:p>
        </p:txBody>
      </p:sp>
      <p:sp>
        <p:nvSpPr>
          <p:cNvPr id="36" name="Shape 19"/>
          <p:cNvSpPr/>
          <p:nvPr/>
        </p:nvSpPr>
        <p:spPr>
          <a:xfrm>
            <a:off x="6949440" y="347472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7" name="Image 14" descr="/home/claude/kit/icon_heart_c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98818" y="3524098"/>
            <a:ext cx="230429" cy="230429"/>
          </a:xfrm>
          <a:prstGeom prst="rect">
            <a:avLst/>
          </a:prstGeom>
        </p:spPr>
      </p:pic>
      <p:sp>
        <p:nvSpPr>
          <p:cNvPr id="38" name="Shape 20"/>
          <p:cNvSpPr/>
          <p:nvPr/>
        </p:nvSpPr>
        <p:spPr>
          <a:xfrm>
            <a:off x="6949440" y="310896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9" name="Image 15" descr="/home/claude/kit/icon_heart_c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98818" y="3158338"/>
            <a:ext cx="230429" cy="230429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6949440" y="274320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1" name="Image 16" descr="/home/claude/kit/icon_heart_c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98818" y="2792578"/>
            <a:ext cx="230429" cy="230429"/>
          </a:xfrm>
          <a:prstGeom prst="rect">
            <a:avLst/>
          </a:prstGeom>
        </p:spPr>
      </p:pic>
      <p:sp>
        <p:nvSpPr>
          <p:cNvPr id="42" name="Shape 22"/>
          <p:cNvSpPr/>
          <p:nvPr/>
        </p:nvSpPr>
        <p:spPr>
          <a:xfrm>
            <a:off x="6949440" y="237744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3" name="Image 17" descr="/home/claude/kit/icon_heart_c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98818" y="2426818"/>
            <a:ext cx="230429" cy="230429"/>
          </a:xfrm>
          <a:prstGeom prst="rect">
            <a:avLst/>
          </a:prstGeom>
        </p:spPr>
      </p:pic>
      <p:sp>
        <p:nvSpPr>
          <p:cNvPr id="44" name="Shape 23"/>
          <p:cNvSpPr/>
          <p:nvPr/>
        </p:nvSpPr>
        <p:spPr>
          <a:xfrm>
            <a:off x="6949440" y="201168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5" name="Image 18" descr="/home/claude/kit/icon_heart_c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98818" y="2061058"/>
            <a:ext cx="230429" cy="230429"/>
          </a:xfrm>
          <a:prstGeom prst="rect">
            <a:avLst/>
          </a:prstGeom>
        </p:spPr>
      </p:pic>
      <p:sp>
        <p:nvSpPr>
          <p:cNvPr id="46" name="Shape 24"/>
          <p:cNvSpPr/>
          <p:nvPr/>
        </p:nvSpPr>
        <p:spPr>
          <a:xfrm>
            <a:off x="6949440" y="1645920"/>
            <a:ext cx="329184" cy="329184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7" name="Image 19" descr="/home/claude/kit/icon_heart_c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98818" y="1695298"/>
            <a:ext cx="230429" cy="230429"/>
          </a:xfrm>
          <a:prstGeom prst="rect">
            <a:avLst/>
          </a:prstGeom>
        </p:spPr>
      </p:pic>
      <p:sp>
        <p:nvSpPr>
          <p:cNvPr id="48" name="Text 25"/>
          <p:cNvSpPr txBox="1"/>
          <p:nvPr/>
        </p:nvSpPr>
        <p:spPr>
          <a:xfrm>
            <a:off x="6583680" y="3840480"/>
            <a:ext cx="1097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Strawberry</a:t>
            </a:r>
            <a:endParaRPr lang="en-US" sz="1300" dirty="0"/>
          </a:p>
        </p:txBody>
      </p:sp>
      <p:sp>
        <p:nvSpPr>
          <p:cNvPr id="49" name="Text 26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one picture = one child</a:t>
            </a:r>
            <a:endParaRPr lang="en-US" sz="1300" dirty="0"/>
          </a:p>
        </p:txBody>
      </p:sp>
      <p:sp>
        <p:nvSpPr>
          <p:cNvPr id="50" name="Text 27"/>
          <p:cNvSpPr txBox="1"/>
          <p:nvPr/>
        </p:nvSpPr>
        <p:spPr>
          <a:xfrm>
            <a:off x="457200" y="123444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Favourite fruit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see · I think · I wonder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1505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see…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31720"/>
            <a:ext cx="23469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fact from the data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lightbul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82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267200" y="1481328"/>
            <a:ext cx="1505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think…</a:t>
            </a:r>
            <a:endParaRPr lang="en-US" sz="22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331720"/>
            <a:ext cx="23469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reason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rgbClr val="EEE9F7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984" y="165506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71360" y="1481328"/>
            <a:ext cx="1505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wonder…</a:t>
            </a:r>
            <a:endParaRPr lang="en-US" sz="22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331720"/>
            <a:ext cx="23469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457200" y="32004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2918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mi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39242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2004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 9 people like apples. I think… I wonder…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about our data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see 9 people like apples. The data shows apples are the most popular fruit in our class."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see ___ people like ___.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data · most · fewest · more · less · the same · pictogram · counted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shows ___.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shows ___, so ___. But it doesn't tell us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more than data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1609344"/>
            <a:ext cx="301752" cy="30175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4813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3261360" y="1371600"/>
            <a:ext cx="26212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9" name="Shape 5"/>
          <p:cNvSpPr/>
          <p:nvPr/>
        </p:nvSpPr>
        <p:spPr>
          <a:xfrm>
            <a:off x="339852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104" y="1609344"/>
            <a:ext cx="301752" cy="30175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038600" y="14813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brave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6065520" y="1371600"/>
            <a:ext cx="26212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13" name="Shape 8"/>
          <p:cNvSpPr/>
          <p:nvPr/>
        </p:nvSpPr>
        <p:spPr>
          <a:xfrm>
            <a:off x="620268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laug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264" y="1609344"/>
            <a:ext cx="301752" cy="30175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842760" y="14813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funny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457200" y="2286000"/>
            <a:ext cx="26212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17" name="Shape 11"/>
          <p:cNvSpPr/>
          <p:nvPr/>
        </p:nvSpPr>
        <p:spPr>
          <a:xfrm>
            <a:off x="594360" y="2423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heart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523744"/>
            <a:ext cx="301752" cy="30175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34440" y="23957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</a:t>
            </a:r>
            <a:endParaRPr lang="en-US" sz="1800" dirty="0"/>
          </a:p>
        </p:txBody>
      </p:sp>
      <p:sp>
        <p:nvSpPr>
          <p:cNvPr id="20" name="Shape 13"/>
          <p:cNvSpPr/>
          <p:nvPr/>
        </p:nvSpPr>
        <p:spPr>
          <a:xfrm>
            <a:off x="3261360" y="2286000"/>
            <a:ext cx="26212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21" name="Shape 14"/>
          <p:cNvSpPr/>
          <p:nvPr/>
        </p:nvSpPr>
        <p:spPr>
          <a:xfrm>
            <a:off x="3398520" y="2423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st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104" y="2523744"/>
            <a:ext cx="301752" cy="30175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4038600" y="23957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dreams</a:t>
            </a:r>
            <a:endParaRPr lang="en-US" sz="1800" dirty="0"/>
          </a:p>
        </p:txBody>
      </p:sp>
      <p:sp>
        <p:nvSpPr>
          <p:cNvPr id="24" name="Shape 16"/>
          <p:cNvSpPr/>
          <p:nvPr/>
        </p:nvSpPr>
        <p:spPr>
          <a:xfrm>
            <a:off x="6065520" y="2286000"/>
            <a:ext cx="26212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25" name="Shape 17"/>
          <p:cNvSpPr/>
          <p:nvPr/>
        </p:nvSpPr>
        <p:spPr>
          <a:xfrm>
            <a:off x="6202680" y="2423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5" descr="/home/claude/kit/icon_musi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264" y="2523744"/>
            <a:ext cx="301752" cy="30175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6842760" y="23957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love</a:t>
            </a:r>
            <a:endParaRPr lang="en-US" sz="1800" dirty="0"/>
          </a:p>
        </p:txBody>
      </p:sp>
      <p:sp>
        <p:nvSpPr>
          <p:cNvPr id="28" name="Text 19"/>
          <p:cNvSpPr txBox="1"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says ___ but it doesn't show ___.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fair?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2103120"/>
          </a:xfrm>
          <a:prstGeom prst="roundRect">
            <a:avLst>
              <a:gd name="adj" fmla="val 5217"/>
            </a:avLst>
          </a:prstGeom>
          <a:solidFill>
            <a:srgbClr val="FBE3DC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55448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apple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91640"/>
            <a:ext cx="411480" cy="411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554480"/>
            <a:ext cx="292608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Apples for EVERYONE!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423160"/>
            <a:ext cx="36576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computer only followed "most people".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2103120"/>
          </a:xfrm>
          <a:prstGeom prst="roundRect">
            <a:avLst>
              <a:gd name="adj" fmla="val 5217"/>
            </a:avLst>
          </a:prstGeom>
          <a:solidFill>
            <a:srgbClr val="DFF3E4"/>
          </a:solidFill>
          <a:ln/>
        </p:spPr>
      </p:sp>
      <p:sp>
        <p:nvSpPr>
          <p:cNvPr id="10" name="Shape 6"/>
          <p:cNvSpPr/>
          <p:nvPr/>
        </p:nvSpPr>
        <p:spPr>
          <a:xfrm>
            <a:off x="4846320" y="155448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handshak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691640"/>
            <a:ext cx="411480" cy="4114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69280" y="1554480"/>
            <a:ext cx="292608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E7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 for everyone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846320" y="2423160"/>
            <a:ext cx="36576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gets their own choice. No one is left out.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it's fair / unfair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or OK to share?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palet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colour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3261360" y="137160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9" name="Shape 5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hom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address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6065520" y="137160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</a:t>
            </a:r>
            <a:endParaRPr lang="en-US" sz="1700" dirty="0"/>
          </a:p>
        </p:txBody>
      </p:sp>
      <p:sp>
        <p:nvSpPr>
          <p:cNvPr id="16" name="Shape 10"/>
          <p:cNvSpPr/>
          <p:nvPr/>
        </p:nvSpPr>
        <p:spPr>
          <a:xfrm>
            <a:off x="457200" y="237744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17" name="Shape 11"/>
          <p:cNvSpPr/>
          <p:nvPr/>
        </p:nvSpPr>
        <p:spPr>
          <a:xfrm>
            <a:off x="59436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pa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624328"/>
            <a:ext cx="329184" cy="329184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80160" y="248716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animal</a:t>
            </a:r>
            <a:endParaRPr lang="en-US" sz="1700" dirty="0"/>
          </a:p>
        </p:txBody>
      </p:sp>
      <p:sp>
        <p:nvSpPr>
          <p:cNvPr id="20" name="Shape 13"/>
          <p:cNvSpPr/>
          <p:nvPr/>
        </p:nvSpPr>
        <p:spPr>
          <a:xfrm>
            <a:off x="3261360" y="237744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21" name="Shape 14"/>
          <p:cNvSpPr/>
          <p:nvPr/>
        </p:nvSpPr>
        <p:spPr>
          <a:xfrm>
            <a:off x="339852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schoo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248" y="2624328"/>
            <a:ext cx="329184" cy="329184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4084320" y="248716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name and school</a:t>
            </a:r>
            <a:endParaRPr lang="en-US" sz="1700" dirty="0"/>
          </a:p>
        </p:txBody>
      </p:sp>
      <p:sp>
        <p:nvSpPr>
          <p:cNvPr id="24" name="Shape 16"/>
          <p:cNvSpPr/>
          <p:nvPr/>
        </p:nvSpPr>
        <p:spPr>
          <a:xfrm>
            <a:off x="6065520" y="237744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25" name="Shape 17"/>
          <p:cNvSpPr/>
          <p:nvPr/>
        </p:nvSpPr>
        <p:spPr>
          <a:xfrm>
            <a:off x="620268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5" descr="/home/claude/kit/icon_camer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408" y="2624328"/>
            <a:ext cx="329184" cy="329184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6888480" y="248716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photo of me</a:t>
            </a:r>
            <a:endParaRPr lang="en-US" sz="1700" dirty="0"/>
          </a:p>
        </p:txBody>
      </p:sp>
      <p:sp>
        <p:nvSpPr>
          <p:cNvPr id="28" name="Shape 19"/>
          <p:cNvSpPr/>
          <p:nvPr/>
        </p:nvSpPr>
        <p:spPr>
          <a:xfrm>
            <a:off x="457200" y="3520440"/>
            <a:ext cx="4023360" cy="731520"/>
          </a:xfrm>
          <a:prstGeom prst="roundRect">
            <a:avLst>
              <a:gd name="adj" fmla="val 15000"/>
            </a:avLst>
          </a:prstGeom>
          <a:solidFill>
            <a:srgbClr val="EEE9F7"/>
          </a:solidFill>
          <a:ln/>
        </p:spPr>
      </p:sp>
      <p:sp>
        <p:nvSpPr>
          <p:cNvPr id="29" name="Shape 20"/>
          <p:cNvSpPr/>
          <p:nvPr/>
        </p:nvSpPr>
        <p:spPr>
          <a:xfrm>
            <a:off x="594360" y="36576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0" name="Image 6" descr="/home/claude/kit/icon_thumbsup_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3758184"/>
            <a:ext cx="301752" cy="301752"/>
          </a:xfrm>
          <a:prstGeom prst="rect">
            <a:avLst/>
          </a:prstGeom>
        </p:spPr>
      </p:pic>
      <p:sp>
        <p:nvSpPr>
          <p:cNvPr id="31" name="Text 21"/>
          <p:cNvSpPr txBox="1"/>
          <p:nvPr/>
        </p:nvSpPr>
        <p:spPr>
          <a:xfrm>
            <a:off x="1234440" y="3630168"/>
            <a:ext cx="3136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 to share in class</a:t>
            </a:r>
            <a:endParaRPr lang="en-US" sz="1800" dirty="0"/>
          </a:p>
        </p:txBody>
      </p:sp>
      <p:sp>
        <p:nvSpPr>
          <p:cNvPr id="32" name="Shape 22"/>
          <p:cNvSpPr/>
          <p:nvPr/>
        </p:nvSpPr>
        <p:spPr>
          <a:xfrm>
            <a:off x="4663440" y="3520440"/>
            <a:ext cx="4023360" cy="731520"/>
          </a:xfrm>
          <a:prstGeom prst="roundRect">
            <a:avLst>
              <a:gd name="adj" fmla="val 15000"/>
            </a:avLst>
          </a:prstGeom>
          <a:solidFill>
            <a:srgbClr val="FCE4F2"/>
          </a:solidFill>
          <a:ln/>
        </p:spPr>
      </p:sp>
      <p:sp>
        <p:nvSpPr>
          <p:cNvPr id="33" name="Shape 23"/>
          <p:cNvSpPr/>
          <p:nvPr/>
        </p:nvSpPr>
        <p:spPr>
          <a:xfrm>
            <a:off x="4800600" y="36576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4" name="Image 7" descr="/home/claude/kit/icon_lock2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1184" y="3758184"/>
            <a:ext cx="301752" cy="301752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5440680" y="3630168"/>
            <a:ext cx="3136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Private: keep it safe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Gallery of hearts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371600" cy="13716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hear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1746504"/>
            <a:ext cx="713232" cy="71323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417320"/>
            <a:ext cx="64008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more than data!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2148840"/>
            <a:ext cx="64008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can show what we like. It can't show who we really are.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457200" y="32918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9" name="Shape 5"/>
          <p:cNvSpPr/>
          <p:nvPr/>
        </p:nvSpPr>
        <p:spPr>
          <a:xfrm>
            <a:off x="566928" y="33832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483864"/>
            <a:ext cx="301752" cy="30175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88720" y="32918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says ___ but it doesn't show that I am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report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h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Our data shows…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people like ___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he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53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7576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Data can't show…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24028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 am ___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367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7992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Private!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24028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Circle the private one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320040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2918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39242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2004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check: did I use "data" in a full sentence?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Lab 3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t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Liked This…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apps choose what to show us?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 AI Literacy">
  <a:themeElements>
    <a:clrScheme name="GenTech AI Literacy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 AI Literac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Y2 L2 – Lab 2: All About Me Data</dc:title>
  <dc:subject>PptxGenJS Presentation</dc:subject>
  <dc:creator>The GenTech Academy</dc:creator>
  <cp:lastModifiedBy>The GenTech Academy</cp:lastModifiedBy>
  <cp:revision>1</cp:revision>
  <dcterms:created xsi:type="dcterms:W3CDTF">2026-10-05T12:09:50Z</dcterms:created>
  <dcterms:modified xsi:type="dcterms:W3CDTF">2026-10-05T12:09:50Z</dcterms:modified>
</cp:coreProperties>
</file>