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70E45C96-C487-C66C-CFEC-CFCA4F69D34E}">
          <p14:sldIdLst>
            <p14:sldId id="256"/>
            <p14:sldId id="257"/>
            <p14:sldId id="258"/>
          </p14:sldIdLst>
        </p14:section>
        <p14:section name="Learn" id="{AE8096A3-35D9-E0DB-B57A-36D7DFDA3059}">
          <p14:sldIdLst>
            <p14:sldId id="259"/>
            <p14:sldId id="260"/>
          </p14:sldIdLst>
        </p14:section>
        <p14:section name="Game show" id="{45B21CFD-0907-427E-6F19-D3C9707EAE9E}">
          <p14:sldIdLst>
            <p14:sldId id="261"/>
            <p14:sldId id="262"/>
            <p14:sldId id="263"/>
            <p14:sldId id="264"/>
          </p14:sldIdLst>
        </p14:section>
        <p14:section name="Pattern-guessers" id="{A09F8566-4D28-73BA-677F-B550C14ED6FF}">
          <p14:sldIdLst>
            <p14:sldId id="265"/>
            <p14:sldId id="266"/>
            <p14:sldId id="267"/>
            <p14:sldId id="268"/>
            <p14:sldId id="269"/>
          </p14:sldIdLst>
        </p14:section>
        <p14:section name="Lab report" id="{30C319E1-D8E5-6A51-BF80-1FC58E829443}">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638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examples bag (9 red, 1 blue), cubes, pattern strips, Lab Talk Rules poster on A3.
SCRIPT: "Welcome to the Pattern Lab, scientists! This half-term we're going to find out how machines learn. Every lesson is a new experiment."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"Our first experiment is a mystery. Look carefully. Don't shout out! Whisper your guess to your partner."
Give 10 seconds. Then: "Show me with your hands." (Lemon = make a small ball with your hands.)
Ask one pair: "WHY do you think it's a lemon?" Listen for "because it goes apple, lemon, apple, lemon".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"Your brain just did something amazing. It spotted a PATTERN, and it made a GUESS about what comes next. Scientists call that PREDICTING."
"Today's big question: do computers guess like that too? And are they the same as your brain?"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experiment and success criteria with actions. Point out the oracy criterion: today we practise TAKING TURNS and saying BECAUSE.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out a BAD example with a TA: both talk at once, look away, interrupt. "What went wrong?"
Then read each rule with an action. Agree them together. Pupils add a thumbprint or initials to the A3 poster.
Ask: "Which rule do you think is most important? Why?" ("I think rule ___ is important because ___.")</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each word with its gesture. Pupils copy.
PATTERN = draw a wavy repeating line. PREDICT = finger to temple, then point. GUESS = shrug with open hands. COMPUTER = type on an invisible keyboard. AI = a computer program that learns patterns from lots of examples.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Clap–clap–stamp, clap–clap–stamp, clap–clap… Pupils predict by DOING the next action.
Then let 2–3 pupils lead a pattern for the class.
Ask: "How did you know it was a stamp?" Listen for "because it repeats".
SEND: tap knees or a drum instead of stamping.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Partner A builds a pattern with 5 cubes. Partner B predicts the next cube and says WHY. Then swap.
MODEL first: "I predict the next one is red because the pattern is red, blue, red, blue."
Then hand out the pattern strips (Appendix A).
AfL: listen for "because the pattern is…". Praise turn-taking by name.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one and stop. Pupils call out the missing word together.
Ask: "How did you know?" (We've heard it lots and lots of times!)
KEY IDEA: "Your brain has heard these words together so many times that it can guess the next one. Remember that. A computer does something like this too."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mock-up of a phone keyboard's predictive text. Or do a live demo on a school device you have checked.
SCRIPT: "I'm typing 'Happy birth'. Predict: what will the keyboard suggest?" Reveal 'day'.
"How did it guess? Did it know it was my birthday?"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computer has seen lots and lots of examples of words. 'Happy birthday' happens again and again. So it guesses the word that USUALLY comes next."
"It doesn't know it's your birthday. It doesn't feel excited about cake. It doesn't know who you are. It MATCHES PATTERNS."
Pairs repeat the model sentence.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out cubes one at a time. After each, the volunteer "pattern-guesser" predicts the next colour. Class shows fingers: red = 1, blue = 2.
After 5 reds: "What will come next?" Keep going until the BLUE appears.
"Our guesser was wrong! Did they do something silly?" (No. They guessed what USUALLY happens. Guesses can be wrong.)
Think–pair–share: "Is a guess the same as knowing?"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frame, then pairs take turns to explain how the keyboard or the examples bag guessed.
Linguistic power words: GUESSES, PREDICTS, MATCHES PATTERNS. Banned: thinks, knows, feels.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sort the cards from Appendix C into three piles: COMPUTER, MY BRAIN, BOTH.
Turn-taking: one card each. Say a reason before you place it.
Answers: computer only = guesses the next word, matches patterns, needs electricity. Brain only = feels excited, gets tired, understands a joke, knows who you are. Both = can make mistakes.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report (Appendix E): draw the next shape, finish the sentence, and colour how you feel.
Talk check: thumbs up if you took turns and said "because" today.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lab reports. Thank the scientists.
Next lesson pupils will build a pictogram of class data. They will choose which data to collect.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a:effectLst/>
      </p:bgPr>
    </p:bg>
    <p:spTree>
      <p:nvGrpSpPr>
        <p:cNvPr id="1" name=""/>
        <p:cNvGrpSpPr/>
        <p:nvPr/>
      </p:nvGrpSpPr>
      <p:grpSpPr>
        <a:xfrm>
          <a:off x="0" y="0"/>
          <a:ext cx="0" cy="0"/>
          <a:chOff x="0" y="0"/>
          <a:chExt cx="0" cy="0"/>
        </a:xfrm>
      </p:grpSpPr>
      <p:pic>
        <p:nvPicPr>
          <p:cNvPr id="2" name="Image 0" descr="/home/claude/kit/logo_full_dark.png"/>
          <p:cNvPicPr>
            <a:picLocks noChangeAspect="1"/>
          </p:cNvPicPr>
          <p:nvPr/>
        </p:nvPicPr>
        <p:blipFill>
          <a:blip r:embed="rId2"/>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marL="0" indent="0" algn="ctr">
              <a:buNone/>
            </a:pPr>
            <a:r>
              <a:rPr lang="en-US" sz="1000" b="1" dirty="0">
                <a:solidFill>
                  <a:schemeClr val="bg1"/>
                </a:solidFill>
              </a:rPr>
              <a:t>LAB 1</a:t>
            </a:r>
            <a:endParaRPr lang="en-US" sz="1000" dirty="0"/>
          </a:p>
        </p:txBody>
      </p:sp>
      <p:pic>
        <p:nvPicPr>
          <p:cNvPr id="3" name="Image 0" descr="/home/claude/kit/logo_lockup_light.png"/>
          <p:cNvPicPr>
            <a:picLocks noChangeAspect="1"/>
          </p:cNvPicPr>
          <p:nvPr/>
        </p:nvPicPr>
        <p:blipFill>
          <a:blip r:embed="rId2"/>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a:effectLst/>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marL="0" indent="0" algn="ctr">
              <a:buNone/>
            </a:pPr>
            <a:r>
              <a:rPr lang="en-US" sz="1000" b="1" dirty="0">
                <a:solidFill>
                  <a:schemeClr val="bg1"/>
                </a:solidFill>
              </a:rPr>
              <a:t>LAB 1</a:t>
            </a:r>
            <a:endParaRPr lang="en-US" sz="1000" dirty="0"/>
          </a:p>
        </p:txBody>
      </p:sp>
      <p:pic>
        <p:nvPicPr>
          <p:cNvPr id="3" name="Image 0" descr="/home/claude/kit/logo_lockup_dark.png"/>
          <p:cNvPicPr>
            <a:picLocks noChangeAspect="1"/>
          </p:cNvPicPr>
          <p:nvPr/>
        </p:nvPicPr>
        <p:blipFill>
          <a:blip r:embed="rId2"/>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txBody>
          <a:bodyPr/>
          <a:lstStyle/>
          <a:p>
            <a:endParaRPr lang="en-GB"/>
          </a:p>
        </p:txBody>
      </p:sp>
      <p:pic>
        <p:nvPicPr>
          <p:cNvPr id="4" name="Image 0" descr="/home/claude/kit/icon_flask.png"/>
          <p:cNvPicPr>
            <a:picLocks noChangeAspect="1"/>
          </p:cNvPicPr>
          <p:nvPr/>
        </p:nvPicPr>
        <p:blipFill>
          <a:blip r:embed="rId3"/>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marL="0" indent="0">
              <a:buNone/>
            </a:pPr>
            <a:r>
              <a:rPr lang="en-US" sz="1400" b="1" kern="0" spc="200" dirty="0">
                <a:solidFill>
                  <a:schemeClr val="accent1"/>
                </a:solidFill>
                <a:latin typeface="Calibri" pitchFamily="34" charset="0"/>
                <a:ea typeface="Calibri" pitchFamily="34" charset="-122"/>
                <a:cs typeface="Calibri" pitchFamily="34" charset="-120"/>
              </a:rPr>
              <a:t>YEAR 2 · THE PATTERN LAB · LESSON 1</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marL="0" indent="0">
              <a:buNone/>
            </a:pPr>
            <a:r>
              <a:rPr lang="en-US" sz="3600" b="1" dirty="0">
                <a:solidFill>
                  <a:schemeClr val="bg1"/>
                </a:solidFill>
                <a:latin typeface="Arial" pitchFamily="34" charset="0"/>
                <a:ea typeface="Arial" pitchFamily="34" charset="-122"/>
                <a:cs typeface="Arial" pitchFamily="34" charset="-120"/>
              </a:rPr>
              <a:t>Lab 1: Pattern Detectives</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marL="0" indent="0">
              <a:buNone/>
            </a:pPr>
            <a:r>
              <a:rPr lang="en-US" sz="2000" i="1" dirty="0">
                <a:solidFill>
                  <a:schemeClr val="bg2"/>
                </a:solidFill>
                <a:latin typeface="Calibri" pitchFamily="34" charset="0"/>
                <a:ea typeface="Calibri" pitchFamily="34" charset="-122"/>
                <a:cs typeface="Calibri" pitchFamily="34" charset="-120"/>
              </a:rPr>
              <a:t>How do machines make guesses?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bg1"/>
                </a:solidFill>
                <a:latin typeface="Arial" pitchFamily="34" charset="0"/>
                <a:ea typeface="Arial" pitchFamily="34" charset="-122"/>
                <a:cs typeface="Arial" pitchFamily="34" charset="-120"/>
              </a:rPr>
              <a:t>Mystery pattern!</a:t>
            </a:r>
            <a:endParaRPr lang="en-US" sz="3000" dirty="0"/>
          </a:p>
        </p:txBody>
      </p:sp>
      <p:sp>
        <p:nvSpPr>
          <p:cNvPr id="4" name="Shape 1"/>
          <p:cNvSpPr/>
          <p:nvPr/>
        </p:nvSpPr>
        <p:spPr>
          <a:xfrm>
            <a:off x="1257300" y="1600200"/>
            <a:ext cx="914400" cy="914400"/>
          </a:xfrm>
          <a:prstGeom prst="ellipse">
            <a:avLst/>
          </a:prstGeom>
          <a:solidFill>
            <a:schemeClr val="bg1"/>
          </a:solidFill>
          <a:ln/>
        </p:spPr>
        <p:txBody>
          <a:bodyPr/>
          <a:lstStyle/>
          <a:p>
            <a:endParaRPr lang="en-GB"/>
          </a:p>
        </p:txBody>
      </p:sp>
      <p:pic>
        <p:nvPicPr>
          <p:cNvPr id="5" name="Image 0" descr="/home/claude/kit/icon_apple_c.png"/>
          <p:cNvPicPr>
            <a:picLocks noChangeAspect="1"/>
          </p:cNvPicPr>
          <p:nvPr/>
        </p:nvPicPr>
        <p:blipFill>
          <a:blip r:embed="rId3"/>
          <a:stretch>
            <a:fillRect/>
          </a:stretch>
        </p:blipFill>
        <p:spPr>
          <a:xfrm>
            <a:off x="1440180" y="1783080"/>
            <a:ext cx="548640" cy="548640"/>
          </a:xfrm>
          <a:prstGeom prst="rect">
            <a:avLst/>
          </a:prstGeom>
        </p:spPr>
      </p:pic>
      <p:sp>
        <p:nvSpPr>
          <p:cNvPr id="6" name="Shape 2"/>
          <p:cNvSpPr/>
          <p:nvPr/>
        </p:nvSpPr>
        <p:spPr>
          <a:xfrm>
            <a:off x="2400300" y="1600200"/>
            <a:ext cx="914400" cy="914400"/>
          </a:xfrm>
          <a:prstGeom prst="ellipse">
            <a:avLst/>
          </a:prstGeom>
          <a:solidFill>
            <a:schemeClr val="bg1"/>
          </a:solidFill>
          <a:ln/>
        </p:spPr>
        <p:txBody>
          <a:bodyPr/>
          <a:lstStyle/>
          <a:p>
            <a:endParaRPr lang="en-GB"/>
          </a:p>
        </p:txBody>
      </p:sp>
      <p:pic>
        <p:nvPicPr>
          <p:cNvPr id="7" name="Image 1" descr="/home/claude/kit/icon_lemon_a.png"/>
          <p:cNvPicPr>
            <a:picLocks noChangeAspect="1"/>
          </p:cNvPicPr>
          <p:nvPr/>
        </p:nvPicPr>
        <p:blipFill>
          <a:blip r:embed="rId4"/>
          <a:stretch>
            <a:fillRect/>
          </a:stretch>
        </p:blipFill>
        <p:spPr>
          <a:xfrm>
            <a:off x="2583180" y="1783080"/>
            <a:ext cx="548640" cy="548640"/>
          </a:xfrm>
          <a:prstGeom prst="rect">
            <a:avLst/>
          </a:prstGeom>
        </p:spPr>
      </p:pic>
      <p:sp>
        <p:nvSpPr>
          <p:cNvPr id="8" name="Shape 3"/>
          <p:cNvSpPr/>
          <p:nvPr/>
        </p:nvSpPr>
        <p:spPr>
          <a:xfrm>
            <a:off x="3543300" y="1600200"/>
            <a:ext cx="914400" cy="914400"/>
          </a:xfrm>
          <a:prstGeom prst="ellipse">
            <a:avLst/>
          </a:prstGeom>
          <a:solidFill>
            <a:schemeClr val="bg1"/>
          </a:solidFill>
          <a:ln/>
        </p:spPr>
        <p:txBody>
          <a:bodyPr/>
          <a:lstStyle/>
          <a:p>
            <a:endParaRPr lang="en-GB"/>
          </a:p>
        </p:txBody>
      </p:sp>
      <p:pic>
        <p:nvPicPr>
          <p:cNvPr id="9" name="Image 2" descr="/home/claude/kit/icon_apple_c.png"/>
          <p:cNvPicPr>
            <a:picLocks noChangeAspect="1"/>
          </p:cNvPicPr>
          <p:nvPr/>
        </p:nvPicPr>
        <p:blipFill>
          <a:blip r:embed="rId3"/>
          <a:stretch>
            <a:fillRect/>
          </a:stretch>
        </p:blipFill>
        <p:spPr>
          <a:xfrm>
            <a:off x="3726180" y="1783080"/>
            <a:ext cx="548640" cy="548640"/>
          </a:xfrm>
          <a:prstGeom prst="rect">
            <a:avLst/>
          </a:prstGeom>
        </p:spPr>
      </p:pic>
      <p:sp>
        <p:nvSpPr>
          <p:cNvPr id="10" name="Shape 4"/>
          <p:cNvSpPr/>
          <p:nvPr/>
        </p:nvSpPr>
        <p:spPr>
          <a:xfrm>
            <a:off x="4686300" y="1600200"/>
            <a:ext cx="914400" cy="914400"/>
          </a:xfrm>
          <a:prstGeom prst="ellipse">
            <a:avLst/>
          </a:prstGeom>
          <a:solidFill>
            <a:schemeClr val="bg1"/>
          </a:solidFill>
          <a:ln/>
        </p:spPr>
        <p:txBody>
          <a:bodyPr/>
          <a:lstStyle/>
          <a:p>
            <a:endParaRPr lang="en-GB"/>
          </a:p>
        </p:txBody>
      </p:sp>
      <p:pic>
        <p:nvPicPr>
          <p:cNvPr id="11" name="Image 3" descr="/home/claude/kit/icon_lemon_a.png"/>
          <p:cNvPicPr>
            <a:picLocks noChangeAspect="1"/>
          </p:cNvPicPr>
          <p:nvPr/>
        </p:nvPicPr>
        <p:blipFill>
          <a:blip r:embed="rId4"/>
          <a:stretch>
            <a:fillRect/>
          </a:stretch>
        </p:blipFill>
        <p:spPr>
          <a:xfrm>
            <a:off x="4869180" y="1783080"/>
            <a:ext cx="548640" cy="548640"/>
          </a:xfrm>
          <a:prstGeom prst="rect">
            <a:avLst/>
          </a:prstGeom>
        </p:spPr>
      </p:pic>
      <p:sp>
        <p:nvSpPr>
          <p:cNvPr id="12" name="Shape 5"/>
          <p:cNvSpPr/>
          <p:nvPr/>
        </p:nvSpPr>
        <p:spPr>
          <a:xfrm>
            <a:off x="5829300" y="1600200"/>
            <a:ext cx="914400" cy="914400"/>
          </a:xfrm>
          <a:prstGeom prst="ellipse">
            <a:avLst/>
          </a:prstGeom>
          <a:solidFill>
            <a:schemeClr val="bg1"/>
          </a:solidFill>
          <a:ln/>
        </p:spPr>
        <p:txBody>
          <a:bodyPr/>
          <a:lstStyle/>
          <a:p>
            <a:endParaRPr lang="en-GB"/>
          </a:p>
        </p:txBody>
      </p:sp>
      <p:pic>
        <p:nvPicPr>
          <p:cNvPr id="13" name="Image 4" descr="/home/claude/kit/icon_apple_c.png"/>
          <p:cNvPicPr>
            <a:picLocks noChangeAspect="1"/>
          </p:cNvPicPr>
          <p:nvPr/>
        </p:nvPicPr>
        <p:blipFill>
          <a:blip r:embed="rId3"/>
          <a:stretch>
            <a:fillRect/>
          </a:stretch>
        </p:blipFill>
        <p:spPr>
          <a:xfrm>
            <a:off x="6012180" y="1783080"/>
            <a:ext cx="548640" cy="548640"/>
          </a:xfrm>
          <a:prstGeom prst="rect">
            <a:avLst/>
          </a:prstGeom>
        </p:spPr>
      </p:pic>
      <p:sp>
        <p:nvSpPr>
          <p:cNvPr id="14" name="Shape 6"/>
          <p:cNvSpPr/>
          <p:nvPr/>
        </p:nvSpPr>
        <p:spPr>
          <a:xfrm>
            <a:off x="6972300" y="1600200"/>
            <a:ext cx="914400" cy="914400"/>
          </a:xfrm>
          <a:prstGeom prst="ellipse">
            <a:avLst/>
          </a:prstGeom>
          <a:solidFill>
            <a:srgbClr val="FCE4F2"/>
          </a:solidFill>
          <a:ln/>
        </p:spPr>
        <p:txBody>
          <a:bodyPr/>
          <a:lstStyle/>
          <a:p>
            <a:endParaRPr lang="en-GB"/>
          </a:p>
        </p:txBody>
      </p:sp>
      <p:pic>
        <p:nvPicPr>
          <p:cNvPr id="15" name="Image 5" descr="/home/claude/kit/icon_question2_a.png"/>
          <p:cNvPicPr>
            <a:picLocks noChangeAspect="1"/>
          </p:cNvPicPr>
          <p:nvPr/>
        </p:nvPicPr>
        <p:blipFill>
          <a:blip r:embed="rId5"/>
          <a:stretch>
            <a:fillRect/>
          </a:stretch>
        </p:blipFill>
        <p:spPr>
          <a:xfrm>
            <a:off x="7155180" y="1783080"/>
            <a:ext cx="548640" cy="548640"/>
          </a:xfrm>
          <a:prstGeom prst="rect">
            <a:avLst/>
          </a:prstGeom>
        </p:spPr>
      </p:pic>
      <p:sp>
        <p:nvSpPr>
          <p:cNvPr id="16" name="Text 7"/>
          <p:cNvSpPr txBox="1"/>
          <p:nvPr/>
        </p:nvSpPr>
        <p:spPr>
          <a:xfrm>
            <a:off x="457200" y="2697480"/>
            <a:ext cx="8229600" cy="457200"/>
          </a:xfrm>
          <a:prstGeom prst="rect">
            <a:avLst/>
          </a:prstGeom>
          <a:noFill/>
          <a:ln/>
        </p:spPr>
        <p:txBody>
          <a:bodyPr wrap="square" lIns="635" tIns="635" rIns="635" bIns="635" rtlCol="0" anchor="t"/>
          <a:lstStyle/>
          <a:p>
            <a:pPr marL="0" indent="0" algn="ctr">
              <a:buNone/>
            </a:pPr>
            <a:r>
              <a:rPr lang="en-US" sz="2000" i="1" dirty="0">
                <a:solidFill>
                  <a:schemeClr val="bg2"/>
                </a:solidFill>
                <a:latin typeface="Calibri" pitchFamily="34" charset="0"/>
                <a:ea typeface="Calibri" pitchFamily="34" charset="-122"/>
                <a:cs typeface="Calibri" pitchFamily="34" charset="-120"/>
              </a:rPr>
              <a:t>apple · lemon · apple · lemon · apple · ?</a:t>
            </a:r>
            <a:endParaRPr lang="en-US" sz="2000" dirty="0"/>
          </a:p>
        </p:txBody>
      </p:sp>
      <p:sp>
        <p:nvSpPr>
          <p:cNvPr id="17" name="Shape 8"/>
          <p:cNvSpPr/>
          <p:nvPr/>
        </p:nvSpPr>
        <p:spPr>
          <a:xfrm>
            <a:off x="1828800" y="3383280"/>
            <a:ext cx="5486400" cy="685800"/>
          </a:xfrm>
          <a:prstGeom prst="roundRect">
            <a:avLst>
              <a:gd name="adj" fmla="val 16000"/>
            </a:avLst>
          </a:prstGeom>
          <a:solidFill>
            <a:schemeClr val="accent2"/>
          </a:solidFill>
          <a:ln/>
        </p:spPr>
        <p:txBody>
          <a:bodyPr/>
          <a:lstStyle/>
          <a:p>
            <a:endParaRPr lang="en-GB"/>
          </a:p>
        </p:txBody>
      </p:sp>
      <p:sp>
        <p:nvSpPr>
          <p:cNvPr id="18" name="Text 9"/>
          <p:cNvSpPr txBox="1"/>
          <p:nvPr/>
        </p:nvSpPr>
        <p:spPr>
          <a:xfrm>
            <a:off x="1920240" y="3383280"/>
            <a:ext cx="5303520" cy="685800"/>
          </a:xfrm>
          <a:prstGeom prst="rect">
            <a:avLst/>
          </a:prstGeom>
          <a:noFill/>
          <a:ln/>
        </p:spPr>
        <p:txBody>
          <a:bodyPr wrap="square" lIns="635" tIns="635" rIns="635" bIns="635"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Whisper: I predict ___ because ___.</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Your brain is a pattern detective!</a:t>
            </a:r>
            <a:endParaRPr lang="en-US" sz="3000" dirty="0"/>
          </a:p>
        </p:txBody>
      </p:sp>
      <p:sp>
        <p:nvSpPr>
          <p:cNvPr id="4" name="Shape 1"/>
          <p:cNvSpPr/>
          <p:nvPr/>
        </p:nvSpPr>
        <p:spPr>
          <a:xfrm>
            <a:off x="457200" y="1371600"/>
            <a:ext cx="2560320" cy="2103120"/>
          </a:xfrm>
          <a:prstGeom prst="roundRect">
            <a:avLst>
              <a:gd name="adj" fmla="val 5217"/>
            </a:avLst>
          </a:prstGeom>
          <a:solidFill>
            <a:srgbClr val="FCE4F2"/>
          </a:solidFill>
          <a:ln/>
        </p:spPr>
        <p:txBody>
          <a:bodyPr/>
          <a:lstStyle/>
          <a:p>
            <a:endParaRPr lang="en-GB"/>
          </a:p>
        </p:txBody>
      </p:sp>
      <p:sp>
        <p:nvSpPr>
          <p:cNvPr id="5" name="Shape 2"/>
          <p:cNvSpPr/>
          <p:nvPr/>
        </p:nvSpPr>
        <p:spPr>
          <a:xfrm>
            <a:off x="1325880" y="1536192"/>
            <a:ext cx="822960" cy="822960"/>
          </a:xfrm>
          <a:prstGeom prst="ellipse">
            <a:avLst/>
          </a:prstGeom>
          <a:solidFill>
            <a:schemeClr val="bg1"/>
          </a:solidFill>
          <a:ln/>
        </p:spPr>
        <p:txBody>
          <a:bodyPr/>
          <a:lstStyle/>
          <a:p>
            <a:endParaRPr lang="en-GB"/>
          </a:p>
        </p:txBody>
      </p:sp>
      <p:pic>
        <p:nvPicPr>
          <p:cNvPr id="6" name="Image 0" descr="/home/claude/kit/icon_eye.png"/>
          <p:cNvPicPr>
            <a:picLocks noChangeAspect="1"/>
          </p:cNvPicPr>
          <p:nvPr/>
        </p:nvPicPr>
        <p:blipFill>
          <a:blip r:embed="rId3"/>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1. LOOK</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marL="0" indent="0" algn="ctr">
              <a:buNone/>
            </a:pPr>
            <a:r>
              <a:rPr lang="en-US" sz="1500" b="1" dirty="0">
                <a:solidFill>
                  <a:schemeClr val="tx2"/>
                </a:solidFill>
                <a:latin typeface="Calibri" pitchFamily="34" charset="0"/>
                <a:ea typeface="Calibri" pitchFamily="34" charset="-122"/>
                <a:cs typeface="Calibri" pitchFamily="34" charset="-120"/>
              </a:rPr>
              <a:t>I looked at the pattern</a:t>
            </a:r>
            <a:endParaRPr lang="en-US" sz="1500" dirty="0"/>
          </a:p>
        </p:txBody>
      </p:sp>
      <p:pic>
        <p:nvPicPr>
          <p:cNvPr id="9" name="Image 1" descr="/home/claude/kit/icon_arrow_a.png"/>
          <p:cNvPicPr>
            <a:picLocks noChangeAspect="1"/>
          </p:cNvPicPr>
          <p:nvPr/>
        </p:nvPicPr>
        <p:blipFill>
          <a:blip r:embed="rId4"/>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chemeClr val="bg2"/>
          </a:solidFill>
          <a:ln/>
        </p:spPr>
        <p:txBody>
          <a:bodyPr/>
          <a:lstStyle/>
          <a:p>
            <a:endParaRPr lang="en-GB"/>
          </a:p>
        </p:txBody>
      </p:sp>
      <p:sp>
        <p:nvSpPr>
          <p:cNvPr id="11" name="Shape 6"/>
          <p:cNvSpPr/>
          <p:nvPr/>
        </p:nvSpPr>
        <p:spPr>
          <a:xfrm>
            <a:off x="4160520" y="1536192"/>
            <a:ext cx="822960" cy="822960"/>
          </a:xfrm>
          <a:prstGeom prst="ellipse">
            <a:avLst/>
          </a:prstGeom>
          <a:solidFill>
            <a:schemeClr val="bg1"/>
          </a:solidFill>
          <a:ln/>
        </p:spPr>
        <p:txBody>
          <a:bodyPr/>
          <a:lstStyle/>
          <a:p>
            <a:endParaRPr lang="en-GB"/>
          </a:p>
        </p:txBody>
      </p:sp>
      <p:pic>
        <p:nvPicPr>
          <p:cNvPr id="12" name="Image 2" descr="/home/claude/kit/icon_search.png"/>
          <p:cNvPicPr>
            <a:picLocks noChangeAspect="1"/>
          </p:cNvPicPr>
          <p:nvPr/>
        </p:nvPicPr>
        <p:blipFill>
          <a:blip r:embed="rId5"/>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2. SPOT</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marL="0" indent="0" algn="ctr">
              <a:buNone/>
            </a:pPr>
            <a:r>
              <a:rPr lang="en-US" sz="1500" b="1" dirty="0">
                <a:solidFill>
                  <a:schemeClr val="tx2"/>
                </a:solidFill>
                <a:latin typeface="Calibri" pitchFamily="34" charset="0"/>
                <a:ea typeface="Calibri" pitchFamily="34" charset="-122"/>
                <a:cs typeface="Calibri" pitchFamily="34" charset="-120"/>
              </a:rPr>
              <a:t>I spotted what repeats</a:t>
            </a:r>
            <a:endParaRPr lang="en-US" sz="1500" dirty="0"/>
          </a:p>
        </p:txBody>
      </p:sp>
      <p:pic>
        <p:nvPicPr>
          <p:cNvPr id="15" name="Image 3" descr="/home/claude/kit/icon_arrow_a.png"/>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EEE9F7"/>
          </a:solidFill>
          <a:ln/>
        </p:spPr>
        <p:txBody>
          <a:bodyPr/>
          <a:lstStyle/>
          <a:p>
            <a:endParaRPr lang="en-GB"/>
          </a:p>
        </p:txBody>
      </p:sp>
      <p:sp>
        <p:nvSpPr>
          <p:cNvPr id="17" name="Shape 10"/>
          <p:cNvSpPr/>
          <p:nvPr/>
        </p:nvSpPr>
        <p:spPr>
          <a:xfrm>
            <a:off x="6995160" y="1536192"/>
            <a:ext cx="822960" cy="822960"/>
          </a:xfrm>
          <a:prstGeom prst="ellipse">
            <a:avLst/>
          </a:prstGeom>
          <a:solidFill>
            <a:schemeClr val="bg1"/>
          </a:solidFill>
          <a:ln/>
        </p:spPr>
        <p:txBody>
          <a:bodyPr/>
          <a:lstStyle/>
          <a:p>
            <a:endParaRPr lang="en-GB"/>
          </a:p>
        </p:txBody>
      </p:sp>
      <p:pic>
        <p:nvPicPr>
          <p:cNvPr id="18" name="Image 4" descr="/home/claude/kit/icon_lightbulb.png"/>
          <p:cNvPicPr>
            <a:picLocks noChangeAspect="1"/>
          </p:cNvPicPr>
          <p:nvPr/>
        </p:nvPicPr>
        <p:blipFill>
          <a:blip r:embed="rId6"/>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3. PREDICT</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marL="0" indent="0" algn="ctr">
              <a:buNone/>
            </a:pPr>
            <a:r>
              <a:rPr lang="en-US" sz="1500" b="1" dirty="0">
                <a:solidFill>
                  <a:schemeClr val="tx2"/>
                </a:solidFill>
                <a:latin typeface="Calibri" pitchFamily="34" charset="0"/>
                <a:ea typeface="Calibri" pitchFamily="34" charset="-122"/>
                <a:cs typeface="Calibri" pitchFamily="34" charset="-120"/>
              </a:rPr>
              <a:t>I guessed what comes next</a:t>
            </a:r>
            <a:endParaRPr lang="en-US" sz="1500" dirty="0"/>
          </a:p>
        </p:txBody>
      </p:sp>
      <p:sp>
        <p:nvSpPr>
          <p:cNvPr id="21" name="Shape 13"/>
          <p:cNvSpPr/>
          <p:nvPr/>
        </p:nvSpPr>
        <p:spPr>
          <a:xfrm>
            <a:off x="457200" y="3703320"/>
            <a:ext cx="8229600" cy="685800"/>
          </a:xfrm>
          <a:prstGeom prst="roundRect">
            <a:avLst>
              <a:gd name="adj" fmla="val 16000"/>
            </a:avLst>
          </a:prstGeom>
          <a:solidFill>
            <a:schemeClr val="tx2"/>
          </a:solidFill>
          <a:ln/>
        </p:spPr>
        <p:txBody>
          <a:bodyPr/>
          <a:lstStyle/>
          <a:p>
            <a:endParaRPr lang="en-GB"/>
          </a:p>
        </p:txBody>
      </p:sp>
      <p:sp>
        <p:nvSpPr>
          <p:cNvPr id="22" name="Shape 14"/>
          <p:cNvSpPr/>
          <p:nvPr/>
        </p:nvSpPr>
        <p:spPr>
          <a:xfrm>
            <a:off x="566928" y="3794760"/>
            <a:ext cx="502920" cy="502920"/>
          </a:xfrm>
          <a:prstGeom prst="ellipse">
            <a:avLst/>
          </a:prstGeom>
          <a:solidFill>
            <a:schemeClr val="bg1"/>
          </a:solidFill>
          <a:ln/>
        </p:spPr>
        <p:txBody>
          <a:bodyPr/>
          <a:lstStyle/>
          <a:p>
            <a:endParaRPr lang="en-GB"/>
          </a:p>
        </p:txBody>
      </p:sp>
      <p:pic>
        <p:nvPicPr>
          <p:cNvPr id="23" name="Image 5" descr="/home/claude/kit/icon_question.png"/>
          <p:cNvPicPr>
            <a:picLocks noChangeAspect="1"/>
          </p:cNvPicPr>
          <p:nvPr/>
        </p:nvPicPr>
        <p:blipFill>
          <a:blip r:embed="rId7"/>
          <a:stretch>
            <a:fillRect/>
          </a:stretch>
        </p:blipFill>
        <p:spPr>
          <a:xfrm>
            <a:off x="667512" y="3895344"/>
            <a:ext cx="301752" cy="301752"/>
          </a:xfrm>
          <a:prstGeom prst="rect">
            <a:avLst/>
          </a:prstGeom>
        </p:spPr>
      </p:pic>
      <p:sp>
        <p:nvSpPr>
          <p:cNvPr id="24" name="Text 15"/>
          <p:cNvSpPr txBox="1"/>
          <p:nvPr/>
        </p:nvSpPr>
        <p:spPr>
          <a:xfrm>
            <a:off x="1188720" y="3703320"/>
            <a:ext cx="7360920" cy="685800"/>
          </a:xfrm>
          <a:prstGeom prst="rect">
            <a:avLst/>
          </a:prstGeom>
          <a:noFill/>
          <a:ln/>
        </p:spPr>
        <p:txBody>
          <a:bodyPr wrap="square" lIns="635" tIns="635" rIns="635" bIns="635" rtlCol="0" anchor="ctr"/>
          <a:lstStyle/>
          <a:p>
            <a:pPr marL="0" indent="0">
              <a:buNone/>
            </a:pPr>
            <a:r>
              <a:rPr lang="en-US" sz="2000" dirty="0">
                <a:solidFill>
                  <a:schemeClr val="bg1"/>
                </a:solidFill>
                <a:latin typeface="Calibri" pitchFamily="34" charset="0"/>
                <a:ea typeface="Calibri" pitchFamily="34" charset="-122"/>
                <a:cs typeface="Calibri" pitchFamily="34" charset="-120"/>
              </a:rPr>
              <a:t>Do computers guess like this too?</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Today's experiment</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txBody>
          <a:bodyPr/>
          <a:lstStyle/>
          <a:p>
            <a:endParaRPr lang="en-GB"/>
          </a:p>
        </p:txBody>
      </p:sp>
      <p:sp>
        <p:nvSpPr>
          <p:cNvPr id="5" name="Shape 2"/>
          <p:cNvSpPr/>
          <p:nvPr/>
        </p:nvSpPr>
        <p:spPr>
          <a:xfrm>
            <a:off x="594360" y="1463040"/>
            <a:ext cx="548640" cy="548640"/>
          </a:xfrm>
          <a:prstGeom prst="ellipse">
            <a:avLst/>
          </a:prstGeom>
          <a:solidFill>
            <a:schemeClr val="accent1"/>
          </a:solidFill>
          <a:ln/>
        </p:spPr>
        <p:txBody>
          <a:bodyPr/>
          <a:lstStyle/>
          <a:p>
            <a:endParaRPr lang="en-GB"/>
          </a:p>
        </p:txBody>
      </p:sp>
      <p:pic>
        <p:nvPicPr>
          <p:cNvPr id="6" name="Image 0" descr="/home/claude/kit/icon_search.png"/>
          <p:cNvPicPr>
            <a:picLocks noChangeAspect="1"/>
          </p:cNvPicPr>
          <p:nvPr/>
        </p:nvPicPr>
        <p:blipFill>
          <a:blip r:embed="rId3"/>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marL="0" indent="0">
              <a:buNone/>
            </a:pPr>
            <a:r>
              <a:rPr lang="en-US" sz="1900" b="1" dirty="0">
                <a:solidFill>
                  <a:schemeClr val="bg1"/>
                </a:solidFill>
                <a:latin typeface="Calibri" pitchFamily="34" charset="0"/>
                <a:ea typeface="Calibri" pitchFamily="34" charset="-122"/>
                <a:cs typeface="Calibri" pitchFamily="34" charset="-120"/>
              </a:rPr>
              <a:t>Spot and continue patterns. Find out that AI makes guesses from patterns without thinking like a person.</a:t>
            </a:r>
            <a:endParaRPr lang="en-US" sz="1900" dirty="0"/>
          </a:p>
        </p:txBody>
      </p:sp>
      <p:sp>
        <p:nvSpPr>
          <p:cNvPr id="8" name="Shape 4"/>
          <p:cNvSpPr/>
          <p:nvPr/>
        </p:nvSpPr>
        <p:spPr>
          <a:xfrm>
            <a:off x="548640" y="2322576"/>
            <a:ext cx="457200" cy="457200"/>
          </a:xfrm>
          <a:prstGeom prst="ellipse">
            <a:avLst/>
          </a:prstGeom>
          <a:solidFill>
            <a:schemeClr val="bg2"/>
          </a:solidFill>
          <a:ln/>
        </p:spPr>
        <p:txBody>
          <a:bodyPr/>
          <a:lstStyle/>
          <a:p>
            <a:endParaRPr lang="en-GB"/>
          </a:p>
        </p:txBody>
      </p:sp>
      <p:pic>
        <p:nvPicPr>
          <p:cNvPr id="9" name="Image 1" descr="/home/claude/kit/icon_check.png"/>
          <p:cNvPicPr>
            <a:picLocks noChangeAspect="1"/>
          </p:cNvPicPr>
          <p:nvPr/>
        </p:nvPicPr>
        <p:blipFill>
          <a:blip r:embed="rId4"/>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marL="0" indent="0">
              <a:buNone/>
            </a:pPr>
            <a:r>
              <a:rPr lang="en-US" sz="1700" dirty="0">
                <a:solidFill>
                  <a:schemeClr val="tx1"/>
                </a:solidFill>
                <a:latin typeface="Calibri" pitchFamily="34" charset="0"/>
                <a:ea typeface="Calibri" pitchFamily="34" charset="-122"/>
                <a:cs typeface="Calibri" pitchFamily="34" charset="-120"/>
              </a:rPr>
              <a:t>I can spot a pattern and say what comes next.</a:t>
            </a:r>
            <a:endParaRPr lang="en-US" sz="1700" dirty="0"/>
          </a:p>
        </p:txBody>
      </p:sp>
      <p:sp>
        <p:nvSpPr>
          <p:cNvPr id="11" name="Shape 6"/>
          <p:cNvSpPr/>
          <p:nvPr/>
        </p:nvSpPr>
        <p:spPr>
          <a:xfrm>
            <a:off x="548640" y="2944368"/>
            <a:ext cx="457200" cy="457200"/>
          </a:xfrm>
          <a:prstGeom prst="ellipse">
            <a:avLst/>
          </a:prstGeom>
          <a:solidFill>
            <a:schemeClr val="bg2"/>
          </a:solidFill>
          <a:ln/>
        </p:spPr>
        <p:txBody>
          <a:bodyPr/>
          <a:lstStyle/>
          <a:p>
            <a:endParaRPr lang="en-GB"/>
          </a:p>
        </p:txBody>
      </p:sp>
      <p:pic>
        <p:nvPicPr>
          <p:cNvPr id="12" name="Image 2" descr="/home/claude/kit/icon_check.png"/>
          <p:cNvPicPr>
            <a:picLocks noChangeAspect="1"/>
          </p:cNvPicPr>
          <p:nvPr/>
        </p:nvPicPr>
        <p:blipFill>
          <a:blip r:embed="rId4"/>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marL="0" indent="0">
              <a:buNone/>
            </a:pPr>
            <a:r>
              <a:rPr lang="en-US" sz="1700" dirty="0">
                <a:solidFill>
                  <a:schemeClr val="tx1"/>
                </a:solidFill>
                <a:latin typeface="Calibri" pitchFamily="34" charset="0"/>
                <a:ea typeface="Calibri" pitchFamily="34" charset="-122"/>
                <a:cs typeface="Calibri" pitchFamily="34" charset="-120"/>
              </a:rPr>
              <a:t>I can say that a computer guesses using patterns it has seen lots of times.</a:t>
            </a:r>
            <a:endParaRPr lang="en-US" sz="1700" dirty="0"/>
          </a:p>
        </p:txBody>
      </p:sp>
      <p:sp>
        <p:nvSpPr>
          <p:cNvPr id="14" name="Shape 8"/>
          <p:cNvSpPr/>
          <p:nvPr/>
        </p:nvSpPr>
        <p:spPr>
          <a:xfrm>
            <a:off x="548640" y="3566160"/>
            <a:ext cx="457200" cy="457200"/>
          </a:xfrm>
          <a:prstGeom prst="ellipse">
            <a:avLst/>
          </a:prstGeom>
          <a:solidFill>
            <a:schemeClr val="bg2"/>
          </a:solidFill>
          <a:ln/>
        </p:spPr>
        <p:txBody>
          <a:bodyPr/>
          <a:lstStyle/>
          <a:p>
            <a:endParaRPr lang="en-GB"/>
          </a:p>
        </p:txBody>
      </p:sp>
      <p:pic>
        <p:nvPicPr>
          <p:cNvPr id="15" name="Image 3" descr="/home/claude/kit/icon_check.png"/>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marL="0" indent="0">
              <a:buNone/>
            </a:pPr>
            <a:r>
              <a:rPr lang="en-US" sz="1700" dirty="0">
                <a:solidFill>
                  <a:schemeClr val="tx1"/>
                </a:solidFill>
                <a:latin typeface="Calibri" pitchFamily="34" charset="0"/>
                <a:ea typeface="Calibri" pitchFamily="34" charset="-122"/>
                <a:cs typeface="Calibri" pitchFamily="34" charset="-120"/>
              </a:rPr>
              <a:t>I can say one way a computer is different from my brain.</a:t>
            </a:r>
            <a:endParaRPr lang="en-US" sz="1700" dirty="0"/>
          </a:p>
        </p:txBody>
      </p:sp>
      <p:sp>
        <p:nvSpPr>
          <p:cNvPr id="17" name="Shape 10"/>
          <p:cNvSpPr/>
          <p:nvPr/>
        </p:nvSpPr>
        <p:spPr>
          <a:xfrm>
            <a:off x="548640" y="4187952"/>
            <a:ext cx="457200" cy="457200"/>
          </a:xfrm>
          <a:prstGeom prst="ellipse">
            <a:avLst/>
          </a:prstGeom>
          <a:solidFill>
            <a:schemeClr val="accent2"/>
          </a:solidFill>
          <a:ln/>
        </p:spPr>
        <p:txBody>
          <a:bodyPr/>
          <a:lstStyle/>
          <a:p>
            <a:endParaRPr lang="en-GB"/>
          </a:p>
        </p:txBody>
      </p:sp>
      <p:pic>
        <p:nvPicPr>
          <p:cNvPr id="18" name="Image 4" descr="/home/claude/kit/icon_users_w.png"/>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marL="0" indent="0">
              <a:buNone/>
            </a:pPr>
            <a:r>
              <a:rPr lang="en-US" sz="1700" b="1" dirty="0">
                <a:solidFill>
                  <a:schemeClr val="accent2"/>
                </a:solidFill>
                <a:latin typeface="Calibri" pitchFamily="34" charset="0"/>
                <a:ea typeface="Calibri" pitchFamily="34" charset="-122"/>
                <a:cs typeface="Calibri" pitchFamily="34" charset="-120"/>
              </a:rPr>
              <a:t>Oracy: </a:t>
            </a:r>
            <a:r>
              <a:rPr lang="en-US" sz="1700" dirty="0">
                <a:solidFill>
                  <a:schemeClr val="tx1"/>
                </a:solidFill>
                <a:latin typeface="Calibri" pitchFamily="34" charset="0"/>
                <a:ea typeface="Calibri" pitchFamily="34" charset="-122"/>
                <a:cs typeface="Calibri" pitchFamily="34" charset="-120"/>
              </a:rPr>
              <a:t>I can take turns with my talk partner and give a reason using "because".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Our Lab Talk Rules</a:t>
            </a:r>
            <a:endParaRPr lang="en-US" sz="3000" dirty="0"/>
          </a:p>
        </p:txBody>
      </p:sp>
      <p:sp>
        <p:nvSpPr>
          <p:cNvPr id="4" name="Shape 1"/>
          <p:cNvSpPr/>
          <p:nvPr/>
        </p:nvSpPr>
        <p:spPr>
          <a:xfrm>
            <a:off x="457200" y="1371600"/>
            <a:ext cx="1536192" cy="2377440"/>
          </a:xfrm>
          <a:prstGeom prst="roundRect">
            <a:avLst>
              <a:gd name="adj" fmla="val 7143"/>
            </a:avLst>
          </a:prstGeom>
          <a:solidFill>
            <a:schemeClr val="bg2"/>
          </a:solidFill>
          <a:ln/>
        </p:spPr>
        <p:txBody>
          <a:bodyPr/>
          <a:lstStyle/>
          <a:p>
            <a:endParaRPr lang="en-GB"/>
          </a:p>
        </p:txBody>
      </p:sp>
      <p:sp>
        <p:nvSpPr>
          <p:cNvPr id="5" name="Shape 2"/>
          <p:cNvSpPr/>
          <p:nvPr/>
        </p:nvSpPr>
        <p:spPr>
          <a:xfrm>
            <a:off x="813816" y="1508760"/>
            <a:ext cx="822960" cy="822960"/>
          </a:xfrm>
          <a:prstGeom prst="ellipse">
            <a:avLst/>
          </a:prstGeom>
          <a:solidFill>
            <a:schemeClr val="bg1"/>
          </a:solidFill>
          <a:ln/>
        </p:spPr>
        <p:txBody>
          <a:bodyPr/>
          <a:lstStyle/>
          <a:p>
            <a:endParaRPr lang="en-GB"/>
          </a:p>
        </p:txBody>
      </p:sp>
      <p:pic>
        <p:nvPicPr>
          <p:cNvPr id="6" name="Image 0" descr="/home/claude/kit/icon_eye.png"/>
          <p:cNvPicPr>
            <a:picLocks noChangeAspect="1"/>
          </p:cNvPicPr>
          <p:nvPr/>
        </p:nvPicPr>
        <p:blipFill>
          <a:blip r:embed="rId3"/>
          <a:stretch>
            <a:fillRect/>
          </a:stretch>
        </p:blipFill>
        <p:spPr>
          <a:xfrm>
            <a:off x="994867" y="1689811"/>
            <a:ext cx="460858" cy="460858"/>
          </a:xfrm>
          <a:prstGeom prst="rect">
            <a:avLst/>
          </a:prstGeom>
        </p:spPr>
      </p:pic>
      <p:sp>
        <p:nvSpPr>
          <p:cNvPr id="7" name="Text 3"/>
          <p:cNvSpPr txBox="1"/>
          <p:nvPr/>
        </p:nvSpPr>
        <p:spPr>
          <a:xfrm>
            <a:off x="548640" y="2377440"/>
            <a:ext cx="1353312" cy="365760"/>
          </a:xfrm>
          <a:prstGeom prst="rect">
            <a:avLst/>
          </a:prstGeom>
          <a:noFill/>
          <a:ln/>
        </p:spPr>
        <p:txBody>
          <a:bodyPr wrap="square" lIns="635" tIns="635" rIns="635" bIns="635" rtlCol="0" anchor="t"/>
          <a:lstStyle/>
          <a:p>
            <a:pPr marL="0" indent="0" algn="ctr">
              <a:buNone/>
            </a:pPr>
            <a:r>
              <a:rPr lang="en-US" sz="1800" b="1" dirty="0">
                <a:solidFill>
                  <a:schemeClr val="accent1"/>
                </a:solidFill>
                <a:latin typeface="Calibri" pitchFamily="34" charset="0"/>
                <a:ea typeface="Calibri" pitchFamily="34" charset="-122"/>
                <a:cs typeface="Calibri" pitchFamily="34" charset="-120"/>
              </a:rPr>
              <a:t>1</a:t>
            </a:r>
            <a:endParaRPr lang="en-US" sz="1800" dirty="0"/>
          </a:p>
        </p:txBody>
      </p:sp>
      <p:sp>
        <p:nvSpPr>
          <p:cNvPr id="8" name="Text 4"/>
          <p:cNvSpPr txBox="1"/>
          <p:nvPr/>
        </p:nvSpPr>
        <p:spPr>
          <a:xfrm>
            <a:off x="548640" y="2743200"/>
            <a:ext cx="1353312" cy="914400"/>
          </a:xfrm>
          <a:prstGeom prst="rect">
            <a:avLst/>
          </a:prstGeom>
          <a:noFill/>
          <a:ln/>
        </p:spPr>
        <p:txBody>
          <a:bodyPr wrap="square" lIns="635" tIns="635" rIns="635" bIns="635" rtlCol="0" anchor="t"/>
          <a:lstStyle/>
          <a:p>
            <a:pPr marL="0" indent="0" algn="ctr">
              <a:buNone/>
            </a:pPr>
            <a:r>
              <a:rPr lang="en-US" sz="1600" b="1" dirty="0">
                <a:solidFill>
                  <a:schemeClr val="tx2"/>
                </a:solidFill>
                <a:latin typeface="Calibri" pitchFamily="34" charset="0"/>
                <a:ea typeface="Calibri" pitchFamily="34" charset="-122"/>
                <a:cs typeface="Calibri" pitchFamily="34" charset="-120"/>
              </a:rPr>
              <a:t>Look at the speaker</a:t>
            </a:r>
            <a:endParaRPr lang="en-US" sz="1600" dirty="0"/>
          </a:p>
        </p:txBody>
      </p:sp>
      <p:sp>
        <p:nvSpPr>
          <p:cNvPr id="9" name="Shape 5"/>
          <p:cNvSpPr/>
          <p:nvPr/>
        </p:nvSpPr>
        <p:spPr>
          <a:xfrm>
            <a:off x="2139696" y="1371600"/>
            <a:ext cx="1536192" cy="2377440"/>
          </a:xfrm>
          <a:prstGeom prst="roundRect">
            <a:avLst>
              <a:gd name="adj" fmla="val 7143"/>
            </a:avLst>
          </a:prstGeom>
          <a:solidFill>
            <a:srgbClr val="EEE9F7"/>
          </a:solidFill>
          <a:ln/>
        </p:spPr>
        <p:txBody>
          <a:bodyPr/>
          <a:lstStyle/>
          <a:p>
            <a:endParaRPr lang="en-GB"/>
          </a:p>
        </p:txBody>
      </p:sp>
      <p:sp>
        <p:nvSpPr>
          <p:cNvPr id="10" name="Shape 6"/>
          <p:cNvSpPr/>
          <p:nvPr/>
        </p:nvSpPr>
        <p:spPr>
          <a:xfrm>
            <a:off x="2496312" y="1508760"/>
            <a:ext cx="822960" cy="822960"/>
          </a:xfrm>
          <a:prstGeom prst="ellipse">
            <a:avLst/>
          </a:prstGeom>
          <a:solidFill>
            <a:schemeClr val="bg1"/>
          </a:solidFill>
          <a:ln/>
        </p:spPr>
        <p:txBody>
          <a:bodyPr/>
          <a:lstStyle/>
          <a:p>
            <a:endParaRPr lang="en-GB"/>
          </a:p>
        </p:txBody>
      </p:sp>
      <p:pic>
        <p:nvPicPr>
          <p:cNvPr id="11" name="Image 1" descr="/home/claude/kit/icon_mic.png"/>
          <p:cNvPicPr>
            <a:picLocks noChangeAspect="1"/>
          </p:cNvPicPr>
          <p:nvPr/>
        </p:nvPicPr>
        <p:blipFill>
          <a:blip r:embed="rId4"/>
          <a:stretch>
            <a:fillRect/>
          </a:stretch>
        </p:blipFill>
        <p:spPr>
          <a:xfrm>
            <a:off x="2677363" y="1689811"/>
            <a:ext cx="460858" cy="460858"/>
          </a:xfrm>
          <a:prstGeom prst="rect">
            <a:avLst/>
          </a:prstGeom>
        </p:spPr>
      </p:pic>
      <p:sp>
        <p:nvSpPr>
          <p:cNvPr id="12" name="Text 7"/>
          <p:cNvSpPr txBox="1"/>
          <p:nvPr/>
        </p:nvSpPr>
        <p:spPr>
          <a:xfrm>
            <a:off x="2231136" y="2377440"/>
            <a:ext cx="1353312" cy="365760"/>
          </a:xfrm>
          <a:prstGeom prst="rect">
            <a:avLst/>
          </a:prstGeom>
          <a:noFill/>
          <a:ln/>
        </p:spPr>
        <p:txBody>
          <a:bodyPr wrap="square" lIns="635" tIns="635" rIns="635" bIns="635" rtlCol="0" anchor="t"/>
          <a:lstStyle/>
          <a:p>
            <a:pPr marL="0" indent="0" algn="ctr">
              <a:buNone/>
            </a:pPr>
            <a:r>
              <a:rPr lang="en-US" sz="1800" b="1" dirty="0">
                <a:solidFill>
                  <a:schemeClr val="accent1"/>
                </a:solidFill>
                <a:latin typeface="Calibri" pitchFamily="34" charset="0"/>
                <a:ea typeface="Calibri" pitchFamily="34" charset="-122"/>
                <a:cs typeface="Calibri" pitchFamily="34" charset="-120"/>
              </a:rPr>
              <a:t>2</a:t>
            </a:r>
            <a:endParaRPr lang="en-US" sz="1800" dirty="0"/>
          </a:p>
        </p:txBody>
      </p:sp>
      <p:sp>
        <p:nvSpPr>
          <p:cNvPr id="13" name="Text 8"/>
          <p:cNvSpPr txBox="1"/>
          <p:nvPr/>
        </p:nvSpPr>
        <p:spPr>
          <a:xfrm>
            <a:off x="2231136" y="2743200"/>
            <a:ext cx="1353312" cy="914400"/>
          </a:xfrm>
          <a:prstGeom prst="rect">
            <a:avLst/>
          </a:prstGeom>
          <a:noFill/>
          <a:ln/>
        </p:spPr>
        <p:txBody>
          <a:bodyPr wrap="square" lIns="635" tIns="635" rIns="635" bIns="635" rtlCol="0" anchor="t"/>
          <a:lstStyle/>
          <a:p>
            <a:pPr marL="0" indent="0" algn="ctr">
              <a:buNone/>
            </a:pPr>
            <a:r>
              <a:rPr lang="en-US" sz="1600" b="1" dirty="0">
                <a:solidFill>
                  <a:schemeClr val="tx2"/>
                </a:solidFill>
                <a:latin typeface="Calibri" pitchFamily="34" charset="0"/>
                <a:ea typeface="Calibri" pitchFamily="34" charset="-122"/>
                <a:cs typeface="Calibri" pitchFamily="34" charset="-120"/>
              </a:rPr>
              <a:t>One voice at a time</a:t>
            </a:r>
            <a:endParaRPr lang="en-US" sz="1600" dirty="0"/>
          </a:p>
        </p:txBody>
      </p:sp>
      <p:sp>
        <p:nvSpPr>
          <p:cNvPr id="14" name="Shape 9"/>
          <p:cNvSpPr/>
          <p:nvPr/>
        </p:nvSpPr>
        <p:spPr>
          <a:xfrm>
            <a:off x="3822192" y="1371600"/>
            <a:ext cx="1536192" cy="2377440"/>
          </a:xfrm>
          <a:prstGeom prst="roundRect">
            <a:avLst>
              <a:gd name="adj" fmla="val 7143"/>
            </a:avLst>
          </a:prstGeom>
          <a:solidFill>
            <a:schemeClr val="bg2"/>
          </a:solidFill>
          <a:ln/>
        </p:spPr>
        <p:txBody>
          <a:bodyPr/>
          <a:lstStyle/>
          <a:p>
            <a:endParaRPr lang="en-GB"/>
          </a:p>
        </p:txBody>
      </p:sp>
      <p:sp>
        <p:nvSpPr>
          <p:cNvPr id="15" name="Shape 10"/>
          <p:cNvSpPr/>
          <p:nvPr/>
        </p:nvSpPr>
        <p:spPr>
          <a:xfrm>
            <a:off x="4178808" y="1508760"/>
            <a:ext cx="822960" cy="822960"/>
          </a:xfrm>
          <a:prstGeom prst="ellipse">
            <a:avLst/>
          </a:prstGeom>
          <a:solidFill>
            <a:schemeClr val="bg1"/>
          </a:solidFill>
          <a:ln/>
        </p:spPr>
        <p:txBody>
          <a:bodyPr/>
          <a:lstStyle/>
          <a:p>
            <a:endParaRPr lang="en-GB"/>
          </a:p>
        </p:txBody>
      </p:sp>
      <p:pic>
        <p:nvPicPr>
          <p:cNvPr id="16" name="Image 2" descr="/home/claude/kit/icon_sync.png"/>
          <p:cNvPicPr>
            <a:picLocks noChangeAspect="1"/>
          </p:cNvPicPr>
          <p:nvPr/>
        </p:nvPicPr>
        <p:blipFill>
          <a:blip r:embed="rId5"/>
          <a:stretch>
            <a:fillRect/>
          </a:stretch>
        </p:blipFill>
        <p:spPr>
          <a:xfrm>
            <a:off x="4359859" y="1689811"/>
            <a:ext cx="460858" cy="460858"/>
          </a:xfrm>
          <a:prstGeom prst="rect">
            <a:avLst/>
          </a:prstGeom>
        </p:spPr>
      </p:pic>
      <p:sp>
        <p:nvSpPr>
          <p:cNvPr id="17" name="Text 11"/>
          <p:cNvSpPr txBox="1"/>
          <p:nvPr/>
        </p:nvSpPr>
        <p:spPr>
          <a:xfrm>
            <a:off x="3913632" y="2377440"/>
            <a:ext cx="1353312" cy="365760"/>
          </a:xfrm>
          <a:prstGeom prst="rect">
            <a:avLst/>
          </a:prstGeom>
          <a:noFill/>
          <a:ln/>
        </p:spPr>
        <p:txBody>
          <a:bodyPr wrap="square" lIns="635" tIns="635" rIns="635" bIns="635" rtlCol="0" anchor="t"/>
          <a:lstStyle/>
          <a:p>
            <a:pPr marL="0" indent="0" algn="ctr">
              <a:buNone/>
            </a:pPr>
            <a:r>
              <a:rPr lang="en-US" sz="1800" b="1" dirty="0">
                <a:solidFill>
                  <a:schemeClr val="accent1"/>
                </a:solidFill>
                <a:latin typeface="Calibri" pitchFamily="34" charset="0"/>
                <a:ea typeface="Calibri" pitchFamily="34" charset="-122"/>
                <a:cs typeface="Calibri" pitchFamily="34" charset="-120"/>
              </a:rPr>
              <a:t>3</a:t>
            </a:r>
            <a:endParaRPr lang="en-US" sz="1800" dirty="0"/>
          </a:p>
        </p:txBody>
      </p:sp>
      <p:sp>
        <p:nvSpPr>
          <p:cNvPr id="18" name="Text 12"/>
          <p:cNvSpPr txBox="1"/>
          <p:nvPr/>
        </p:nvSpPr>
        <p:spPr>
          <a:xfrm>
            <a:off x="3913632" y="2743200"/>
            <a:ext cx="1353312" cy="914400"/>
          </a:xfrm>
          <a:prstGeom prst="rect">
            <a:avLst/>
          </a:prstGeom>
          <a:noFill/>
          <a:ln/>
        </p:spPr>
        <p:txBody>
          <a:bodyPr wrap="square" lIns="635" tIns="635" rIns="635" bIns="635" rtlCol="0" anchor="t"/>
          <a:lstStyle/>
          <a:p>
            <a:pPr marL="0" indent="0" algn="ctr">
              <a:buNone/>
            </a:pPr>
            <a:r>
              <a:rPr lang="en-US" sz="1600" b="1" dirty="0">
                <a:solidFill>
                  <a:schemeClr val="tx2"/>
                </a:solidFill>
                <a:latin typeface="Calibri" pitchFamily="34" charset="0"/>
                <a:ea typeface="Calibri" pitchFamily="34" charset="-122"/>
                <a:cs typeface="Calibri" pitchFamily="34" charset="-120"/>
              </a:rPr>
              <a:t>Take turns</a:t>
            </a:r>
            <a:endParaRPr lang="en-US" sz="1600" dirty="0"/>
          </a:p>
        </p:txBody>
      </p:sp>
      <p:sp>
        <p:nvSpPr>
          <p:cNvPr id="19" name="Shape 13"/>
          <p:cNvSpPr/>
          <p:nvPr/>
        </p:nvSpPr>
        <p:spPr>
          <a:xfrm>
            <a:off x="5504688" y="1371600"/>
            <a:ext cx="1536192" cy="2377440"/>
          </a:xfrm>
          <a:prstGeom prst="roundRect">
            <a:avLst>
              <a:gd name="adj" fmla="val 7143"/>
            </a:avLst>
          </a:prstGeom>
          <a:solidFill>
            <a:srgbClr val="EEE9F7"/>
          </a:solidFill>
          <a:ln/>
        </p:spPr>
        <p:txBody>
          <a:bodyPr/>
          <a:lstStyle/>
          <a:p>
            <a:endParaRPr lang="en-GB"/>
          </a:p>
        </p:txBody>
      </p:sp>
      <p:sp>
        <p:nvSpPr>
          <p:cNvPr id="20" name="Shape 14"/>
          <p:cNvSpPr/>
          <p:nvPr/>
        </p:nvSpPr>
        <p:spPr>
          <a:xfrm>
            <a:off x="5861304" y="1508760"/>
            <a:ext cx="822960" cy="822960"/>
          </a:xfrm>
          <a:prstGeom prst="ellipse">
            <a:avLst/>
          </a:prstGeom>
          <a:solidFill>
            <a:schemeClr val="bg1"/>
          </a:solidFill>
          <a:ln/>
        </p:spPr>
        <p:txBody>
          <a:bodyPr/>
          <a:lstStyle/>
          <a:p>
            <a:endParaRPr lang="en-GB"/>
          </a:p>
        </p:txBody>
      </p:sp>
      <p:pic>
        <p:nvPicPr>
          <p:cNvPr id="21" name="Image 3" descr="/home/claude/kit/icon_lightbulb.png"/>
          <p:cNvPicPr>
            <a:picLocks noChangeAspect="1"/>
          </p:cNvPicPr>
          <p:nvPr/>
        </p:nvPicPr>
        <p:blipFill>
          <a:blip r:embed="rId6"/>
          <a:stretch>
            <a:fillRect/>
          </a:stretch>
        </p:blipFill>
        <p:spPr>
          <a:xfrm>
            <a:off x="6042355" y="1689811"/>
            <a:ext cx="460858" cy="460858"/>
          </a:xfrm>
          <a:prstGeom prst="rect">
            <a:avLst/>
          </a:prstGeom>
        </p:spPr>
      </p:pic>
      <p:sp>
        <p:nvSpPr>
          <p:cNvPr id="22" name="Text 15"/>
          <p:cNvSpPr txBox="1"/>
          <p:nvPr/>
        </p:nvSpPr>
        <p:spPr>
          <a:xfrm>
            <a:off x="5596128" y="2377440"/>
            <a:ext cx="1353312" cy="365760"/>
          </a:xfrm>
          <a:prstGeom prst="rect">
            <a:avLst/>
          </a:prstGeom>
          <a:noFill/>
          <a:ln/>
        </p:spPr>
        <p:txBody>
          <a:bodyPr wrap="square" lIns="635" tIns="635" rIns="635" bIns="635" rtlCol="0" anchor="t"/>
          <a:lstStyle/>
          <a:p>
            <a:pPr marL="0" indent="0" algn="ctr">
              <a:buNone/>
            </a:pPr>
            <a:r>
              <a:rPr lang="en-US" sz="1800" b="1" dirty="0">
                <a:solidFill>
                  <a:schemeClr val="accent1"/>
                </a:solidFill>
                <a:latin typeface="Calibri" pitchFamily="34" charset="0"/>
                <a:ea typeface="Calibri" pitchFamily="34" charset="-122"/>
                <a:cs typeface="Calibri" pitchFamily="34" charset="-120"/>
              </a:rPr>
              <a:t>4</a:t>
            </a:r>
            <a:endParaRPr lang="en-US" sz="1800" dirty="0"/>
          </a:p>
        </p:txBody>
      </p:sp>
      <p:sp>
        <p:nvSpPr>
          <p:cNvPr id="23" name="Text 16"/>
          <p:cNvSpPr txBox="1"/>
          <p:nvPr/>
        </p:nvSpPr>
        <p:spPr>
          <a:xfrm>
            <a:off x="5596128" y="2743200"/>
            <a:ext cx="1353312" cy="914400"/>
          </a:xfrm>
          <a:prstGeom prst="rect">
            <a:avLst/>
          </a:prstGeom>
          <a:noFill/>
          <a:ln/>
        </p:spPr>
        <p:txBody>
          <a:bodyPr wrap="square" lIns="635" tIns="635" rIns="635" bIns="635" rtlCol="0" anchor="t"/>
          <a:lstStyle/>
          <a:p>
            <a:pPr marL="0" indent="0" algn="ctr">
              <a:buNone/>
            </a:pPr>
            <a:r>
              <a:rPr lang="en-US" sz="1600" b="1" dirty="0">
                <a:solidFill>
                  <a:schemeClr val="tx2"/>
                </a:solidFill>
                <a:latin typeface="Calibri" pitchFamily="34" charset="0"/>
                <a:ea typeface="Calibri" pitchFamily="34" charset="-122"/>
                <a:cs typeface="Calibri" pitchFamily="34" charset="-120"/>
              </a:rPr>
              <a:t>Say "because…"</a:t>
            </a:r>
            <a:endParaRPr lang="en-US" sz="1600" dirty="0"/>
          </a:p>
        </p:txBody>
      </p:sp>
      <p:sp>
        <p:nvSpPr>
          <p:cNvPr id="24" name="Shape 17"/>
          <p:cNvSpPr/>
          <p:nvPr/>
        </p:nvSpPr>
        <p:spPr>
          <a:xfrm>
            <a:off x="7187184" y="1371600"/>
            <a:ext cx="1536192" cy="2377440"/>
          </a:xfrm>
          <a:prstGeom prst="roundRect">
            <a:avLst>
              <a:gd name="adj" fmla="val 7143"/>
            </a:avLst>
          </a:prstGeom>
          <a:solidFill>
            <a:schemeClr val="bg2"/>
          </a:solidFill>
          <a:ln/>
        </p:spPr>
        <p:txBody>
          <a:bodyPr/>
          <a:lstStyle/>
          <a:p>
            <a:endParaRPr lang="en-GB"/>
          </a:p>
        </p:txBody>
      </p:sp>
      <p:sp>
        <p:nvSpPr>
          <p:cNvPr id="25" name="Shape 18"/>
          <p:cNvSpPr/>
          <p:nvPr/>
        </p:nvSpPr>
        <p:spPr>
          <a:xfrm>
            <a:off x="7543800" y="1508760"/>
            <a:ext cx="822960" cy="822960"/>
          </a:xfrm>
          <a:prstGeom prst="ellipse">
            <a:avLst/>
          </a:prstGeom>
          <a:solidFill>
            <a:schemeClr val="bg1"/>
          </a:solidFill>
          <a:ln/>
        </p:spPr>
        <p:txBody>
          <a:bodyPr/>
          <a:lstStyle/>
          <a:p>
            <a:endParaRPr lang="en-GB"/>
          </a:p>
        </p:txBody>
      </p:sp>
      <p:pic>
        <p:nvPicPr>
          <p:cNvPr id="26" name="Image 4" descr="/home/claude/kit/icon_heart.png"/>
          <p:cNvPicPr>
            <a:picLocks noChangeAspect="1"/>
          </p:cNvPicPr>
          <p:nvPr/>
        </p:nvPicPr>
        <p:blipFill>
          <a:blip r:embed="rId7"/>
          <a:stretch>
            <a:fillRect/>
          </a:stretch>
        </p:blipFill>
        <p:spPr>
          <a:xfrm>
            <a:off x="7724851" y="1689811"/>
            <a:ext cx="460858" cy="460858"/>
          </a:xfrm>
          <a:prstGeom prst="rect">
            <a:avLst/>
          </a:prstGeom>
        </p:spPr>
      </p:pic>
      <p:sp>
        <p:nvSpPr>
          <p:cNvPr id="27" name="Text 19"/>
          <p:cNvSpPr txBox="1"/>
          <p:nvPr/>
        </p:nvSpPr>
        <p:spPr>
          <a:xfrm>
            <a:off x="7278624" y="2377440"/>
            <a:ext cx="1353312" cy="365760"/>
          </a:xfrm>
          <a:prstGeom prst="rect">
            <a:avLst/>
          </a:prstGeom>
          <a:noFill/>
          <a:ln/>
        </p:spPr>
        <p:txBody>
          <a:bodyPr wrap="square" lIns="635" tIns="635" rIns="635" bIns="635" rtlCol="0" anchor="t"/>
          <a:lstStyle/>
          <a:p>
            <a:pPr marL="0" indent="0" algn="ctr">
              <a:buNone/>
            </a:pPr>
            <a:r>
              <a:rPr lang="en-US" sz="1800" b="1" dirty="0">
                <a:solidFill>
                  <a:schemeClr val="accent1"/>
                </a:solidFill>
                <a:latin typeface="Calibri" pitchFamily="34" charset="0"/>
                <a:ea typeface="Calibri" pitchFamily="34" charset="-122"/>
                <a:cs typeface="Calibri" pitchFamily="34" charset="-120"/>
              </a:rPr>
              <a:t>5</a:t>
            </a:r>
            <a:endParaRPr lang="en-US" sz="1800" dirty="0"/>
          </a:p>
        </p:txBody>
      </p:sp>
      <p:sp>
        <p:nvSpPr>
          <p:cNvPr id="28" name="Text 20"/>
          <p:cNvSpPr txBox="1"/>
          <p:nvPr/>
        </p:nvSpPr>
        <p:spPr>
          <a:xfrm>
            <a:off x="7278624" y="2743200"/>
            <a:ext cx="1353312" cy="914400"/>
          </a:xfrm>
          <a:prstGeom prst="rect">
            <a:avLst/>
          </a:prstGeom>
          <a:noFill/>
          <a:ln/>
        </p:spPr>
        <p:txBody>
          <a:bodyPr wrap="square" lIns="635" tIns="635" rIns="635" bIns="635" rtlCol="0" anchor="t"/>
          <a:lstStyle/>
          <a:p>
            <a:pPr marL="0" indent="0" algn="ctr">
              <a:buNone/>
            </a:pPr>
            <a:r>
              <a:rPr lang="en-US" sz="1600" b="1" dirty="0">
                <a:solidFill>
                  <a:schemeClr val="tx2"/>
                </a:solidFill>
                <a:latin typeface="Calibri" pitchFamily="34" charset="0"/>
                <a:ea typeface="Calibri" pitchFamily="34" charset="-122"/>
                <a:cs typeface="Calibri" pitchFamily="34" charset="-120"/>
              </a:rPr>
              <a:t>Be kind if we disagree</a:t>
            </a:r>
            <a:endParaRPr lang="en-US" sz="1600" dirty="0"/>
          </a:p>
        </p:txBody>
      </p:sp>
      <p:sp>
        <p:nvSpPr>
          <p:cNvPr id="29" name="Shape 21"/>
          <p:cNvSpPr/>
          <p:nvPr/>
        </p:nvSpPr>
        <p:spPr>
          <a:xfrm>
            <a:off x="457200" y="3886200"/>
            <a:ext cx="8229600" cy="685800"/>
          </a:xfrm>
          <a:prstGeom prst="roundRect">
            <a:avLst>
              <a:gd name="adj" fmla="val 16000"/>
            </a:avLst>
          </a:prstGeom>
          <a:solidFill>
            <a:schemeClr val="accent2"/>
          </a:solidFill>
          <a:ln/>
        </p:spPr>
        <p:txBody>
          <a:bodyPr/>
          <a:lstStyle/>
          <a:p>
            <a:endParaRPr lang="en-GB"/>
          </a:p>
        </p:txBody>
      </p:sp>
      <p:sp>
        <p:nvSpPr>
          <p:cNvPr id="30" name="Shape 22"/>
          <p:cNvSpPr/>
          <p:nvPr/>
        </p:nvSpPr>
        <p:spPr>
          <a:xfrm>
            <a:off x="566928" y="3977640"/>
            <a:ext cx="502920" cy="502920"/>
          </a:xfrm>
          <a:prstGeom prst="ellipse">
            <a:avLst/>
          </a:prstGeom>
          <a:solidFill>
            <a:schemeClr val="bg1"/>
          </a:solidFill>
          <a:ln/>
        </p:spPr>
        <p:txBody>
          <a:bodyPr/>
          <a:lstStyle/>
          <a:p>
            <a:endParaRPr lang="en-GB"/>
          </a:p>
        </p:txBody>
      </p:sp>
      <p:pic>
        <p:nvPicPr>
          <p:cNvPr id="31" name="Image 5" descr="/home/claude/kit/icon_comments.png"/>
          <p:cNvPicPr>
            <a:picLocks noChangeAspect="1"/>
          </p:cNvPicPr>
          <p:nvPr/>
        </p:nvPicPr>
        <p:blipFill>
          <a:blip r:embed="rId8"/>
          <a:stretch>
            <a:fillRect/>
          </a:stretch>
        </p:blipFill>
        <p:spPr>
          <a:xfrm>
            <a:off x="667512" y="4078224"/>
            <a:ext cx="301752" cy="301752"/>
          </a:xfrm>
          <a:prstGeom prst="rect">
            <a:avLst/>
          </a:prstGeom>
        </p:spPr>
      </p:pic>
      <p:sp>
        <p:nvSpPr>
          <p:cNvPr id="32" name="Text 23"/>
          <p:cNvSpPr txBox="1"/>
          <p:nvPr/>
        </p:nvSpPr>
        <p:spPr>
          <a:xfrm>
            <a:off x="1188720" y="3886200"/>
            <a:ext cx="7360920" cy="685800"/>
          </a:xfrm>
          <a:prstGeom prst="rect">
            <a:avLst/>
          </a:prstGeom>
          <a:noFill/>
          <a:ln/>
        </p:spPr>
        <p:txBody>
          <a:bodyPr wrap="square" lIns="635" tIns="635" rIns="635" bIns="635" rtlCol="0" anchor="ctr"/>
          <a:lstStyle/>
          <a:p>
            <a:pPr marL="0" indent="0">
              <a:buNone/>
            </a:pPr>
            <a:r>
              <a:rPr lang="en-US" sz="1800" dirty="0">
                <a:solidFill>
                  <a:schemeClr val="bg1"/>
                </a:solidFill>
                <a:latin typeface="Calibri" pitchFamily="34" charset="0"/>
                <a:ea typeface="Calibri" pitchFamily="34" charset="-122"/>
                <a:cs typeface="Calibri" pitchFamily="34" charset="-120"/>
              </a:rPr>
              <a:t>I think rule ___ is important because ___.</a:t>
            </a:r>
            <a:endParaRPr lang="en-US" sz="1800" dirty="0"/>
          </a:p>
        </p:txBody>
      </p:sp>
      <p:sp>
        <p:nvSpPr>
          <p:cNvPr id="3"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Lab words</a:t>
            </a:r>
            <a:endParaRPr lang="en-US" sz="3000" dirty="0"/>
          </a:p>
        </p:txBody>
      </p:sp>
      <p:sp>
        <p:nvSpPr>
          <p:cNvPr id="4" name="Shape 1"/>
          <p:cNvSpPr/>
          <p:nvPr/>
        </p:nvSpPr>
        <p:spPr>
          <a:xfrm>
            <a:off x="457200" y="1371600"/>
            <a:ext cx="2621280" cy="1417320"/>
          </a:xfrm>
          <a:prstGeom prst="roundRect">
            <a:avLst>
              <a:gd name="adj" fmla="val 7742"/>
            </a:avLst>
          </a:prstGeom>
          <a:solidFill>
            <a:srgbClr val="FCE4F2"/>
          </a:solidFill>
          <a:ln/>
        </p:spPr>
        <p:txBody>
          <a:bodyPr/>
          <a:lstStyle/>
          <a:p>
            <a:endParaRPr lang="en-GB"/>
          </a:p>
        </p:txBody>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pattern</a:t>
            </a:r>
            <a:endParaRPr lang="en-US" sz="2000" dirty="0"/>
          </a:p>
        </p:txBody>
      </p:sp>
      <p:sp>
        <p:nvSpPr>
          <p:cNvPr id="6" name="Text 3"/>
          <p:cNvSpPr txBox="1"/>
          <p:nvPr/>
        </p:nvSpPr>
        <p:spPr>
          <a:xfrm>
            <a:off x="594360" y="19385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Something that repeats or happens again and again.</a:t>
            </a:r>
            <a:endParaRPr lang="en-US" sz="1400" dirty="0"/>
          </a:p>
        </p:txBody>
      </p:sp>
      <p:sp>
        <p:nvSpPr>
          <p:cNvPr id="7" name="Shape 4"/>
          <p:cNvSpPr/>
          <p:nvPr/>
        </p:nvSpPr>
        <p:spPr>
          <a:xfrm>
            <a:off x="3261360" y="1371600"/>
            <a:ext cx="2621280" cy="1417320"/>
          </a:xfrm>
          <a:prstGeom prst="roundRect">
            <a:avLst>
              <a:gd name="adj" fmla="val 7742"/>
            </a:avLst>
          </a:prstGeom>
          <a:solidFill>
            <a:schemeClr val="bg2"/>
          </a:solidFill>
          <a:ln/>
        </p:spPr>
        <p:txBody>
          <a:bodyPr/>
          <a:lstStyle/>
          <a:p>
            <a:endParaRPr lang="en-GB"/>
          </a:p>
        </p:txBody>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predict</a:t>
            </a:r>
            <a:endParaRPr lang="en-US" sz="2000" dirty="0"/>
          </a:p>
        </p:txBody>
      </p:sp>
      <p:sp>
        <p:nvSpPr>
          <p:cNvPr id="9" name="Text 6"/>
          <p:cNvSpPr txBox="1"/>
          <p:nvPr/>
        </p:nvSpPr>
        <p:spPr>
          <a:xfrm>
            <a:off x="3398520" y="19385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To make a careful guess about what will come next.</a:t>
            </a:r>
            <a:endParaRPr lang="en-US" sz="1400" dirty="0"/>
          </a:p>
        </p:txBody>
      </p:sp>
      <p:sp>
        <p:nvSpPr>
          <p:cNvPr id="10" name="Shape 7"/>
          <p:cNvSpPr/>
          <p:nvPr/>
        </p:nvSpPr>
        <p:spPr>
          <a:xfrm>
            <a:off x="6065520" y="1371600"/>
            <a:ext cx="2621280" cy="1417320"/>
          </a:xfrm>
          <a:prstGeom prst="roundRect">
            <a:avLst>
              <a:gd name="adj" fmla="val 7742"/>
            </a:avLst>
          </a:prstGeom>
          <a:solidFill>
            <a:srgbClr val="FCE4F2"/>
          </a:solidFill>
          <a:ln/>
        </p:spPr>
        <p:txBody>
          <a:bodyPr/>
          <a:lstStyle/>
          <a:p>
            <a:endParaRPr lang="en-GB"/>
          </a:p>
        </p:txBody>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guess</a:t>
            </a:r>
            <a:endParaRPr lang="en-US" sz="2000" dirty="0"/>
          </a:p>
        </p:txBody>
      </p:sp>
      <p:sp>
        <p:nvSpPr>
          <p:cNvPr id="12" name="Text 9"/>
          <p:cNvSpPr txBox="1"/>
          <p:nvPr/>
        </p:nvSpPr>
        <p:spPr>
          <a:xfrm>
            <a:off x="6202680" y="19385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To choose an answer when you are not sure.</a:t>
            </a:r>
            <a:endParaRPr lang="en-US" sz="1400" dirty="0"/>
          </a:p>
        </p:txBody>
      </p:sp>
      <p:sp>
        <p:nvSpPr>
          <p:cNvPr id="13" name="Shape 10"/>
          <p:cNvSpPr/>
          <p:nvPr/>
        </p:nvSpPr>
        <p:spPr>
          <a:xfrm>
            <a:off x="457200" y="2971800"/>
            <a:ext cx="2621280" cy="1417320"/>
          </a:xfrm>
          <a:prstGeom prst="roundRect">
            <a:avLst>
              <a:gd name="adj" fmla="val 7742"/>
            </a:avLst>
          </a:prstGeom>
          <a:solidFill>
            <a:schemeClr val="bg2"/>
          </a:solidFill>
          <a:ln/>
        </p:spPr>
        <p:txBody>
          <a:bodyPr/>
          <a:lstStyle/>
          <a:p>
            <a:endParaRPr lang="en-GB"/>
          </a:p>
        </p:txBody>
      </p:sp>
      <p:sp>
        <p:nvSpPr>
          <p:cNvPr id="14" name="Text 11"/>
          <p:cNvSpPr txBox="1"/>
          <p:nvPr/>
        </p:nvSpPr>
        <p:spPr>
          <a:xfrm>
            <a:off x="594360" y="30815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computer</a:t>
            </a:r>
            <a:endParaRPr lang="en-US" sz="2000" dirty="0"/>
          </a:p>
        </p:txBody>
      </p:sp>
      <p:sp>
        <p:nvSpPr>
          <p:cNvPr id="15" name="Text 12"/>
          <p:cNvSpPr txBox="1"/>
          <p:nvPr/>
        </p:nvSpPr>
        <p:spPr>
          <a:xfrm>
            <a:off x="594360" y="35387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A machine that follows instructions made by people.</a:t>
            </a:r>
            <a:endParaRPr lang="en-US" sz="1400" dirty="0"/>
          </a:p>
        </p:txBody>
      </p:sp>
      <p:sp>
        <p:nvSpPr>
          <p:cNvPr id="16" name="Shape 13"/>
          <p:cNvSpPr/>
          <p:nvPr/>
        </p:nvSpPr>
        <p:spPr>
          <a:xfrm>
            <a:off x="3261360" y="2971800"/>
            <a:ext cx="2621280" cy="1417320"/>
          </a:xfrm>
          <a:prstGeom prst="roundRect">
            <a:avLst>
              <a:gd name="adj" fmla="val 7742"/>
            </a:avLst>
          </a:prstGeom>
          <a:solidFill>
            <a:srgbClr val="FCE4F2"/>
          </a:solidFill>
          <a:ln/>
        </p:spPr>
        <p:txBody>
          <a:bodyPr/>
          <a:lstStyle/>
          <a:p>
            <a:endParaRPr lang="en-GB"/>
          </a:p>
        </p:txBody>
      </p:sp>
      <p:sp>
        <p:nvSpPr>
          <p:cNvPr id="17" name="Text 14"/>
          <p:cNvSpPr txBox="1"/>
          <p:nvPr/>
        </p:nvSpPr>
        <p:spPr>
          <a:xfrm>
            <a:off x="3398520" y="30815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AI</a:t>
            </a:r>
            <a:endParaRPr lang="en-US" sz="2000" dirty="0"/>
          </a:p>
        </p:txBody>
      </p:sp>
      <p:sp>
        <p:nvSpPr>
          <p:cNvPr id="18" name="Text 15"/>
          <p:cNvSpPr txBox="1"/>
          <p:nvPr/>
        </p:nvSpPr>
        <p:spPr>
          <a:xfrm>
            <a:off x="3398520" y="35387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A computer program that learns patterns from lots of examples and uses them to make guesses.</a:t>
            </a:r>
            <a:endParaRPr lang="en-US" sz="1400" dirty="0"/>
          </a:p>
        </p:txBody>
      </p:sp>
      <p:sp>
        <p:nvSpPr>
          <p:cNvPr id="19" name="Shape 16"/>
          <p:cNvSpPr/>
          <p:nvPr/>
        </p:nvSpPr>
        <p:spPr>
          <a:xfrm>
            <a:off x="6065520" y="2971800"/>
            <a:ext cx="2621280" cy="1417320"/>
          </a:xfrm>
          <a:prstGeom prst="roundRect">
            <a:avLst>
              <a:gd name="adj" fmla="val 7742"/>
            </a:avLst>
          </a:prstGeom>
          <a:solidFill>
            <a:schemeClr val="bg2"/>
          </a:solidFill>
          <a:ln/>
        </p:spPr>
        <p:txBody>
          <a:bodyPr/>
          <a:lstStyle/>
          <a:p>
            <a:endParaRPr lang="en-GB"/>
          </a:p>
        </p:txBody>
      </p:sp>
      <p:sp>
        <p:nvSpPr>
          <p:cNvPr id="20" name="Text 17"/>
          <p:cNvSpPr txBox="1"/>
          <p:nvPr/>
        </p:nvSpPr>
        <p:spPr>
          <a:xfrm>
            <a:off x="6202680" y="3081528"/>
            <a:ext cx="2374392" cy="457200"/>
          </a:xfrm>
          <a:prstGeom prst="rect">
            <a:avLst/>
          </a:prstGeom>
          <a:noFill/>
          <a:ln/>
        </p:spPr>
        <p:txBody>
          <a:bodyPr wrap="square" lIns="635" tIns="635" rIns="635" bIns="635" rtlCol="0" anchor="ctr"/>
          <a:lstStyle/>
          <a:p>
            <a:pPr marL="0" indent="0">
              <a:buNone/>
            </a:pPr>
            <a:r>
              <a:rPr lang="en-US" sz="2000" b="1" dirty="0">
                <a:solidFill>
                  <a:schemeClr val="tx2"/>
                </a:solidFill>
                <a:latin typeface="Arial" pitchFamily="34" charset="0"/>
                <a:ea typeface="Arial" pitchFamily="34" charset="-122"/>
                <a:cs typeface="Arial" pitchFamily="34" charset="-120"/>
              </a:rPr>
              <a:t>example</a:t>
            </a:r>
            <a:endParaRPr lang="en-US" sz="2000" dirty="0"/>
          </a:p>
        </p:txBody>
      </p:sp>
      <p:sp>
        <p:nvSpPr>
          <p:cNvPr id="21" name="Text 18"/>
          <p:cNvSpPr txBox="1"/>
          <p:nvPr/>
        </p:nvSpPr>
        <p:spPr>
          <a:xfrm>
            <a:off x="6202680" y="3538728"/>
            <a:ext cx="2374392" cy="795528"/>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One thing we show to help someone (or a computer) learn.</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Round 1: Clap patterns</a:t>
            </a:r>
            <a:endParaRPr lang="en-US" sz="3000" dirty="0"/>
          </a:p>
        </p:txBody>
      </p:sp>
      <p:sp>
        <p:nvSpPr>
          <p:cNvPr id="4" name="Shape 1"/>
          <p:cNvSpPr/>
          <p:nvPr/>
        </p:nvSpPr>
        <p:spPr>
          <a:xfrm>
            <a:off x="1120140" y="1463040"/>
            <a:ext cx="960120" cy="960120"/>
          </a:xfrm>
          <a:prstGeom prst="ellipse">
            <a:avLst/>
          </a:prstGeom>
          <a:solidFill>
            <a:schemeClr val="bg2"/>
          </a:solidFill>
          <a:ln/>
        </p:spPr>
        <p:txBody>
          <a:bodyPr/>
          <a:lstStyle/>
          <a:p>
            <a:endParaRPr lang="en-GB"/>
          </a:p>
        </p:txBody>
      </p:sp>
      <p:pic>
        <p:nvPicPr>
          <p:cNvPr id="5" name="Image 0" descr="/home/claude/kit/icon_hand.png"/>
          <p:cNvPicPr>
            <a:picLocks noChangeAspect="1"/>
          </p:cNvPicPr>
          <p:nvPr/>
        </p:nvPicPr>
        <p:blipFill>
          <a:blip r:embed="rId3"/>
          <a:stretch>
            <a:fillRect/>
          </a:stretch>
        </p:blipFill>
        <p:spPr>
          <a:xfrm>
            <a:off x="1312164" y="1655064"/>
            <a:ext cx="576072" cy="576072"/>
          </a:xfrm>
          <a:prstGeom prst="rect">
            <a:avLst/>
          </a:prstGeom>
        </p:spPr>
      </p:pic>
      <p:sp>
        <p:nvSpPr>
          <p:cNvPr id="6" name="Shape 2"/>
          <p:cNvSpPr/>
          <p:nvPr/>
        </p:nvSpPr>
        <p:spPr>
          <a:xfrm>
            <a:off x="2308860" y="1463040"/>
            <a:ext cx="960120" cy="960120"/>
          </a:xfrm>
          <a:prstGeom prst="ellipse">
            <a:avLst/>
          </a:prstGeom>
          <a:solidFill>
            <a:schemeClr val="bg2"/>
          </a:solidFill>
          <a:ln/>
        </p:spPr>
        <p:txBody>
          <a:bodyPr/>
          <a:lstStyle/>
          <a:p>
            <a:endParaRPr lang="en-GB"/>
          </a:p>
        </p:txBody>
      </p:sp>
      <p:pic>
        <p:nvPicPr>
          <p:cNvPr id="7" name="Image 1" descr="/home/claude/kit/icon_hand.png"/>
          <p:cNvPicPr>
            <a:picLocks noChangeAspect="1"/>
          </p:cNvPicPr>
          <p:nvPr/>
        </p:nvPicPr>
        <p:blipFill>
          <a:blip r:embed="rId3"/>
          <a:stretch>
            <a:fillRect/>
          </a:stretch>
        </p:blipFill>
        <p:spPr>
          <a:xfrm>
            <a:off x="2500884" y="1655064"/>
            <a:ext cx="576072" cy="576072"/>
          </a:xfrm>
          <a:prstGeom prst="rect">
            <a:avLst/>
          </a:prstGeom>
        </p:spPr>
      </p:pic>
      <p:sp>
        <p:nvSpPr>
          <p:cNvPr id="8" name="Shape 3"/>
          <p:cNvSpPr/>
          <p:nvPr/>
        </p:nvSpPr>
        <p:spPr>
          <a:xfrm>
            <a:off x="3497580" y="1463040"/>
            <a:ext cx="960120" cy="960120"/>
          </a:xfrm>
          <a:prstGeom prst="ellipse">
            <a:avLst/>
          </a:prstGeom>
          <a:solidFill>
            <a:srgbClr val="FCE4F2"/>
          </a:solidFill>
          <a:ln/>
        </p:spPr>
        <p:txBody>
          <a:bodyPr/>
          <a:lstStyle/>
          <a:p>
            <a:endParaRPr lang="en-GB"/>
          </a:p>
        </p:txBody>
      </p:sp>
      <p:pic>
        <p:nvPicPr>
          <p:cNvPr id="9" name="Image 2" descr="/home/claude/kit/icon_shoe.png"/>
          <p:cNvPicPr>
            <a:picLocks noChangeAspect="1"/>
          </p:cNvPicPr>
          <p:nvPr/>
        </p:nvPicPr>
        <p:blipFill>
          <a:blip r:embed="rId4"/>
          <a:stretch>
            <a:fillRect/>
          </a:stretch>
        </p:blipFill>
        <p:spPr>
          <a:xfrm>
            <a:off x="3689604" y="1655064"/>
            <a:ext cx="576072" cy="576072"/>
          </a:xfrm>
          <a:prstGeom prst="rect">
            <a:avLst/>
          </a:prstGeom>
        </p:spPr>
      </p:pic>
      <p:sp>
        <p:nvSpPr>
          <p:cNvPr id="10" name="Shape 4"/>
          <p:cNvSpPr/>
          <p:nvPr/>
        </p:nvSpPr>
        <p:spPr>
          <a:xfrm>
            <a:off x="4686300" y="1463040"/>
            <a:ext cx="960120" cy="960120"/>
          </a:xfrm>
          <a:prstGeom prst="ellipse">
            <a:avLst/>
          </a:prstGeom>
          <a:solidFill>
            <a:schemeClr val="bg2"/>
          </a:solidFill>
          <a:ln/>
        </p:spPr>
        <p:txBody>
          <a:bodyPr/>
          <a:lstStyle/>
          <a:p>
            <a:endParaRPr lang="en-GB"/>
          </a:p>
        </p:txBody>
      </p:sp>
      <p:pic>
        <p:nvPicPr>
          <p:cNvPr id="11" name="Image 3" descr="/home/claude/kit/icon_hand.png"/>
          <p:cNvPicPr>
            <a:picLocks noChangeAspect="1"/>
          </p:cNvPicPr>
          <p:nvPr/>
        </p:nvPicPr>
        <p:blipFill>
          <a:blip r:embed="rId3"/>
          <a:stretch>
            <a:fillRect/>
          </a:stretch>
        </p:blipFill>
        <p:spPr>
          <a:xfrm>
            <a:off x="4878324" y="1655064"/>
            <a:ext cx="576072" cy="576072"/>
          </a:xfrm>
          <a:prstGeom prst="rect">
            <a:avLst/>
          </a:prstGeom>
        </p:spPr>
      </p:pic>
      <p:sp>
        <p:nvSpPr>
          <p:cNvPr id="12" name="Shape 5"/>
          <p:cNvSpPr/>
          <p:nvPr/>
        </p:nvSpPr>
        <p:spPr>
          <a:xfrm>
            <a:off x="5875020" y="1463040"/>
            <a:ext cx="960120" cy="960120"/>
          </a:xfrm>
          <a:prstGeom prst="ellipse">
            <a:avLst/>
          </a:prstGeom>
          <a:solidFill>
            <a:schemeClr val="bg2"/>
          </a:solidFill>
          <a:ln/>
        </p:spPr>
        <p:txBody>
          <a:bodyPr/>
          <a:lstStyle/>
          <a:p>
            <a:endParaRPr lang="en-GB"/>
          </a:p>
        </p:txBody>
      </p:sp>
      <p:pic>
        <p:nvPicPr>
          <p:cNvPr id="13" name="Image 4" descr="/home/claude/kit/icon_hand.png"/>
          <p:cNvPicPr>
            <a:picLocks noChangeAspect="1"/>
          </p:cNvPicPr>
          <p:nvPr/>
        </p:nvPicPr>
        <p:blipFill>
          <a:blip r:embed="rId3"/>
          <a:stretch>
            <a:fillRect/>
          </a:stretch>
        </p:blipFill>
        <p:spPr>
          <a:xfrm>
            <a:off x="6067044" y="1655064"/>
            <a:ext cx="576072" cy="576072"/>
          </a:xfrm>
          <a:prstGeom prst="rect">
            <a:avLst/>
          </a:prstGeom>
        </p:spPr>
      </p:pic>
      <p:sp>
        <p:nvSpPr>
          <p:cNvPr id="14" name="Shape 6"/>
          <p:cNvSpPr/>
          <p:nvPr/>
        </p:nvSpPr>
        <p:spPr>
          <a:xfrm>
            <a:off x="7063740" y="1463040"/>
            <a:ext cx="960120" cy="960120"/>
          </a:xfrm>
          <a:prstGeom prst="ellipse">
            <a:avLst/>
          </a:prstGeom>
          <a:solidFill>
            <a:srgbClr val="EEE9F7"/>
          </a:solidFill>
          <a:ln/>
        </p:spPr>
        <p:txBody>
          <a:bodyPr/>
          <a:lstStyle/>
          <a:p>
            <a:endParaRPr lang="en-GB"/>
          </a:p>
        </p:txBody>
      </p:sp>
      <p:pic>
        <p:nvPicPr>
          <p:cNvPr id="15" name="Image 5" descr="/home/claude/kit/icon_question2_a.png"/>
          <p:cNvPicPr>
            <a:picLocks noChangeAspect="1"/>
          </p:cNvPicPr>
          <p:nvPr/>
        </p:nvPicPr>
        <p:blipFill>
          <a:blip r:embed="rId5"/>
          <a:stretch>
            <a:fillRect/>
          </a:stretch>
        </p:blipFill>
        <p:spPr>
          <a:xfrm>
            <a:off x="7255764" y="1655064"/>
            <a:ext cx="576072" cy="576072"/>
          </a:xfrm>
          <a:prstGeom prst="rect">
            <a:avLst/>
          </a:prstGeom>
        </p:spPr>
      </p:pic>
      <p:sp>
        <p:nvSpPr>
          <p:cNvPr id="16" name="Text 7"/>
          <p:cNvSpPr txBox="1"/>
          <p:nvPr/>
        </p:nvSpPr>
        <p:spPr>
          <a:xfrm>
            <a:off x="457200" y="2560320"/>
            <a:ext cx="8229600" cy="457200"/>
          </a:xfrm>
          <a:prstGeom prst="rect">
            <a:avLst/>
          </a:prstGeom>
          <a:noFill/>
          <a:ln/>
        </p:spPr>
        <p:txBody>
          <a:bodyPr wrap="square" lIns="635" tIns="635" rIns="635" bIns="635" rtlCol="0" anchor="t"/>
          <a:lstStyle/>
          <a:p>
            <a:pPr marL="0" indent="0" algn="ctr">
              <a:buNone/>
            </a:pPr>
            <a:r>
              <a:rPr lang="en-US" sz="2200" b="1" dirty="0">
                <a:solidFill>
                  <a:schemeClr val="tx2"/>
                </a:solidFill>
                <a:latin typeface="Calibri" pitchFamily="34" charset="0"/>
                <a:ea typeface="Calibri" pitchFamily="34" charset="-122"/>
                <a:cs typeface="Calibri" pitchFamily="34" charset="-120"/>
              </a:rPr>
              <a:t>clap · clap · stamp · clap · clap · ?</a:t>
            </a:r>
            <a:endParaRPr lang="en-US" sz="2200" dirty="0"/>
          </a:p>
        </p:txBody>
      </p:sp>
      <p:sp>
        <p:nvSpPr>
          <p:cNvPr id="17" name="Shape 8"/>
          <p:cNvSpPr/>
          <p:nvPr/>
        </p:nvSpPr>
        <p:spPr>
          <a:xfrm>
            <a:off x="457200" y="3383280"/>
            <a:ext cx="8229600" cy="685800"/>
          </a:xfrm>
          <a:prstGeom prst="roundRect">
            <a:avLst>
              <a:gd name="adj" fmla="val 16000"/>
            </a:avLst>
          </a:prstGeom>
          <a:solidFill>
            <a:schemeClr val="tx2"/>
          </a:solidFill>
          <a:ln/>
        </p:spPr>
        <p:txBody>
          <a:bodyPr/>
          <a:lstStyle/>
          <a:p>
            <a:endParaRPr lang="en-GB"/>
          </a:p>
        </p:txBody>
      </p:sp>
      <p:sp>
        <p:nvSpPr>
          <p:cNvPr id="18" name="Shape 9"/>
          <p:cNvSpPr/>
          <p:nvPr/>
        </p:nvSpPr>
        <p:spPr>
          <a:xfrm>
            <a:off x="566928" y="3474720"/>
            <a:ext cx="502920" cy="502920"/>
          </a:xfrm>
          <a:prstGeom prst="ellipse">
            <a:avLst/>
          </a:prstGeom>
          <a:solidFill>
            <a:schemeClr val="bg1"/>
          </a:solidFill>
          <a:ln/>
        </p:spPr>
        <p:txBody>
          <a:bodyPr/>
          <a:lstStyle/>
          <a:p>
            <a:endParaRPr lang="en-GB"/>
          </a:p>
        </p:txBody>
      </p:sp>
      <p:pic>
        <p:nvPicPr>
          <p:cNvPr id="19" name="Image 6" descr="/home/claude/kit/icon_hand.png"/>
          <p:cNvPicPr>
            <a:picLocks noChangeAspect="1"/>
          </p:cNvPicPr>
          <p:nvPr/>
        </p:nvPicPr>
        <p:blipFill>
          <a:blip r:embed="rId3"/>
          <a:stretch>
            <a:fillRect/>
          </a:stretch>
        </p:blipFill>
        <p:spPr>
          <a:xfrm>
            <a:off x="667512" y="3575304"/>
            <a:ext cx="301752" cy="301752"/>
          </a:xfrm>
          <a:prstGeom prst="rect">
            <a:avLst/>
          </a:prstGeom>
        </p:spPr>
      </p:pic>
      <p:sp>
        <p:nvSpPr>
          <p:cNvPr id="20" name="Text 10"/>
          <p:cNvSpPr txBox="1"/>
          <p:nvPr/>
        </p:nvSpPr>
        <p:spPr>
          <a:xfrm>
            <a:off x="1188720" y="3383280"/>
            <a:ext cx="7360920" cy="685800"/>
          </a:xfrm>
          <a:prstGeom prst="rect">
            <a:avLst/>
          </a:prstGeom>
          <a:noFill/>
          <a:ln/>
        </p:spPr>
        <p:txBody>
          <a:bodyPr wrap="square" lIns="635" tIns="635" rIns="635" bIns="635" rtlCol="0" anchor="ctr"/>
          <a:lstStyle/>
          <a:p>
            <a:pPr marL="0" indent="0">
              <a:buNone/>
            </a:pPr>
            <a:r>
              <a:rPr lang="en-US" sz="1900" dirty="0">
                <a:solidFill>
                  <a:schemeClr val="bg1"/>
                </a:solidFill>
                <a:latin typeface="Calibri" pitchFamily="34" charset="0"/>
                <a:ea typeface="Calibri" pitchFamily="34" charset="-122"/>
                <a:cs typeface="Calibri" pitchFamily="34" charset="-120"/>
              </a:rPr>
              <a:t>Show me what comes next. How did you know?</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Round 2: Cube patterns</a:t>
            </a:r>
            <a:endParaRPr lang="en-US" sz="3000" dirty="0"/>
          </a:p>
        </p:txBody>
      </p:sp>
      <p:sp>
        <p:nvSpPr>
          <p:cNvPr id="4" name="Shape 1"/>
          <p:cNvSpPr/>
          <p:nvPr/>
        </p:nvSpPr>
        <p:spPr>
          <a:xfrm>
            <a:off x="1668780" y="1371600"/>
            <a:ext cx="777240" cy="777240"/>
          </a:xfrm>
          <a:prstGeom prst="ellipse">
            <a:avLst/>
          </a:prstGeom>
          <a:solidFill>
            <a:schemeClr val="bg2"/>
          </a:solidFill>
          <a:ln/>
        </p:spPr>
        <p:txBody>
          <a:bodyPr/>
          <a:lstStyle/>
          <a:p>
            <a:endParaRPr lang="en-GB"/>
          </a:p>
        </p:txBody>
      </p:sp>
      <p:pic>
        <p:nvPicPr>
          <p:cNvPr id="5" name="Image 0" descr="/home/claude/kit/icon_square_c.png"/>
          <p:cNvPicPr>
            <a:picLocks noChangeAspect="1"/>
          </p:cNvPicPr>
          <p:nvPr/>
        </p:nvPicPr>
        <p:blipFill>
          <a:blip r:embed="rId3"/>
          <a:stretch>
            <a:fillRect/>
          </a:stretch>
        </p:blipFill>
        <p:spPr>
          <a:xfrm>
            <a:off x="1824228" y="1527048"/>
            <a:ext cx="466344" cy="466344"/>
          </a:xfrm>
          <a:prstGeom prst="rect">
            <a:avLst/>
          </a:prstGeom>
        </p:spPr>
      </p:pic>
      <p:sp>
        <p:nvSpPr>
          <p:cNvPr id="6" name="Shape 2"/>
          <p:cNvSpPr/>
          <p:nvPr/>
        </p:nvSpPr>
        <p:spPr>
          <a:xfrm>
            <a:off x="2674620" y="1371600"/>
            <a:ext cx="777240" cy="777240"/>
          </a:xfrm>
          <a:prstGeom prst="ellipse">
            <a:avLst/>
          </a:prstGeom>
          <a:solidFill>
            <a:schemeClr val="bg2"/>
          </a:solidFill>
          <a:ln/>
        </p:spPr>
        <p:txBody>
          <a:bodyPr/>
          <a:lstStyle/>
          <a:p>
            <a:endParaRPr lang="en-GB"/>
          </a:p>
        </p:txBody>
      </p:sp>
      <p:pic>
        <p:nvPicPr>
          <p:cNvPr id="7" name="Image 1" descr="/home/claude/kit/icon_square_t.png"/>
          <p:cNvPicPr>
            <a:picLocks noChangeAspect="1"/>
          </p:cNvPicPr>
          <p:nvPr/>
        </p:nvPicPr>
        <p:blipFill>
          <a:blip r:embed="rId4"/>
          <a:stretch>
            <a:fillRect/>
          </a:stretch>
        </p:blipFill>
        <p:spPr>
          <a:xfrm>
            <a:off x="2830068" y="1527048"/>
            <a:ext cx="466344" cy="466344"/>
          </a:xfrm>
          <a:prstGeom prst="rect">
            <a:avLst/>
          </a:prstGeom>
        </p:spPr>
      </p:pic>
      <p:sp>
        <p:nvSpPr>
          <p:cNvPr id="8" name="Shape 3"/>
          <p:cNvSpPr/>
          <p:nvPr/>
        </p:nvSpPr>
        <p:spPr>
          <a:xfrm>
            <a:off x="3680460" y="1371600"/>
            <a:ext cx="777240" cy="777240"/>
          </a:xfrm>
          <a:prstGeom prst="ellipse">
            <a:avLst/>
          </a:prstGeom>
          <a:solidFill>
            <a:schemeClr val="bg2"/>
          </a:solidFill>
          <a:ln/>
        </p:spPr>
        <p:txBody>
          <a:bodyPr/>
          <a:lstStyle/>
          <a:p>
            <a:endParaRPr lang="en-GB"/>
          </a:p>
        </p:txBody>
      </p:sp>
      <p:pic>
        <p:nvPicPr>
          <p:cNvPr id="9" name="Image 2" descr="/home/claude/kit/icon_square_c.png"/>
          <p:cNvPicPr>
            <a:picLocks noChangeAspect="1"/>
          </p:cNvPicPr>
          <p:nvPr/>
        </p:nvPicPr>
        <p:blipFill>
          <a:blip r:embed="rId3"/>
          <a:stretch>
            <a:fillRect/>
          </a:stretch>
        </p:blipFill>
        <p:spPr>
          <a:xfrm>
            <a:off x="3835908" y="1527048"/>
            <a:ext cx="466344" cy="466344"/>
          </a:xfrm>
          <a:prstGeom prst="rect">
            <a:avLst/>
          </a:prstGeom>
        </p:spPr>
      </p:pic>
      <p:sp>
        <p:nvSpPr>
          <p:cNvPr id="10" name="Shape 4"/>
          <p:cNvSpPr/>
          <p:nvPr/>
        </p:nvSpPr>
        <p:spPr>
          <a:xfrm>
            <a:off x="4686300" y="1371600"/>
            <a:ext cx="777240" cy="777240"/>
          </a:xfrm>
          <a:prstGeom prst="ellipse">
            <a:avLst/>
          </a:prstGeom>
          <a:solidFill>
            <a:schemeClr val="bg2"/>
          </a:solidFill>
          <a:ln/>
        </p:spPr>
        <p:txBody>
          <a:bodyPr/>
          <a:lstStyle/>
          <a:p>
            <a:endParaRPr lang="en-GB"/>
          </a:p>
        </p:txBody>
      </p:sp>
      <p:pic>
        <p:nvPicPr>
          <p:cNvPr id="11" name="Image 3" descr="/home/claude/kit/icon_square_t.png"/>
          <p:cNvPicPr>
            <a:picLocks noChangeAspect="1"/>
          </p:cNvPicPr>
          <p:nvPr/>
        </p:nvPicPr>
        <p:blipFill>
          <a:blip r:embed="rId4"/>
          <a:stretch>
            <a:fillRect/>
          </a:stretch>
        </p:blipFill>
        <p:spPr>
          <a:xfrm>
            <a:off x="4841748" y="1527048"/>
            <a:ext cx="466344" cy="466344"/>
          </a:xfrm>
          <a:prstGeom prst="rect">
            <a:avLst/>
          </a:prstGeom>
        </p:spPr>
      </p:pic>
      <p:sp>
        <p:nvSpPr>
          <p:cNvPr id="12" name="Shape 5"/>
          <p:cNvSpPr/>
          <p:nvPr/>
        </p:nvSpPr>
        <p:spPr>
          <a:xfrm>
            <a:off x="5692140" y="1371600"/>
            <a:ext cx="777240" cy="777240"/>
          </a:xfrm>
          <a:prstGeom prst="ellipse">
            <a:avLst/>
          </a:prstGeom>
          <a:solidFill>
            <a:schemeClr val="bg2"/>
          </a:solidFill>
          <a:ln/>
        </p:spPr>
        <p:txBody>
          <a:bodyPr/>
          <a:lstStyle/>
          <a:p>
            <a:endParaRPr lang="en-GB"/>
          </a:p>
        </p:txBody>
      </p:sp>
      <p:pic>
        <p:nvPicPr>
          <p:cNvPr id="13" name="Image 4" descr="/home/claude/kit/icon_square_c.png"/>
          <p:cNvPicPr>
            <a:picLocks noChangeAspect="1"/>
          </p:cNvPicPr>
          <p:nvPr/>
        </p:nvPicPr>
        <p:blipFill>
          <a:blip r:embed="rId3"/>
          <a:stretch>
            <a:fillRect/>
          </a:stretch>
        </p:blipFill>
        <p:spPr>
          <a:xfrm>
            <a:off x="5847588" y="1527048"/>
            <a:ext cx="466344" cy="466344"/>
          </a:xfrm>
          <a:prstGeom prst="rect">
            <a:avLst/>
          </a:prstGeom>
        </p:spPr>
      </p:pic>
      <p:sp>
        <p:nvSpPr>
          <p:cNvPr id="14" name="Shape 6"/>
          <p:cNvSpPr/>
          <p:nvPr/>
        </p:nvSpPr>
        <p:spPr>
          <a:xfrm>
            <a:off x="6697980" y="1371600"/>
            <a:ext cx="777240" cy="777240"/>
          </a:xfrm>
          <a:prstGeom prst="ellipse">
            <a:avLst/>
          </a:prstGeom>
          <a:solidFill>
            <a:srgbClr val="FCE4F2"/>
          </a:solidFill>
          <a:ln/>
        </p:spPr>
        <p:txBody>
          <a:bodyPr/>
          <a:lstStyle/>
          <a:p>
            <a:endParaRPr lang="en-GB"/>
          </a:p>
        </p:txBody>
      </p:sp>
      <p:pic>
        <p:nvPicPr>
          <p:cNvPr id="15" name="Image 5" descr="/home/claude/kit/icon_question2_a.png"/>
          <p:cNvPicPr>
            <a:picLocks noChangeAspect="1"/>
          </p:cNvPicPr>
          <p:nvPr/>
        </p:nvPicPr>
        <p:blipFill>
          <a:blip r:embed="rId5"/>
          <a:stretch>
            <a:fillRect/>
          </a:stretch>
        </p:blipFill>
        <p:spPr>
          <a:xfrm>
            <a:off x="6853428" y="1527048"/>
            <a:ext cx="466344" cy="466344"/>
          </a:xfrm>
          <a:prstGeom prst="rect">
            <a:avLst/>
          </a:prstGeom>
        </p:spPr>
      </p:pic>
      <p:sp>
        <p:nvSpPr>
          <p:cNvPr id="16" name="Shape 7"/>
          <p:cNvSpPr/>
          <p:nvPr/>
        </p:nvSpPr>
        <p:spPr>
          <a:xfrm>
            <a:off x="457200" y="2377440"/>
            <a:ext cx="2624328" cy="2057400"/>
          </a:xfrm>
          <a:prstGeom prst="roundRect">
            <a:avLst>
              <a:gd name="adj" fmla="val 5333"/>
            </a:avLst>
          </a:prstGeom>
          <a:solidFill>
            <a:schemeClr val="bg2"/>
          </a:solidFill>
          <a:ln/>
        </p:spPr>
        <p:txBody>
          <a:bodyPr/>
          <a:lstStyle/>
          <a:p>
            <a:endParaRPr lang="en-GB"/>
          </a:p>
        </p:txBody>
      </p:sp>
      <p:sp>
        <p:nvSpPr>
          <p:cNvPr id="17" name="Text 8"/>
          <p:cNvSpPr txBox="1"/>
          <p:nvPr/>
        </p:nvSpPr>
        <p:spPr>
          <a:xfrm>
            <a:off x="566928" y="2450592"/>
            <a:ext cx="2377440" cy="274320"/>
          </a:xfrm>
          <a:prstGeom prst="rect">
            <a:avLst/>
          </a:prstGeom>
          <a:noFill/>
          <a:ln/>
        </p:spPr>
        <p:txBody>
          <a:bodyPr wrap="square" lIns="635" tIns="635" rIns="635" bIns="635" rtlCol="0" anchor="t"/>
          <a:lstStyle/>
          <a:p>
            <a:pPr marL="0" indent="0">
              <a:buNone/>
            </a:pPr>
            <a:r>
              <a:rPr lang="en-US" sz="1200" b="1" kern="0" spc="200" dirty="0">
                <a:solidFill>
                  <a:schemeClr val="accent4"/>
                </a:solidFill>
                <a:latin typeface="Calibri" pitchFamily="34" charset="0"/>
                <a:ea typeface="Calibri" pitchFamily="34" charset="-122"/>
                <a:cs typeface="Calibri" pitchFamily="34" charset="-120"/>
              </a:rPr>
              <a:t>SUPPORT</a:t>
            </a:r>
            <a:endParaRPr lang="en-US" sz="1200" dirty="0"/>
          </a:p>
        </p:txBody>
      </p:sp>
      <p:sp>
        <p:nvSpPr>
          <p:cNvPr id="18" name="Text 9"/>
          <p:cNvSpPr txBox="1"/>
          <p:nvPr/>
        </p:nvSpPr>
        <p:spPr>
          <a:xfrm>
            <a:off x="566928" y="2743200"/>
            <a:ext cx="2404872" cy="100584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I predict the next one is ___ because the pattern is ___.</a:t>
            </a:r>
            <a:endParaRPr lang="en-US" sz="1600" dirty="0"/>
          </a:p>
        </p:txBody>
      </p:sp>
      <p:sp>
        <p:nvSpPr>
          <p:cNvPr id="19" name="Text 10"/>
          <p:cNvSpPr txBox="1"/>
          <p:nvPr/>
        </p:nvSpPr>
        <p:spPr>
          <a:xfrm>
            <a:off x="566928" y="3767328"/>
            <a:ext cx="2404872" cy="594360"/>
          </a:xfrm>
          <a:prstGeom prst="rect">
            <a:avLst/>
          </a:prstGeom>
          <a:noFill/>
          <a:ln/>
        </p:spPr>
        <p:txBody>
          <a:bodyPr wrap="square" lIns="635" tIns="635" rIns="635" bIns="635" rtlCol="0" anchor="t"/>
          <a:lstStyle/>
          <a:p>
            <a:pPr marL="0" indent="0">
              <a:buNone/>
            </a:pPr>
            <a:r>
              <a:rPr lang="en-US" sz="1100" dirty="0">
                <a:solidFill>
                  <a:schemeClr val="tx1"/>
                </a:solidFill>
                <a:latin typeface="Calibri" pitchFamily="34" charset="0"/>
                <a:ea typeface="Calibri" pitchFamily="34" charset="-122"/>
                <a:cs typeface="Calibri" pitchFamily="34" charset="-120"/>
              </a:rPr>
              <a:t>Word bank: pattern · next · repeats · same · colour · shape · because</a:t>
            </a:r>
            <a:endParaRPr lang="en-US" sz="1100" dirty="0"/>
          </a:p>
        </p:txBody>
      </p:sp>
      <p:sp>
        <p:nvSpPr>
          <p:cNvPr id="20" name="Shape 11"/>
          <p:cNvSpPr/>
          <p:nvPr/>
        </p:nvSpPr>
        <p:spPr>
          <a:xfrm>
            <a:off x="3264408" y="2377440"/>
            <a:ext cx="2624328" cy="2057400"/>
          </a:xfrm>
          <a:prstGeom prst="roundRect">
            <a:avLst>
              <a:gd name="adj" fmla="val 5333"/>
            </a:avLst>
          </a:prstGeom>
          <a:solidFill>
            <a:srgbClr val="EEE9F7"/>
          </a:solidFill>
          <a:ln/>
        </p:spPr>
        <p:txBody>
          <a:bodyPr/>
          <a:lstStyle/>
          <a:p>
            <a:endParaRPr lang="en-GB"/>
          </a:p>
        </p:txBody>
      </p:sp>
      <p:sp>
        <p:nvSpPr>
          <p:cNvPr id="21" name="Text 12"/>
          <p:cNvSpPr txBox="1"/>
          <p:nvPr/>
        </p:nvSpPr>
        <p:spPr>
          <a:xfrm>
            <a:off x="3374136" y="2450592"/>
            <a:ext cx="2377440" cy="274320"/>
          </a:xfrm>
          <a:prstGeom prst="rect">
            <a:avLst/>
          </a:prstGeom>
          <a:noFill/>
          <a:ln/>
        </p:spPr>
        <p:txBody>
          <a:bodyPr wrap="square" lIns="635" tIns="635" rIns="635" bIns="635" rtlCol="0" anchor="t"/>
          <a:lstStyle/>
          <a:p>
            <a:pPr marL="0" indent="0">
              <a:buNone/>
            </a:pPr>
            <a:r>
              <a:rPr lang="en-US" sz="1200" b="1" kern="0" spc="200" dirty="0">
                <a:solidFill>
                  <a:schemeClr val="accent4"/>
                </a:solidFill>
                <a:latin typeface="Calibri" pitchFamily="34" charset="0"/>
                <a:ea typeface="Calibri" pitchFamily="34" charset="-122"/>
                <a:cs typeface="Calibri" pitchFamily="34" charset="-120"/>
              </a:rPr>
              <a:t>CORE</a:t>
            </a:r>
            <a:endParaRPr lang="en-US" sz="1200" dirty="0"/>
          </a:p>
        </p:txBody>
      </p:sp>
      <p:sp>
        <p:nvSpPr>
          <p:cNvPr id="22" name="Text 13"/>
          <p:cNvSpPr txBox="1"/>
          <p:nvPr/>
        </p:nvSpPr>
        <p:spPr>
          <a:xfrm>
            <a:off x="3374136" y="2743200"/>
            <a:ext cx="2404872" cy="155448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I predict ___ because ___.</a:t>
            </a:r>
            <a:endParaRPr lang="en-US" sz="1600" dirty="0"/>
          </a:p>
        </p:txBody>
      </p:sp>
      <p:sp>
        <p:nvSpPr>
          <p:cNvPr id="23" name="Shape 14"/>
          <p:cNvSpPr/>
          <p:nvPr/>
        </p:nvSpPr>
        <p:spPr>
          <a:xfrm>
            <a:off x="6071616" y="2377440"/>
            <a:ext cx="2624328" cy="2057400"/>
          </a:xfrm>
          <a:prstGeom prst="roundRect">
            <a:avLst>
              <a:gd name="adj" fmla="val 5333"/>
            </a:avLst>
          </a:prstGeom>
          <a:solidFill>
            <a:srgbClr val="FCE4F2"/>
          </a:solidFill>
          <a:ln/>
        </p:spPr>
        <p:txBody>
          <a:bodyPr/>
          <a:lstStyle/>
          <a:p>
            <a:endParaRPr lang="en-GB"/>
          </a:p>
        </p:txBody>
      </p:sp>
      <p:sp>
        <p:nvSpPr>
          <p:cNvPr id="24" name="Text 15"/>
          <p:cNvSpPr txBox="1"/>
          <p:nvPr/>
        </p:nvSpPr>
        <p:spPr>
          <a:xfrm>
            <a:off x="6181344" y="2450592"/>
            <a:ext cx="2377440" cy="274320"/>
          </a:xfrm>
          <a:prstGeom prst="rect">
            <a:avLst/>
          </a:prstGeom>
          <a:noFill/>
          <a:ln/>
        </p:spPr>
        <p:txBody>
          <a:bodyPr wrap="square" lIns="635" tIns="635" rIns="635" bIns="635" rtlCol="0" anchor="t"/>
          <a:lstStyle/>
          <a:p>
            <a:pPr marL="0" indent="0">
              <a:buNone/>
            </a:pPr>
            <a:r>
              <a:rPr lang="en-US" sz="1200" b="1" kern="0" spc="200" dirty="0">
                <a:solidFill>
                  <a:schemeClr val="accent4"/>
                </a:solidFill>
                <a:latin typeface="Calibri" pitchFamily="34" charset="0"/>
                <a:ea typeface="Calibri" pitchFamily="34" charset="-122"/>
                <a:cs typeface="Calibri" pitchFamily="34" charset="-120"/>
              </a:rPr>
              <a:t>STRETCH</a:t>
            </a:r>
            <a:endParaRPr lang="en-US" sz="1200" dirty="0"/>
          </a:p>
        </p:txBody>
      </p:sp>
      <p:sp>
        <p:nvSpPr>
          <p:cNvPr id="25" name="Text 16"/>
          <p:cNvSpPr txBox="1"/>
          <p:nvPr/>
        </p:nvSpPr>
        <p:spPr>
          <a:xfrm>
            <a:off x="6181344" y="2743200"/>
            <a:ext cx="2404872" cy="155448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I predict ___ because ___, but it could be ___ if ___.</a:t>
            </a:r>
            <a:endParaRPr lang="en-US" sz="1600" dirty="0"/>
          </a:p>
        </p:txBody>
      </p:sp>
      <p:sp>
        <p:nvSpPr>
          <p:cNvPr id="3"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55674"/>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Round 3: Word patterns</a:t>
            </a:r>
            <a:endParaRPr lang="en-US" sz="3000" dirty="0"/>
          </a:p>
        </p:txBody>
      </p:sp>
      <p:sp>
        <p:nvSpPr>
          <p:cNvPr id="4" name="Shape 1"/>
          <p:cNvSpPr/>
          <p:nvPr/>
        </p:nvSpPr>
        <p:spPr>
          <a:xfrm>
            <a:off x="457200" y="1371600"/>
            <a:ext cx="2621280" cy="1188720"/>
          </a:xfrm>
          <a:prstGeom prst="roundRect">
            <a:avLst>
              <a:gd name="adj" fmla="val 9231"/>
            </a:avLst>
          </a:prstGeom>
          <a:solidFill>
            <a:schemeClr val="bg2"/>
          </a:solidFill>
          <a:ln/>
        </p:spPr>
        <p:txBody>
          <a:bodyPr/>
          <a:lstStyle/>
          <a:p>
            <a:endParaRPr lang="en-GB"/>
          </a:p>
        </p:txBody>
      </p:sp>
      <p:sp>
        <p:nvSpPr>
          <p:cNvPr id="5" name="Shape 2"/>
          <p:cNvSpPr/>
          <p:nvPr/>
        </p:nvSpPr>
        <p:spPr>
          <a:xfrm>
            <a:off x="594360" y="1508760"/>
            <a:ext cx="685800" cy="685800"/>
          </a:xfrm>
          <a:prstGeom prst="ellipse">
            <a:avLst/>
          </a:prstGeom>
          <a:solidFill>
            <a:schemeClr val="bg1"/>
          </a:solidFill>
          <a:ln/>
        </p:spPr>
        <p:txBody>
          <a:bodyPr/>
          <a:lstStyle/>
          <a:p>
            <a:endParaRPr lang="en-GB"/>
          </a:p>
        </p:txBody>
      </p:sp>
      <p:pic>
        <p:nvPicPr>
          <p:cNvPr id="6" name="Image 0" descr="/home/claude/kit/icon_star.png"/>
          <p:cNvPicPr>
            <a:picLocks noChangeAspect="1"/>
          </p:cNvPicPr>
          <p:nvPr/>
        </p:nvPicPr>
        <p:blipFill>
          <a:blip r:embed="rId3"/>
          <a:stretch>
            <a:fillRect/>
          </a:stretch>
        </p:blipFill>
        <p:spPr>
          <a:xfrm>
            <a:off x="731520" y="1645920"/>
            <a:ext cx="411480" cy="411480"/>
          </a:xfrm>
          <a:prstGeom prst="rect">
            <a:avLst/>
          </a:prstGeom>
        </p:spPr>
      </p:pic>
      <p:sp>
        <p:nvSpPr>
          <p:cNvPr id="7" name="Text 3"/>
          <p:cNvSpPr txBox="1"/>
          <p:nvPr/>
        </p:nvSpPr>
        <p:spPr>
          <a:xfrm>
            <a:off x="1417320" y="1481328"/>
            <a:ext cx="1551432" cy="457200"/>
          </a:xfrm>
          <a:prstGeom prst="rect">
            <a:avLst/>
          </a:prstGeom>
          <a:noFill/>
          <a:ln/>
        </p:spPr>
        <p:txBody>
          <a:bodyPr wrap="square" lIns="635" tIns="635" rIns="635" bIns="635" rtlCol="0" anchor="ctr"/>
          <a:lstStyle/>
          <a:p>
            <a:pPr marL="0" indent="0">
              <a:buNone/>
            </a:pPr>
            <a:endParaRPr lang="en-US" sz="1800" b="1" dirty="0">
              <a:solidFill>
                <a:schemeClr val="tx2"/>
              </a:solidFill>
              <a:latin typeface="Arial" pitchFamily="34" charset="0"/>
              <a:ea typeface="Arial" pitchFamily="34" charset="-122"/>
              <a:cs typeface="Arial" pitchFamily="34" charset="-120"/>
            </a:endParaRPr>
          </a:p>
          <a:p>
            <a:pPr marL="0" indent="0">
              <a:buNone/>
            </a:pPr>
            <a:r>
              <a:rPr lang="en-US" sz="1800" b="1" dirty="0">
                <a:solidFill>
                  <a:schemeClr val="tx2"/>
                </a:solidFill>
                <a:latin typeface="Arial" pitchFamily="34" charset="0"/>
                <a:ea typeface="Arial" pitchFamily="34" charset="-122"/>
                <a:cs typeface="Arial" pitchFamily="34" charset="-120"/>
              </a:rPr>
              <a:t>Twinkle, twinkle, little…</a:t>
            </a:r>
            <a:endParaRPr lang="en-US" sz="1800" dirty="0"/>
          </a:p>
        </p:txBody>
      </p:sp>
      <p:sp>
        <p:nvSpPr>
          <p:cNvPr id="8" name="Shape 4"/>
          <p:cNvSpPr/>
          <p:nvPr/>
        </p:nvSpPr>
        <p:spPr>
          <a:xfrm>
            <a:off x="3261360" y="1371600"/>
            <a:ext cx="2621280" cy="1188720"/>
          </a:xfrm>
          <a:prstGeom prst="roundRect">
            <a:avLst>
              <a:gd name="adj" fmla="val 9231"/>
            </a:avLst>
          </a:prstGeom>
          <a:solidFill>
            <a:schemeClr val="bg2"/>
          </a:solidFill>
          <a:ln/>
        </p:spPr>
        <p:txBody>
          <a:bodyPr/>
          <a:lstStyle/>
          <a:p>
            <a:endParaRPr lang="en-GB"/>
          </a:p>
        </p:txBody>
      </p:sp>
      <p:sp>
        <p:nvSpPr>
          <p:cNvPr id="9" name="Shape 5"/>
          <p:cNvSpPr/>
          <p:nvPr/>
        </p:nvSpPr>
        <p:spPr>
          <a:xfrm>
            <a:off x="3398520" y="1508760"/>
            <a:ext cx="685800" cy="685800"/>
          </a:xfrm>
          <a:prstGeom prst="ellipse">
            <a:avLst/>
          </a:prstGeom>
          <a:solidFill>
            <a:schemeClr val="bg1"/>
          </a:solidFill>
          <a:ln/>
        </p:spPr>
        <p:txBody>
          <a:bodyPr/>
          <a:lstStyle/>
          <a:p>
            <a:endParaRPr lang="en-GB"/>
          </a:p>
        </p:txBody>
      </p:sp>
      <p:pic>
        <p:nvPicPr>
          <p:cNvPr id="10" name="Image 1" descr="/home/claude/kit/icon_book.png"/>
          <p:cNvPicPr>
            <a:picLocks noChangeAspect="1"/>
          </p:cNvPicPr>
          <p:nvPr/>
        </p:nvPicPr>
        <p:blipFill>
          <a:blip r:embed="rId4"/>
          <a:stretch>
            <a:fillRect/>
          </a:stretch>
        </p:blipFill>
        <p:spPr>
          <a:xfrm>
            <a:off x="3535680" y="1645920"/>
            <a:ext cx="411480" cy="411480"/>
          </a:xfrm>
          <a:prstGeom prst="rect">
            <a:avLst/>
          </a:prstGeom>
        </p:spPr>
      </p:pic>
      <p:sp>
        <p:nvSpPr>
          <p:cNvPr id="11" name="Text 6"/>
          <p:cNvSpPr txBox="1"/>
          <p:nvPr/>
        </p:nvSpPr>
        <p:spPr>
          <a:xfrm>
            <a:off x="4221480" y="1481328"/>
            <a:ext cx="155143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Once upon a…</a:t>
            </a:r>
            <a:endParaRPr lang="en-US" sz="1800" dirty="0"/>
          </a:p>
        </p:txBody>
      </p:sp>
      <p:sp>
        <p:nvSpPr>
          <p:cNvPr id="12" name="Shape 7"/>
          <p:cNvSpPr/>
          <p:nvPr/>
        </p:nvSpPr>
        <p:spPr>
          <a:xfrm>
            <a:off x="6065520" y="1371600"/>
            <a:ext cx="2621280" cy="1188720"/>
          </a:xfrm>
          <a:prstGeom prst="roundRect">
            <a:avLst>
              <a:gd name="adj" fmla="val 9231"/>
            </a:avLst>
          </a:prstGeom>
          <a:solidFill>
            <a:schemeClr val="bg2"/>
          </a:solidFill>
          <a:ln/>
        </p:spPr>
        <p:txBody>
          <a:bodyPr/>
          <a:lstStyle/>
          <a:p>
            <a:endParaRPr lang="en-GB"/>
          </a:p>
        </p:txBody>
      </p:sp>
      <p:sp>
        <p:nvSpPr>
          <p:cNvPr id="13" name="Shape 8"/>
          <p:cNvSpPr/>
          <p:nvPr/>
        </p:nvSpPr>
        <p:spPr>
          <a:xfrm>
            <a:off x="6202680" y="1508760"/>
            <a:ext cx="685800" cy="685800"/>
          </a:xfrm>
          <a:prstGeom prst="ellipse">
            <a:avLst/>
          </a:prstGeom>
          <a:solidFill>
            <a:schemeClr val="bg1"/>
          </a:solidFill>
          <a:ln/>
        </p:spPr>
        <p:txBody>
          <a:bodyPr/>
          <a:lstStyle/>
          <a:p>
            <a:endParaRPr lang="en-GB"/>
          </a:p>
        </p:txBody>
      </p:sp>
      <p:pic>
        <p:nvPicPr>
          <p:cNvPr id="14" name="Image 2" descr="/home/claude/kit/icon_birthday.png"/>
          <p:cNvPicPr>
            <a:picLocks noChangeAspect="1"/>
          </p:cNvPicPr>
          <p:nvPr/>
        </p:nvPicPr>
        <p:blipFill>
          <a:blip r:embed="rId5"/>
          <a:stretch>
            <a:fillRect/>
          </a:stretch>
        </p:blipFill>
        <p:spPr>
          <a:xfrm>
            <a:off x="6339840" y="1645920"/>
            <a:ext cx="411480" cy="411480"/>
          </a:xfrm>
          <a:prstGeom prst="rect">
            <a:avLst/>
          </a:prstGeom>
        </p:spPr>
      </p:pic>
      <p:sp>
        <p:nvSpPr>
          <p:cNvPr id="15" name="Text 9"/>
          <p:cNvSpPr txBox="1"/>
          <p:nvPr/>
        </p:nvSpPr>
        <p:spPr>
          <a:xfrm>
            <a:off x="7025640" y="1481328"/>
            <a:ext cx="155143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Happy birth…</a:t>
            </a:r>
            <a:endParaRPr lang="en-US" sz="1800" dirty="0"/>
          </a:p>
        </p:txBody>
      </p:sp>
      <p:sp>
        <p:nvSpPr>
          <p:cNvPr id="16" name="Shape 10"/>
          <p:cNvSpPr/>
          <p:nvPr/>
        </p:nvSpPr>
        <p:spPr>
          <a:xfrm>
            <a:off x="457200" y="2834640"/>
            <a:ext cx="8229600" cy="685800"/>
          </a:xfrm>
          <a:prstGeom prst="roundRect">
            <a:avLst>
              <a:gd name="adj" fmla="val 16000"/>
            </a:avLst>
          </a:prstGeom>
          <a:solidFill>
            <a:schemeClr val="tx2"/>
          </a:solidFill>
          <a:ln/>
        </p:spPr>
        <p:txBody>
          <a:bodyPr/>
          <a:lstStyle/>
          <a:p>
            <a:endParaRPr lang="en-GB"/>
          </a:p>
        </p:txBody>
      </p:sp>
      <p:sp>
        <p:nvSpPr>
          <p:cNvPr id="17" name="Shape 11"/>
          <p:cNvSpPr/>
          <p:nvPr/>
        </p:nvSpPr>
        <p:spPr>
          <a:xfrm>
            <a:off x="566928" y="2926080"/>
            <a:ext cx="502920" cy="502920"/>
          </a:xfrm>
          <a:prstGeom prst="ellipse">
            <a:avLst/>
          </a:prstGeom>
          <a:solidFill>
            <a:schemeClr val="bg1"/>
          </a:solidFill>
          <a:ln/>
        </p:spPr>
        <p:txBody>
          <a:bodyPr/>
          <a:lstStyle/>
          <a:p>
            <a:endParaRPr lang="en-GB"/>
          </a:p>
        </p:txBody>
      </p:sp>
      <p:pic>
        <p:nvPicPr>
          <p:cNvPr id="18" name="Image 3" descr="/home/claude/kit/icon_lightbulb.png"/>
          <p:cNvPicPr>
            <a:picLocks noChangeAspect="1"/>
          </p:cNvPicPr>
          <p:nvPr/>
        </p:nvPicPr>
        <p:blipFill>
          <a:blip r:embed="rId6"/>
          <a:stretch>
            <a:fillRect/>
          </a:stretch>
        </p:blipFill>
        <p:spPr>
          <a:xfrm>
            <a:off x="667512" y="3026664"/>
            <a:ext cx="301752" cy="301752"/>
          </a:xfrm>
          <a:prstGeom prst="rect">
            <a:avLst/>
          </a:prstGeom>
        </p:spPr>
      </p:pic>
      <p:sp>
        <p:nvSpPr>
          <p:cNvPr id="19" name="Text 12"/>
          <p:cNvSpPr txBox="1"/>
          <p:nvPr/>
        </p:nvSpPr>
        <p:spPr>
          <a:xfrm>
            <a:off x="1188720" y="2834640"/>
            <a:ext cx="7360920" cy="685800"/>
          </a:xfrm>
          <a:prstGeom prst="rect">
            <a:avLst/>
          </a:prstGeom>
          <a:noFill/>
          <a:ln/>
        </p:spPr>
        <p:txBody>
          <a:bodyPr wrap="square" lIns="635" tIns="635" rIns="635" bIns="635" rtlCol="0" anchor="ctr"/>
          <a:lstStyle/>
          <a:p>
            <a:pPr marL="0" indent="0">
              <a:buNone/>
            </a:pPr>
            <a:r>
              <a:rPr lang="en-US" sz="1800" dirty="0">
                <a:solidFill>
                  <a:schemeClr val="bg1"/>
                </a:solidFill>
                <a:latin typeface="Calibri" pitchFamily="34" charset="0"/>
                <a:ea typeface="Calibri" pitchFamily="34" charset="-122"/>
                <a:cs typeface="Calibri" pitchFamily="34" charset="-120"/>
              </a:rPr>
              <a:t>How did you know? Because we have heard it lots of times!</a:t>
            </a:r>
            <a:endParaRPr lang="en-US" sz="1800" dirty="0"/>
          </a:p>
        </p:txBody>
      </p:sp>
      <p:sp>
        <p:nvSpPr>
          <p:cNvPr id="20" name="Shape 13"/>
          <p:cNvSpPr/>
          <p:nvPr/>
        </p:nvSpPr>
        <p:spPr>
          <a:xfrm>
            <a:off x="457200" y="3657600"/>
            <a:ext cx="8229600" cy="685800"/>
          </a:xfrm>
          <a:prstGeom prst="roundRect">
            <a:avLst>
              <a:gd name="adj" fmla="val 16000"/>
            </a:avLst>
          </a:prstGeom>
          <a:solidFill>
            <a:srgbClr val="FCE4F2"/>
          </a:solidFill>
          <a:ln/>
        </p:spPr>
        <p:txBody>
          <a:bodyPr/>
          <a:lstStyle/>
          <a:p>
            <a:endParaRPr lang="en-GB"/>
          </a:p>
        </p:txBody>
      </p:sp>
      <p:sp>
        <p:nvSpPr>
          <p:cNvPr id="21" name="Shape 14"/>
          <p:cNvSpPr/>
          <p:nvPr/>
        </p:nvSpPr>
        <p:spPr>
          <a:xfrm>
            <a:off x="566928" y="3749040"/>
            <a:ext cx="502920" cy="502920"/>
          </a:xfrm>
          <a:prstGeom prst="ellipse">
            <a:avLst/>
          </a:prstGeom>
          <a:solidFill>
            <a:schemeClr val="bg1"/>
          </a:solidFill>
          <a:ln/>
        </p:spPr>
        <p:txBody>
          <a:bodyPr/>
          <a:lstStyle/>
          <a:p>
            <a:endParaRPr lang="en-GB"/>
          </a:p>
        </p:txBody>
      </p:sp>
      <p:pic>
        <p:nvPicPr>
          <p:cNvPr id="22" name="Image 4" descr="/home/claude/kit/icon_question.png"/>
          <p:cNvPicPr>
            <a:picLocks noChangeAspect="1"/>
          </p:cNvPicPr>
          <p:nvPr/>
        </p:nvPicPr>
        <p:blipFill>
          <a:blip r:embed="rId7"/>
          <a:stretch>
            <a:fillRect/>
          </a:stretch>
        </p:blipFill>
        <p:spPr>
          <a:xfrm>
            <a:off x="667512" y="3849624"/>
            <a:ext cx="301752" cy="301752"/>
          </a:xfrm>
          <a:prstGeom prst="rect">
            <a:avLst/>
          </a:prstGeom>
        </p:spPr>
      </p:pic>
      <p:sp>
        <p:nvSpPr>
          <p:cNvPr id="23" name="Text 15"/>
          <p:cNvSpPr txBox="1"/>
          <p:nvPr/>
        </p:nvSpPr>
        <p:spPr>
          <a:xfrm>
            <a:off x="1188720" y="3657600"/>
            <a:ext cx="7360920" cy="68580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I wonder why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A computer that guesses words</a:t>
            </a:r>
            <a:endParaRPr lang="en-US" sz="3000" dirty="0"/>
          </a:p>
        </p:txBody>
      </p:sp>
      <p:sp>
        <p:nvSpPr>
          <p:cNvPr id="4" name="Shape 1"/>
          <p:cNvSpPr/>
          <p:nvPr/>
        </p:nvSpPr>
        <p:spPr>
          <a:xfrm>
            <a:off x="1371600" y="1371600"/>
            <a:ext cx="6400800" cy="3017520"/>
          </a:xfrm>
          <a:prstGeom prst="roundRect">
            <a:avLst>
              <a:gd name="adj" fmla="val 3636"/>
            </a:avLst>
          </a:prstGeom>
          <a:solidFill>
            <a:srgbClr val="F7F7F9"/>
          </a:solidFill>
          <a:ln w="15875">
            <a:solidFill>
              <a:srgbClr val="D9D6DE"/>
            </a:solidFill>
            <a:prstDash val="solid"/>
          </a:ln>
        </p:spPr>
        <p:txBody>
          <a:bodyPr/>
          <a:lstStyle/>
          <a:p>
            <a:endParaRPr lang="en-GB"/>
          </a:p>
        </p:txBody>
      </p:sp>
      <p:sp>
        <p:nvSpPr>
          <p:cNvPr id="5" name="Text 2"/>
          <p:cNvSpPr txBox="1"/>
          <p:nvPr/>
        </p:nvSpPr>
        <p:spPr>
          <a:xfrm>
            <a:off x="1645920" y="1554480"/>
            <a:ext cx="5852160" cy="640080"/>
          </a:xfrm>
          <a:prstGeom prst="rect">
            <a:avLst/>
          </a:prstGeom>
          <a:noFill/>
          <a:ln/>
        </p:spPr>
        <p:txBody>
          <a:bodyPr wrap="square" lIns="635" tIns="635" rIns="635" bIns="635" rtlCol="0" anchor="t"/>
          <a:lstStyle/>
          <a:p>
            <a:pPr marL="0" indent="0">
              <a:buNone/>
            </a:pPr>
            <a:r>
              <a:rPr lang="en-US" sz="2800" dirty="0">
                <a:solidFill>
                  <a:schemeClr val="tx2"/>
                </a:solidFill>
                <a:latin typeface="Calibri" pitchFamily="34" charset="0"/>
                <a:ea typeface="Calibri" pitchFamily="34" charset="-122"/>
                <a:cs typeface="Calibri" pitchFamily="34" charset="-120"/>
              </a:rPr>
              <a:t>Happy birth|</a:t>
            </a:r>
            <a:endParaRPr lang="en-US" sz="2800" dirty="0"/>
          </a:p>
        </p:txBody>
      </p:sp>
      <p:sp>
        <p:nvSpPr>
          <p:cNvPr id="6" name="Shape 3"/>
          <p:cNvSpPr/>
          <p:nvPr/>
        </p:nvSpPr>
        <p:spPr>
          <a:xfrm>
            <a:off x="1645920" y="2377440"/>
            <a:ext cx="1828800" cy="640080"/>
          </a:xfrm>
          <a:prstGeom prst="roundRect">
            <a:avLst>
              <a:gd name="adj" fmla="val 17143"/>
            </a:avLst>
          </a:prstGeom>
          <a:solidFill>
            <a:schemeClr val="accent1"/>
          </a:solidFill>
          <a:ln/>
        </p:spPr>
        <p:txBody>
          <a:bodyPr/>
          <a:lstStyle/>
          <a:p>
            <a:endParaRPr lang="en-GB"/>
          </a:p>
        </p:txBody>
      </p:sp>
      <p:sp>
        <p:nvSpPr>
          <p:cNvPr id="7" name="Text 4"/>
          <p:cNvSpPr txBox="1"/>
          <p:nvPr/>
        </p:nvSpPr>
        <p:spPr>
          <a:xfrm>
            <a:off x="1645920" y="2377440"/>
            <a:ext cx="1828800" cy="640080"/>
          </a:xfrm>
          <a:prstGeom prst="rect">
            <a:avLst/>
          </a:prstGeom>
          <a:noFill/>
          <a:ln/>
        </p:spPr>
        <p:txBody>
          <a:bodyPr wrap="square" lIns="635" tIns="635" rIns="635" bIns="635"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day</a:t>
            </a:r>
            <a:endParaRPr lang="en-US" sz="2000" dirty="0"/>
          </a:p>
        </p:txBody>
      </p:sp>
      <p:sp>
        <p:nvSpPr>
          <p:cNvPr id="8" name="Shape 5"/>
          <p:cNvSpPr/>
          <p:nvPr/>
        </p:nvSpPr>
        <p:spPr>
          <a:xfrm>
            <a:off x="3657600" y="2377440"/>
            <a:ext cx="1828800" cy="640080"/>
          </a:xfrm>
          <a:prstGeom prst="roundRect">
            <a:avLst>
              <a:gd name="adj" fmla="val 17143"/>
            </a:avLst>
          </a:prstGeom>
          <a:solidFill>
            <a:schemeClr val="bg2"/>
          </a:solidFill>
          <a:ln/>
        </p:spPr>
        <p:txBody>
          <a:bodyPr/>
          <a:lstStyle/>
          <a:p>
            <a:endParaRPr lang="en-GB"/>
          </a:p>
        </p:txBody>
      </p:sp>
      <p:sp>
        <p:nvSpPr>
          <p:cNvPr id="9" name="Text 6"/>
          <p:cNvSpPr txBox="1"/>
          <p:nvPr/>
        </p:nvSpPr>
        <p:spPr>
          <a:xfrm>
            <a:off x="3657600" y="2377440"/>
            <a:ext cx="1828800" cy="640080"/>
          </a:xfrm>
          <a:prstGeom prst="rect">
            <a:avLst/>
          </a:prstGeom>
          <a:noFill/>
          <a:ln/>
        </p:spPr>
        <p:txBody>
          <a:bodyPr wrap="square" lIns="635" tIns="635" rIns="635" bIns="635" rtlCol="0" anchor="ctr"/>
          <a:lstStyle/>
          <a:p>
            <a:pPr marL="0" indent="0" algn="ctr">
              <a:buNone/>
            </a:pPr>
            <a:r>
              <a:rPr lang="en-US" sz="2000" b="1" dirty="0">
                <a:solidFill>
                  <a:schemeClr val="tx2"/>
                </a:solidFill>
                <a:latin typeface="Calibri" pitchFamily="34" charset="0"/>
                <a:ea typeface="Calibri" pitchFamily="34" charset="-122"/>
                <a:cs typeface="Calibri" pitchFamily="34" charset="-120"/>
              </a:rPr>
              <a:t>days</a:t>
            </a:r>
            <a:endParaRPr lang="en-US" sz="2000" dirty="0"/>
          </a:p>
        </p:txBody>
      </p:sp>
      <p:sp>
        <p:nvSpPr>
          <p:cNvPr id="10" name="Shape 7"/>
          <p:cNvSpPr/>
          <p:nvPr/>
        </p:nvSpPr>
        <p:spPr>
          <a:xfrm>
            <a:off x="5669280" y="2377440"/>
            <a:ext cx="1828800" cy="640080"/>
          </a:xfrm>
          <a:prstGeom prst="roundRect">
            <a:avLst>
              <a:gd name="adj" fmla="val 17143"/>
            </a:avLst>
          </a:prstGeom>
          <a:solidFill>
            <a:schemeClr val="bg2"/>
          </a:solidFill>
          <a:ln/>
        </p:spPr>
        <p:txBody>
          <a:bodyPr/>
          <a:lstStyle/>
          <a:p>
            <a:endParaRPr lang="en-GB"/>
          </a:p>
        </p:txBody>
      </p:sp>
      <p:sp>
        <p:nvSpPr>
          <p:cNvPr id="11" name="Text 8"/>
          <p:cNvSpPr txBox="1"/>
          <p:nvPr/>
        </p:nvSpPr>
        <p:spPr>
          <a:xfrm>
            <a:off x="5669280" y="2377440"/>
            <a:ext cx="1828800" cy="640080"/>
          </a:xfrm>
          <a:prstGeom prst="rect">
            <a:avLst/>
          </a:prstGeom>
          <a:noFill/>
          <a:ln/>
        </p:spPr>
        <p:txBody>
          <a:bodyPr wrap="square" lIns="635" tIns="635" rIns="635" bIns="635" rtlCol="0" anchor="ctr"/>
          <a:lstStyle/>
          <a:p>
            <a:pPr marL="0" indent="0" algn="ctr">
              <a:buNone/>
            </a:pPr>
            <a:r>
              <a:rPr lang="en-US" sz="2000" b="1" dirty="0">
                <a:solidFill>
                  <a:schemeClr val="tx2"/>
                </a:solidFill>
                <a:latin typeface="Calibri" pitchFamily="34" charset="0"/>
                <a:ea typeface="Calibri" pitchFamily="34" charset="-122"/>
                <a:cs typeface="Calibri" pitchFamily="34" charset="-120"/>
              </a:rPr>
              <a:t>daycake</a:t>
            </a:r>
            <a:endParaRPr lang="en-US" sz="2000" dirty="0"/>
          </a:p>
        </p:txBody>
      </p:sp>
      <p:sp>
        <p:nvSpPr>
          <p:cNvPr id="12" name="Shape 9"/>
          <p:cNvSpPr/>
          <p:nvPr/>
        </p:nvSpPr>
        <p:spPr>
          <a:xfrm>
            <a:off x="1645920" y="3291840"/>
            <a:ext cx="731520" cy="731520"/>
          </a:xfrm>
          <a:prstGeom prst="ellipse">
            <a:avLst/>
          </a:prstGeom>
          <a:solidFill>
            <a:schemeClr val="bg2"/>
          </a:solidFill>
          <a:ln/>
        </p:spPr>
        <p:txBody>
          <a:bodyPr/>
          <a:lstStyle/>
          <a:p>
            <a:endParaRPr lang="en-GB"/>
          </a:p>
        </p:txBody>
      </p:sp>
      <p:pic>
        <p:nvPicPr>
          <p:cNvPr id="13" name="Image 0" descr="/home/claude/kit/icon_keyboard.png"/>
          <p:cNvPicPr>
            <a:picLocks noChangeAspect="1"/>
          </p:cNvPicPr>
          <p:nvPr/>
        </p:nvPicPr>
        <p:blipFill>
          <a:blip r:embed="rId3"/>
          <a:stretch>
            <a:fillRect/>
          </a:stretch>
        </p:blipFill>
        <p:spPr>
          <a:xfrm>
            <a:off x="1792224" y="3438144"/>
            <a:ext cx="438912" cy="438912"/>
          </a:xfrm>
          <a:prstGeom prst="rect">
            <a:avLst/>
          </a:prstGeom>
        </p:spPr>
      </p:pic>
      <p:sp>
        <p:nvSpPr>
          <p:cNvPr id="14" name="Text 10"/>
          <p:cNvSpPr txBox="1"/>
          <p:nvPr/>
        </p:nvSpPr>
        <p:spPr>
          <a:xfrm>
            <a:off x="2560320" y="3291840"/>
            <a:ext cx="4937760" cy="731520"/>
          </a:xfrm>
          <a:prstGeom prst="rect">
            <a:avLst/>
          </a:prstGeom>
          <a:noFill/>
          <a:ln/>
        </p:spPr>
        <p:txBody>
          <a:bodyPr wrap="square" lIns="635" tIns="635" rIns="635" bIns="635" rtlCol="0" anchor="ctr"/>
          <a:lstStyle/>
          <a:p>
            <a:pPr marL="0" indent="0">
              <a:buNone/>
            </a:pPr>
            <a:r>
              <a:rPr lang="en-US" sz="1600" i="1" dirty="0">
                <a:solidFill>
                  <a:schemeClr val="tx1"/>
                </a:solidFill>
                <a:latin typeface="Calibri" pitchFamily="34" charset="0"/>
                <a:ea typeface="Calibri" pitchFamily="34" charset="-122"/>
                <a:cs typeface="Calibri" pitchFamily="34" charset="-120"/>
              </a:rPr>
              <a:t>Suggested words appear above the keyboard.</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How does the computer guess?</a:t>
            </a:r>
            <a:endParaRPr lang="en-US" sz="3000" dirty="0"/>
          </a:p>
        </p:txBody>
      </p:sp>
      <p:sp>
        <p:nvSpPr>
          <p:cNvPr id="4" name="Shape 1"/>
          <p:cNvSpPr/>
          <p:nvPr/>
        </p:nvSpPr>
        <p:spPr>
          <a:xfrm>
            <a:off x="457200" y="1371600"/>
            <a:ext cx="2560320" cy="2103120"/>
          </a:xfrm>
          <a:prstGeom prst="roundRect">
            <a:avLst>
              <a:gd name="adj" fmla="val 5217"/>
            </a:avLst>
          </a:prstGeom>
          <a:solidFill>
            <a:schemeClr val="bg2"/>
          </a:solidFill>
          <a:ln/>
        </p:spPr>
        <p:txBody>
          <a:bodyPr/>
          <a:lstStyle/>
          <a:p>
            <a:endParaRPr lang="en-GB"/>
          </a:p>
        </p:txBody>
      </p:sp>
      <p:sp>
        <p:nvSpPr>
          <p:cNvPr id="5" name="Shape 2"/>
          <p:cNvSpPr/>
          <p:nvPr/>
        </p:nvSpPr>
        <p:spPr>
          <a:xfrm>
            <a:off x="1325880" y="1536192"/>
            <a:ext cx="822960" cy="822960"/>
          </a:xfrm>
          <a:prstGeom prst="ellipse">
            <a:avLst/>
          </a:prstGeom>
          <a:solidFill>
            <a:schemeClr val="bg1"/>
          </a:solidFill>
          <a:ln/>
        </p:spPr>
        <p:txBody>
          <a:bodyPr/>
          <a:lstStyle/>
          <a:p>
            <a:endParaRPr lang="en-GB"/>
          </a:p>
        </p:txBody>
      </p:sp>
      <p:pic>
        <p:nvPicPr>
          <p:cNvPr id="6" name="Image 0" descr="/home/claude/kit/icon_layers.png"/>
          <p:cNvPicPr>
            <a:picLocks noChangeAspect="1"/>
          </p:cNvPicPr>
          <p:nvPr/>
        </p:nvPicPr>
        <p:blipFill>
          <a:blip r:embed="rId3"/>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LOTS OF EXAMPLES</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marL="0" indent="0" algn="ctr">
              <a:buNone/>
            </a:pPr>
            <a:r>
              <a:rPr lang="en-US" sz="1400" b="1" dirty="0">
                <a:solidFill>
                  <a:schemeClr val="tx2"/>
                </a:solidFill>
                <a:latin typeface="Calibri" pitchFamily="34" charset="0"/>
                <a:ea typeface="Calibri" pitchFamily="34" charset="-122"/>
                <a:cs typeface="Calibri" pitchFamily="34" charset="-120"/>
              </a:rPr>
              <a:t>It has seen "happy birthday" many times</a:t>
            </a:r>
            <a:endParaRPr lang="en-US" sz="1400" dirty="0"/>
          </a:p>
        </p:txBody>
      </p:sp>
      <p:pic>
        <p:nvPicPr>
          <p:cNvPr id="9" name="Image 1" descr="/home/claude/kit/icon_arrow_a.png"/>
          <p:cNvPicPr>
            <a:picLocks noChangeAspect="1"/>
          </p:cNvPicPr>
          <p:nvPr/>
        </p:nvPicPr>
        <p:blipFill>
          <a:blip r:embed="rId4"/>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rgbClr val="EEE9F7"/>
          </a:solidFill>
          <a:ln/>
        </p:spPr>
        <p:txBody>
          <a:bodyPr/>
          <a:lstStyle/>
          <a:p>
            <a:endParaRPr lang="en-GB"/>
          </a:p>
        </p:txBody>
      </p:sp>
      <p:sp>
        <p:nvSpPr>
          <p:cNvPr id="11" name="Shape 6"/>
          <p:cNvSpPr/>
          <p:nvPr/>
        </p:nvSpPr>
        <p:spPr>
          <a:xfrm>
            <a:off x="4160520" y="1536192"/>
            <a:ext cx="822960" cy="822960"/>
          </a:xfrm>
          <a:prstGeom prst="ellipse">
            <a:avLst/>
          </a:prstGeom>
          <a:solidFill>
            <a:schemeClr val="bg1"/>
          </a:solidFill>
          <a:ln/>
        </p:spPr>
        <p:txBody>
          <a:bodyPr/>
          <a:lstStyle/>
          <a:p>
            <a:endParaRPr lang="en-GB"/>
          </a:p>
        </p:txBody>
      </p:sp>
      <p:pic>
        <p:nvPicPr>
          <p:cNvPr id="12" name="Image 2" descr="/home/claude/kit/icon_search.png"/>
          <p:cNvPicPr>
            <a:picLocks noChangeAspect="1"/>
          </p:cNvPicPr>
          <p:nvPr/>
        </p:nvPicPr>
        <p:blipFill>
          <a:blip r:embed="rId5"/>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SPOT A PATTERN</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marL="0" indent="0" algn="ctr">
              <a:buNone/>
            </a:pPr>
            <a:r>
              <a:rPr lang="en-US" sz="1400" b="1" dirty="0">
                <a:solidFill>
                  <a:schemeClr val="tx2"/>
                </a:solidFill>
                <a:latin typeface="Calibri" pitchFamily="34" charset="0"/>
                <a:ea typeface="Calibri" pitchFamily="34" charset="-122"/>
                <a:cs typeface="Calibri" pitchFamily="34" charset="-120"/>
              </a:rPr>
              <a:t>"day" usually comes next</a:t>
            </a:r>
            <a:endParaRPr lang="en-US" sz="1400" dirty="0"/>
          </a:p>
        </p:txBody>
      </p:sp>
      <p:pic>
        <p:nvPicPr>
          <p:cNvPr id="15" name="Image 3" descr="/home/claude/kit/icon_arrow_a.png"/>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FCE4F2"/>
          </a:solidFill>
          <a:ln/>
        </p:spPr>
        <p:txBody>
          <a:bodyPr/>
          <a:lstStyle/>
          <a:p>
            <a:endParaRPr lang="en-GB"/>
          </a:p>
        </p:txBody>
      </p:sp>
      <p:sp>
        <p:nvSpPr>
          <p:cNvPr id="17" name="Shape 10"/>
          <p:cNvSpPr/>
          <p:nvPr/>
        </p:nvSpPr>
        <p:spPr>
          <a:xfrm>
            <a:off x="6995160" y="1536192"/>
            <a:ext cx="822960" cy="822960"/>
          </a:xfrm>
          <a:prstGeom prst="ellipse">
            <a:avLst/>
          </a:prstGeom>
          <a:solidFill>
            <a:schemeClr val="bg1"/>
          </a:solidFill>
          <a:ln/>
        </p:spPr>
        <p:txBody>
          <a:bodyPr/>
          <a:lstStyle/>
          <a:p>
            <a:endParaRPr lang="en-GB"/>
          </a:p>
        </p:txBody>
      </p:sp>
      <p:pic>
        <p:nvPicPr>
          <p:cNvPr id="18" name="Image 4" descr="/home/claude/kit/icon_lightbulb.png"/>
          <p:cNvPicPr>
            <a:picLocks noChangeAspect="1"/>
          </p:cNvPicPr>
          <p:nvPr/>
        </p:nvPicPr>
        <p:blipFill>
          <a:blip r:embed="rId6"/>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marL="0" indent="0" algn="ctr">
              <a:buNone/>
            </a:pPr>
            <a:r>
              <a:rPr lang="en-US" sz="1300" b="1" kern="0" spc="100" dirty="0">
                <a:solidFill>
                  <a:schemeClr val="accent4"/>
                </a:solidFill>
                <a:latin typeface="Calibri" pitchFamily="34" charset="0"/>
                <a:ea typeface="Calibri" pitchFamily="34" charset="-122"/>
                <a:cs typeface="Calibri" pitchFamily="34" charset="-120"/>
              </a:rPr>
              <a:t>GUESS</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marL="0" indent="0" algn="ctr">
              <a:buNone/>
            </a:pPr>
            <a:r>
              <a:rPr lang="en-US" sz="1400" b="1" dirty="0">
                <a:solidFill>
                  <a:schemeClr val="tx2"/>
                </a:solidFill>
                <a:latin typeface="Calibri" pitchFamily="34" charset="0"/>
                <a:ea typeface="Calibri" pitchFamily="34" charset="-122"/>
                <a:cs typeface="Calibri" pitchFamily="34" charset="-120"/>
              </a:rPr>
              <a:t>It suggests "day"</a:t>
            </a:r>
            <a:endParaRPr lang="en-US" sz="1400" dirty="0"/>
          </a:p>
        </p:txBody>
      </p:sp>
      <p:sp>
        <p:nvSpPr>
          <p:cNvPr id="21" name="Shape 13"/>
          <p:cNvSpPr/>
          <p:nvPr/>
        </p:nvSpPr>
        <p:spPr>
          <a:xfrm>
            <a:off x="457200" y="3703320"/>
            <a:ext cx="8229600" cy="685800"/>
          </a:xfrm>
          <a:prstGeom prst="roundRect">
            <a:avLst>
              <a:gd name="adj" fmla="val 16000"/>
            </a:avLst>
          </a:prstGeom>
          <a:solidFill>
            <a:schemeClr val="accent2"/>
          </a:solidFill>
          <a:ln/>
        </p:spPr>
        <p:txBody>
          <a:bodyPr/>
          <a:lstStyle/>
          <a:p>
            <a:endParaRPr lang="en-GB"/>
          </a:p>
        </p:txBody>
      </p:sp>
      <p:sp>
        <p:nvSpPr>
          <p:cNvPr id="22" name="Shape 14"/>
          <p:cNvSpPr/>
          <p:nvPr/>
        </p:nvSpPr>
        <p:spPr>
          <a:xfrm>
            <a:off x="566928" y="3794760"/>
            <a:ext cx="502920" cy="502920"/>
          </a:xfrm>
          <a:prstGeom prst="ellipse">
            <a:avLst/>
          </a:prstGeom>
          <a:solidFill>
            <a:schemeClr val="bg1"/>
          </a:solidFill>
          <a:ln/>
        </p:spPr>
        <p:txBody>
          <a:bodyPr/>
          <a:lstStyle/>
          <a:p>
            <a:endParaRPr lang="en-GB"/>
          </a:p>
        </p:txBody>
      </p:sp>
      <p:pic>
        <p:nvPicPr>
          <p:cNvPr id="23" name="Image 5" descr="/home/claude/kit/icon_mic.png"/>
          <p:cNvPicPr>
            <a:picLocks noChangeAspect="1"/>
          </p:cNvPicPr>
          <p:nvPr/>
        </p:nvPicPr>
        <p:blipFill>
          <a:blip r:embed="rId7"/>
          <a:stretch>
            <a:fillRect/>
          </a:stretch>
        </p:blipFill>
        <p:spPr>
          <a:xfrm>
            <a:off x="667512" y="3895344"/>
            <a:ext cx="301752" cy="301752"/>
          </a:xfrm>
          <a:prstGeom prst="rect">
            <a:avLst/>
          </a:prstGeom>
        </p:spPr>
      </p:pic>
      <p:sp>
        <p:nvSpPr>
          <p:cNvPr id="24" name="Text 15"/>
          <p:cNvSpPr txBox="1"/>
          <p:nvPr/>
        </p:nvSpPr>
        <p:spPr>
          <a:xfrm>
            <a:off x="1188720" y="3703320"/>
            <a:ext cx="7360920" cy="685800"/>
          </a:xfrm>
          <a:prstGeom prst="rect">
            <a:avLst/>
          </a:prstGeom>
          <a:noFill/>
          <a:ln/>
        </p:spPr>
        <p:txBody>
          <a:bodyPr wrap="square" lIns="635" tIns="635" rIns="635" bIns="635" rtlCol="0" anchor="ctr"/>
          <a:lstStyle/>
          <a:p>
            <a:pPr marL="0" indent="0">
              <a:buNone/>
            </a:pPr>
            <a:r>
              <a:rPr lang="en-US" sz="1700" dirty="0">
                <a:solidFill>
                  <a:schemeClr val="bg1"/>
                </a:solidFill>
                <a:latin typeface="Calibri" pitchFamily="34" charset="0"/>
                <a:ea typeface="Calibri" pitchFamily="34" charset="-122"/>
                <a:cs typeface="Calibri" pitchFamily="34" charset="-120"/>
              </a:rPr>
              <a:t>The computer guessed ___ because it has seen ___ lots of times.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bg1"/>
                </a:solidFill>
                <a:latin typeface="Arial" pitchFamily="34" charset="0"/>
                <a:ea typeface="Arial" pitchFamily="34" charset="-122"/>
                <a:cs typeface="Arial" pitchFamily="34" charset="-120"/>
              </a:rPr>
              <a:t>The examples bag</a:t>
            </a:r>
            <a:endParaRPr lang="en-US" sz="3000" dirty="0"/>
          </a:p>
        </p:txBody>
      </p:sp>
      <p:sp>
        <p:nvSpPr>
          <p:cNvPr id="4" name="Shape 1"/>
          <p:cNvSpPr/>
          <p:nvPr/>
        </p:nvSpPr>
        <p:spPr>
          <a:xfrm>
            <a:off x="1394460" y="1417320"/>
            <a:ext cx="868680" cy="868680"/>
          </a:xfrm>
          <a:prstGeom prst="ellipse">
            <a:avLst/>
          </a:prstGeom>
          <a:solidFill>
            <a:schemeClr val="bg1"/>
          </a:solidFill>
          <a:ln/>
        </p:spPr>
        <p:txBody>
          <a:bodyPr/>
          <a:lstStyle/>
          <a:p>
            <a:endParaRPr lang="en-GB"/>
          </a:p>
        </p:txBody>
      </p:sp>
      <p:pic>
        <p:nvPicPr>
          <p:cNvPr id="5" name="Image 0" descr="/home/claude/kit/icon_square_c.png"/>
          <p:cNvPicPr>
            <a:picLocks noChangeAspect="1"/>
          </p:cNvPicPr>
          <p:nvPr/>
        </p:nvPicPr>
        <p:blipFill>
          <a:blip r:embed="rId3"/>
          <a:stretch>
            <a:fillRect/>
          </a:stretch>
        </p:blipFill>
        <p:spPr>
          <a:xfrm>
            <a:off x="1568196" y="1591056"/>
            <a:ext cx="521208" cy="521208"/>
          </a:xfrm>
          <a:prstGeom prst="rect">
            <a:avLst/>
          </a:prstGeom>
        </p:spPr>
      </p:pic>
      <p:sp>
        <p:nvSpPr>
          <p:cNvPr id="6" name="Shape 2"/>
          <p:cNvSpPr/>
          <p:nvPr/>
        </p:nvSpPr>
        <p:spPr>
          <a:xfrm>
            <a:off x="2491740" y="1417320"/>
            <a:ext cx="868680" cy="868680"/>
          </a:xfrm>
          <a:prstGeom prst="ellipse">
            <a:avLst/>
          </a:prstGeom>
          <a:solidFill>
            <a:schemeClr val="bg1"/>
          </a:solidFill>
          <a:ln/>
        </p:spPr>
        <p:txBody>
          <a:bodyPr/>
          <a:lstStyle/>
          <a:p>
            <a:endParaRPr lang="en-GB"/>
          </a:p>
        </p:txBody>
      </p:sp>
      <p:pic>
        <p:nvPicPr>
          <p:cNvPr id="7" name="Image 1" descr="/home/claude/kit/icon_square_c.png"/>
          <p:cNvPicPr>
            <a:picLocks noChangeAspect="1"/>
          </p:cNvPicPr>
          <p:nvPr/>
        </p:nvPicPr>
        <p:blipFill>
          <a:blip r:embed="rId3"/>
          <a:stretch>
            <a:fillRect/>
          </a:stretch>
        </p:blipFill>
        <p:spPr>
          <a:xfrm>
            <a:off x="2665476" y="1591056"/>
            <a:ext cx="521208" cy="521208"/>
          </a:xfrm>
          <a:prstGeom prst="rect">
            <a:avLst/>
          </a:prstGeom>
        </p:spPr>
      </p:pic>
      <p:sp>
        <p:nvSpPr>
          <p:cNvPr id="8" name="Shape 3"/>
          <p:cNvSpPr/>
          <p:nvPr/>
        </p:nvSpPr>
        <p:spPr>
          <a:xfrm>
            <a:off x="3589020" y="1417320"/>
            <a:ext cx="868680" cy="868680"/>
          </a:xfrm>
          <a:prstGeom prst="ellipse">
            <a:avLst/>
          </a:prstGeom>
          <a:solidFill>
            <a:schemeClr val="bg1"/>
          </a:solidFill>
          <a:ln/>
        </p:spPr>
        <p:txBody>
          <a:bodyPr/>
          <a:lstStyle/>
          <a:p>
            <a:endParaRPr lang="en-GB"/>
          </a:p>
        </p:txBody>
      </p:sp>
      <p:pic>
        <p:nvPicPr>
          <p:cNvPr id="9" name="Image 2" descr="/home/claude/kit/icon_square_c.png"/>
          <p:cNvPicPr>
            <a:picLocks noChangeAspect="1"/>
          </p:cNvPicPr>
          <p:nvPr/>
        </p:nvPicPr>
        <p:blipFill>
          <a:blip r:embed="rId3"/>
          <a:stretch>
            <a:fillRect/>
          </a:stretch>
        </p:blipFill>
        <p:spPr>
          <a:xfrm>
            <a:off x="3762756" y="1591056"/>
            <a:ext cx="521208" cy="521208"/>
          </a:xfrm>
          <a:prstGeom prst="rect">
            <a:avLst/>
          </a:prstGeom>
        </p:spPr>
      </p:pic>
      <p:sp>
        <p:nvSpPr>
          <p:cNvPr id="10" name="Shape 4"/>
          <p:cNvSpPr/>
          <p:nvPr/>
        </p:nvSpPr>
        <p:spPr>
          <a:xfrm>
            <a:off x="4686300" y="1417320"/>
            <a:ext cx="868680" cy="868680"/>
          </a:xfrm>
          <a:prstGeom prst="ellipse">
            <a:avLst/>
          </a:prstGeom>
          <a:solidFill>
            <a:schemeClr val="bg1"/>
          </a:solidFill>
          <a:ln/>
        </p:spPr>
        <p:txBody>
          <a:bodyPr/>
          <a:lstStyle/>
          <a:p>
            <a:endParaRPr lang="en-GB"/>
          </a:p>
        </p:txBody>
      </p:sp>
      <p:pic>
        <p:nvPicPr>
          <p:cNvPr id="11" name="Image 3" descr="/home/claude/kit/icon_square_c.png"/>
          <p:cNvPicPr>
            <a:picLocks noChangeAspect="1"/>
          </p:cNvPicPr>
          <p:nvPr/>
        </p:nvPicPr>
        <p:blipFill>
          <a:blip r:embed="rId3"/>
          <a:stretch>
            <a:fillRect/>
          </a:stretch>
        </p:blipFill>
        <p:spPr>
          <a:xfrm>
            <a:off x="4860036" y="1591056"/>
            <a:ext cx="521208" cy="521208"/>
          </a:xfrm>
          <a:prstGeom prst="rect">
            <a:avLst/>
          </a:prstGeom>
        </p:spPr>
      </p:pic>
      <p:sp>
        <p:nvSpPr>
          <p:cNvPr id="12" name="Shape 5"/>
          <p:cNvSpPr/>
          <p:nvPr/>
        </p:nvSpPr>
        <p:spPr>
          <a:xfrm>
            <a:off x="5783580" y="1417320"/>
            <a:ext cx="868680" cy="868680"/>
          </a:xfrm>
          <a:prstGeom prst="ellipse">
            <a:avLst/>
          </a:prstGeom>
          <a:solidFill>
            <a:schemeClr val="bg1"/>
          </a:solidFill>
          <a:ln/>
        </p:spPr>
        <p:txBody>
          <a:bodyPr/>
          <a:lstStyle/>
          <a:p>
            <a:endParaRPr lang="en-GB"/>
          </a:p>
        </p:txBody>
      </p:sp>
      <p:pic>
        <p:nvPicPr>
          <p:cNvPr id="13" name="Image 4" descr="/home/claude/kit/icon_square_c.png"/>
          <p:cNvPicPr>
            <a:picLocks noChangeAspect="1"/>
          </p:cNvPicPr>
          <p:nvPr/>
        </p:nvPicPr>
        <p:blipFill>
          <a:blip r:embed="rId3"/>
          <a:stretch>
            <a:fillRect/>
          </a:stretch>
        </p:blipFill>
        <p:spPr>
          <a:xfrm>
            <a:off x="5957316" y="1591056"/>
            <a:ext cx="521208" cy="521208"/>
          </a:xfrm>
          <a:prstGeom prst="rect">
            <a:avLst/>
          </a:prstGeom>
        </p:spPr>
      </p:pic>
      <p:sp>
        <p:nvSpPr>
          <p:cNvPr id="14" name="Shape 6"/>
          <p:cNvSpPr/>
          <p:nvPr/>
        </p:nvSpPr>
        <p:spPr>
          <a:xfrm>
            <a:off x="6880860" y="1417320"/>
            <a:ext cx="868680" cy="868680"/>
          </a:xfrm>
          <a:prstGeom prst="ellipse">
            <a:avLst/>
          </a:prstGeom>
          <a:solidFill>
            <a:srgbClr val="FCE4F2"/>
          </a:solidFill>
          <a:ln/>
        </p:spPr>
        <p:txBody>
          <a:bodyPr/>
          <a:lstStyle/>
          <a:p>
            <a:endParaRPr lang="en-GB"/>
          </a:p>
        </p:txBody>
      </p:sp>
      <p:pic>
        <p:nvPicPr>
          <p:cNvPr id="15" name="Image 5" descr="/home/claude/kit/icon_question2_a.png"/>
          <p:cNvPicPr>
            <a:picLocks noChangeAspect="1"/>
          </p:cNvPicPr>
          <p:nvPr/>
        </p:nvPicPr>
        <p:blipFill>
          <a:blip r:embed="rId4"/>
          <a:stretch>
            <a:fillRect/>
          </a:stretch>
        </p:blipFill>
        <p:spPr>
          <a:xfrm>
            <a:off x="7054596" y="1591056"/>
            <a:ext cx="521208" cy="521208"/>
          </a:xfrm>
          <a:prstGeom prst="rect">
            <a:avLst/>
          </a:prstGeom>
        </p:spPr>
      </p:pic>
      <p:sp>
        <p:nvSpPr>
          <p:cNvPr id="16" name="Text 7"/>
          <p:cNvSpPr txBox="1"/>
          <p:nvPr/>
        </p:nvSpPr>
        <p:spPr>
          <a:xfrm>
            <a:off x="457200" y="2468880"/>
            <a:ext cx="8229600" cy="457200"/>
          </a:xfrm>
          <a:prstGeom prst="rect">
            <a:avLst/>
          </a:prstGeom>
          <a:noFill/>
          <a:ln/>
        </p:spPr>
        <p:txBody>
          <a:bodyPr wrap="square" lIns="635" tIns="635" rIns="635" bIns="635" rtlCol="0" anchor="t"/>
          <a:lstStyle/>
          <a:p>
            <a:pPr marL="0" indent="0" algn="ctr">
              <a:buNone/>
            </a:pPr>
            <a:r>
              <a:rPr lang="en-US" sz="2200" b="1" dirty="0">
                <a:solidFill>
                  <a:schemeClr val="bg1"/>
                </a:solidFill>
                <a:latin typeface="Calibri" pitchFamily="34" charset="0"/>
                <a:ea typeface="Calibri" pitchFamily="34" charset="-122"/>
                <a:cs typeface="Calibri" pitchFamily="34" charset="-120"/>
              </a:rPr>
              <a:t>Red, red, red, red, red… what comes next?</a:t>
            </a:r>
            <a:endParaRPr lang="en-US" sz="2200" dirty="0"/>
          </a:p>
        </p:txBody>
      </p:sp>
      <p:sp>
        <p:nvSpPr>
          <p:cNvPr id="17" name="Text 8"/>
          <p:cNvSpPr txBox="1"/>
          <p:nvPr/>
        </p:nvSpPr>
        <p:spPr>
          <a:xfrm>
            <a:off x="457200" y="3200400"/>
            <a:ext cx="8229600" cy="548640"/>
          </a:xfrm>
          <a:prstGeom prst="rect">
            <a:avLst/>
          </a:prstGeom>
          <a:noFill/>
          <a:ln/>
        </p:spPr>
        <p:txBody>
          <a:bodyPr wrap="square" lIns="635" tIns="635" rIns="635" bIns="635" rtlCol="0" anchor="t"/>
          <a:lstStyle/>
          <a:p>
            <a:pPr marL="0" indent="0" algn="ctr">
              <a:buNone/>
            </a:pPr>
            <a:r>
              <a:rPr lang="en-US" sz="2600" b="1" dirty="0">
                <a:solidFill>
                  <a:schemeClr val="accent1"/>
                </a:solidFill>
                <a:latin typeface="Calibri" pitchFamily="34" charset="0"/>
                <a:ea typeface="Calibri" pitchFamily="34" charset="-122"/>
                <a:cs typeface="Calibri" pitchFamily="34" charset="-120"/>
              </a:rPr>
              <a:t>Is a GUESS the same as KNOWING?</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Explain it like a scientist</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txBody>
          <a:bodyPr/>
          <a:lstStyle/>
          <a:p>
            <a:endParaRPr lang="en-GB"/>
          </a:p>
        </p:txBody>
      </p:sp>
      <p:sp>
        <p:nvSpPr>
          <p:cNvPr id="5" name="Shape 2"/>
          <p:cNvSpPr/>
          <p:nvPr/>
        </p:nvSpPr>
        <p:spPr>
          <a:xfrm>
            <a:off x="566928" y="1417320"/>
            <a:ext cx="548640" cy="548640"/>
          </a:xfrm>
          <a:prstGeom prst="ellipse">
            <a:avLst/>
          </a:prstGeom>
          <a:solidFill>
            <a:schemeClr val="accent1"/>
          </a:solidFill>
          <a:ln/>
        </p:spPr>
        <p:txBody>
          <a:bodyPr/>
          <a:lstStyle/>
          <a:p>
            <a:endParaRPr lang="en-GB"/>
          </a:p>
        </p:txBody>
      </p:sp>
      <p:pic>
        <p:nvPicPr>
          <p:cNvPr id="6" name="Image 0" descr="/home/claude/kit/icon_mic.png"/>
          <p:cNvPicPr>
            <a:picLocks noChangeAspect="1"/>
          </p:cNvPicPr>
          <p:nvPr/>
        </p:nvPicPr>
        <p:blipFill>
          <a:blip r:embed="rId3"/>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marL="0" indent="0">
              <a:buNone/>
            </a:pPr>
            <a:r>
              <a:rPr lang="en-US" sz="1500" b="1" dirty="0">
                <a:solidFill>
                  <a:schemeClr val="accent1"/>
                </a:solidFill>
                <a:latin typeface="Calibri" pitchFamily="34" charset="0"/>
                <a:ea typeface="Calibri" pitchFamily="34" charset="-122"/>
                <a:cs typeface="Calibri" pitchFamily="34" charset="-120"/>
              </a:rPr>
              <a:t>Model: </a:t>
            </a:r>
            <a:r>
              <a:rPr lang="en-US" sz="1500" i="1" dirty="0">
                <a:solidFill>
                  <a:schemeClr val="bg1"/>
                </a:solidFill>
                <a:latin typeface="Calibri" pitchFamily="34" charset="0"/>
                <a:ea typeface="Calibri" pitchFamily="34" charset="-122"/>
                <a:cs typeface="Calibri" pitchFamily="34" charset="-120"/>
              </a:rPr>
              <a:t>"The computer guessed 'day' because it has seen 'happy birthday' lots of times. It doesn't know it's my birthday."</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txBody>
          <a:bodyPr/>
          <a:lstStyle/>
          <a:p>
            <a:endParaRPr lang="en-GB"/>
          </a:p>
        </p:txBody>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marL="0" indent="0">
              <a:buNone/>
            </a:pPr>
            <a:r>
              <a:rPr lang="en-US" sz="1300" b="1" kern="0" spc="20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The computer guessed ___ because it has seen ___ lots of times.</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marL="0" indent="0">
              <a:buNone/>
            </a:pPr>
            <a:r>
              <a:rPr lang="en-US" sz="1100" dirty="0">
                <a:solidFill>
                  <a:schemeClr val="tx1"/>
                </a:solidFill>
                <a:latin typeface="Calibri" pitchFamily="34" charset="0"/>
                <a:ea typeface="Calibri" pitchFamily="34" charset="-122"/>
                <a:cs typeface="Calibri" pitchFamily="34" charset="-120"/>
              </a:rPr>
              <a:t>Word bank: guessed · seen · lots of times · pattern · because</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txBody>
          <a:bodyPr/>
          <a:lstStyle/>
          <a:p>
            <a:endParaRPr lang="en-GB"/>
          </a:p>
        </p:txBody>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marL="0" indent="0">
              <a:buNone/>
            </a:pPr>
            <a:r>
              <a:rPr lang="en-US" sz="1300" b="1" kern="0" spc="20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The computer guesses by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txBody>
          <a:bodyPr/>
          <a:lstStyle/>
          <a:p>
            <a:endParaRPr lang="en-GB"/>
          </a:p>
        </p:txBody>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marL="0" indent="0">
              <a:buNone/>
            </a:pPr>
            <a:r>
              <a:rPr lang="en-US" sz="1300" b="1" kern="0" spc="20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A computer can guess ___, but it doesn't understand ___ because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Computer or brain?</a:t>
            </a:r>
            <a:endParaRPr lang="en-US" sz="3000" dirty="0"/>
          </a:p>
        </p:txBody>
      </p:sp>
      <p:sp>
        <p:nvSpPr>
          <p:cNvPr id="4" name="Shape 1"/>
          <p:cNvSpPr/>
          <p:nvPr/>
        </p:nvSpPr>
        <p:spPr>
          <a:xfrm>
            <a:off x="457200" y="1371600"/>
            <a:ext cx="2621280" cy="2103120"/>
          </a:xfrm>
          <a:prstGeom prst="roundRect">
            <a:avLst>
              <a:gd name="adj" fmla="val 5217"/>
            </a:avLst>
          </a:prstGeom>
          <a:solidFill>
            <a:schemeClr val="bg2"/>
          </a:solidFill>
          <a:ln/>
        </p:spPr>
        <p:txBody>
          <a:bodyPr/>
          <a:lstStyle/>
          <a:p>
            <a:endParaRPr lang="en-GB"/>
          </a:p>
        </p:txBody>
      </p:sp>
      <p:sp>
        <p:nvSpPr>
          <p:cNvPr id="5" name="Shape 2"/>
          <p:cNvSpPr/>
          <p:nvPr/>
        </p:nvSpPr>
        <p:spPr>
          <a:xfrm>
            <a:off x="594360" y="1508760"/>
            <a:ext cx="731520" cy="731520"/>
          </a:xfrm>
          <a:prstGeom prst="ellipse">
            <a:avLst/>
          </a:prstGeom>
          <a:solidFill>
            <a:schemeClr val="bg1"/>
          </a:solidFill>
          <a:ln/>
        </p:spPr>
        <p:txBody>
          <a:bodyPr/>
          <a:lstStyle/>
          <a:p>
            <a:endParaRPr lang="en-GB"/>
          </a:p>
        </p:txBody>
      </p:sp>
      <p:pic>
        <p:nvPicPr>
          <p:cNvPr id="6" name="Image 0" descr="/home/claude/kit/icon_robot.png"/>
          <p:cNvPicPr>
            <a:picLocks noChangeAspect="1"/>
          </p:cNvPicPr>
          <p:nvPr/>
        </p:nvPicPr>
        <p:blipFill>
          <a:blip r:embed="rId3"/>
          <a:stretch>
            <a:fillRect/>
          </a:stretch>
        </p:blipFill>
        <p:spPr>
          <a:xfrm>
            <a:off x="740664" y="1655064"/>
            <a:ext cx="438912" cy="438912"/>
          </a:xfrm>
          <a:prstGeom prst="rect">
            <a:avLst/>
          </a:prstGeom>
        </p:spPr>
      </p:pic>
      <p:sp>
        <p:nvSpPr>
          <p:cNvPr id="7" name="Text 3"/>
          <p:cNvSpPr txBox="1"/>
          <p:nvPr/>
        </p:nvSpPr>
        <p:spPr>
          <a:xfrm>
            <a:off x="1463040" y="1481328"/>
            <a:ext cx="150571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COMPUTER</a:t>
            </a:r>
            <a:endParaRPr lang="en-US" sz="1800" dirty="0"/>
          </a:p>
        </p:txBody>
      </p:sp>
      <p:sp>
        <p:nvSpPr>
          <p:cNvPr id="8" name="Text 4"/>
          <p:cNvSpPr txBox="1"/>
          <p:nvPr/>
        </p:nvSpPr>
        <p:spPr>
          <a:xfrm>
            <a:off x="594360" y="2331720"/>
            <a:ext cx="2346960" cy="10972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guesses the next word · matches patterns · needs electricity</a:t>
            </a:r>
            <a:endParaRPr lang="en-US" sz="1500" dirty="0"/>
          </a:p>
        </p:txBody>
      </p:sp>
      <p:sp>
        <p:nvSpPr>
          <p:cNvPr id="9" name="Shape 5"/>
          <p:cNvSpPr/>
          <p:nvPr/>
        </p:nvSpPr>
        <p:spPr>
          <a:xfrm>
            <a:off x="3261360" y="1371600"/>
            <a:ext cx="2621280" cy="2103120"/>
          </a:xfrm>
          <a:prstGeom prst="roundRect">
            <a:avLst>
              <a:gd name="adj" fmla="val 5217"/>
            </a:avLst>
          </a:prstGeom>
          <a:solidFill>
            <a:schemeClr val="bg2"/>
          </a:solidFill>
          <a:ln/>
        </p:spPr>
        <p:txBody>
          <a:bodyPr/>
          <a:lstStyle/>
          <a:p>
            <a:endParaRPr lang="en-GB"/>
          </a:p>
        </p:txBody>
      </p:sp>
      <p:sp>
        <p:nvSpPr>
          <p:cNvPr id="10" name="Shape 6"/>
          <p:cNvSpPr/>
          <p:nvPr/>
        </p:nvSpPr>
        <p:spPr>
          <a:xfrm>
            <a:off x="3398520" y="1508760"/>
            <a:ext cx="731520" cy="731520"/>
          </a:xfrm>
          <a:prstGeom prst="ellipse">
            <a:avLst/>
          </a:prstGeom>
          <a:solidFill>
            <a:schemeClr val="bg1"/>
          </a:solidFill>
          <a:ln/>
        </p:spPr>
        <p:txBody>
          <a:bodyPr/>
          <a:lstStyle/>
          <a:p>
            <a:endParaRPr lang="en-GB"/>
          </a:p>
        </p:txBody>
      </p:sp>
      <p:pic>
        <p:nvPicPr>
          <p:cNvPr id="11" name="Image 1" descr="/home/claude/kit/icon_lightbulb.png"/>
          <p:cNvPicPr>
            <a:picLocks noChangeAspect="1"/>
          </p:cNvPicPr>
          <p:nvPr/>
        </p:nvPicPr>
        <p:blipFill>
          <a:blip r:embed="rId4"/>
          <a:stretch>
            <a:fillRect/>
          </a:stretch>
        </p:blipFill>
        <p:spPr>
          <a:xfrm>
            <a:off x="3544824" y="1655064"/>
            <a:ext cx="438912" cy="438912"/>
          </a:xfrm>
          <a:prstGeom prst="rect">
            <a:avLst/>
          </a:prstGeom>
        </p:spPr>
      </p:pic>
      <p:sp>
        <p:nvSpPr>
          <p:cNvPr id="12" name="Text 7"/>
          <p:cNvSpPr txBox="1"/>
          <p:nvPr/>
        </p:nvSpPr>
        <p:spPr>
          <a:xfrm>
            <a:off x="4267200" y="1481328"/>
            <a:ext cx="150571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MY BRAIN</a:t>
            </a:r>
            <a:endParaRPr lang="en-US" sz="1800" dirty="0"/>
          </a:p>
        </p:txBody>
      </p:sp>
      <p:sp>
        <p:nvSpPr>
          <p:cNvPr id="13" name="Text 8"/>
          <p:cNvSpPr txBox="1"/>
          <p:nvPr/>
        </p:nvSpPr>
        <p:spPr>
          <a:xfrm>
            <a:off x="3398520" y="2331720"/>
            <a:ext cx="2346960" cy="10972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feels excited · gets tired · understands a joke · knows who you are</a:t>
            </a:r>
            <a:endParaRPr lang="en-US" sz="1500" dirty="0"/>
          </a:p>
        </p:txBody>
      </p:sp>
      <p:sp>
        <p:nvSpPr>
          <p:cNvPr id="14" name="Shape 9"/>
          <p:cNvSpPr/>
          <p:nvPr/>
        </p:nvSpPr>
        <p:spPr>
          <a:xfrm>
            <a:off x="6065520" y="1371600"/>
            <a:ext cx="2621280" cy="2103120"/>
          </a:xfrm>
          <a:prstGeom prst="roundRect">
            <a:avLst>
              <a:gd name="adj" fmla="val 5217"/>
            </a:avLst>
          </a:prstGeom>
          <a:solidFill>
            <a:schemeClr val="bg2"/>
          </a:solidFill>
          <a:ln/>
        </p:spPr>
        <p:txBody>
          <a:bodyPr/>
          <a:lstStyle/>
          <a:p>
            <a:endParaRPr lang="en-GB"/>
          </a:p>
        </p:txBody>
      </p:sp>
      <p:sp>
        <p:nvSpPr>
          <p:cNvPr id="15" name="Shape 10"/>
          <p:cNvSpPr/>
          <p:nvPr/>
        </p:nvSpPr>
        <p:spPr>
          <a:xfrm>
            <a:off x="6202680" y="1508760"/>
            <a:ext cx="731520" cy="731520"/>
          </a:xfrm>
          <a:prstGeom prst="ellipse">
            <a:avLst/>
          </a:prstGeom>
          <a:solidFill>
            <a:schemeClr val="bg1"/>
          </a:solidFill>
          <a:ln/>
        </p:spPr>
        <p:txBody>
          <a:bodyPr/>
          <a:lstStyle/>
          <a:p>
            <a:endParaRPr lang="en-GB"/>
          </a:p>
        </p:txBody>
      </p:sp>
      <p:pic>
        <p:nvPicPr>
          <p:cNvPr id="16" name="Image 2" descr="/home/claude/kit/icon_handshake.png"/>
          <p:cNvPicPr>
            <a:picLocks noChangeAspect="1"/>
          </p:cNvPicPr>
          <p:nvPr/>
        </p:nvPicPr>
        <p:blipFill>
          <a:blip r:embed="rId5"/>
          <a:stretch>
            <a:fillRect/>
          </a:stretch>
        </p:blipFill>
        <p:spPr>
          <a:xfrm>
            <a:off x="6348984" y="1655064"/>
            <a:ext cx="438912" cy="438912"/>
          </a:xfrm>
          <a:prstGeom prst="rect">
            <a:avLst/>
          </a:prstGeom>
        </p:spPr>
      </p:pic>
      <p:sp>
        <p:nvSpPr>
          <p:cNvPr id="17" name="Text 11"/>
          <p:cNvSpPr txBox="1"/>
          <p:nvPr/>
        </p:nvSpPr>
        <p:spPr>
          <a:xfrm>
            <a:off x="7071360" y="1481328"/>
            <a:ext cx="150571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BOTH</a:t>
            </a:r>
            <a:endParaRPr lang="en-US" sz="1800" dirty="0"/>
          </a:p>
        </p:txBody>
      </p:sp>
      <p:sp>
        <p:nvSpPr>
          <p:cNvPr id="18" name="Text 12"/>
          <p:cNvSpPr txBox="1"/>
          <p:nvPr/>
        </p:nvSpPr>
        <p:spPr>
          <a:xfrm>
            <a:off x="6202680" y="2331720"/>
            <a:ext cx="2346960" cy="10972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can make mistakes</a:t>
            </a:r>
            <a:endParaRPr lang="en-US" sz="1500" dirty="0"/>
          </a:p>
        </p:txBody>
      </p:sp>
      <p:sp>
        <p:nvSpPr>
          <p:cNvPr id="19" name="Shape 13"/>
          <p:cNvSpPr/>
          <p:nvPr/>
        </p:nvSpPr>
        <p:spPr>
          <a:xfrm>
            <a:off x="457200" y="3703320"/>
            <a:ext cx="8229600" cy="685800"/>
          </a:xfrm>
          <a:prstGeom prst="roundRect">
            <a:avLst>
              <a:gd name="adj" fmla="val 16000"/>
            </a:avLst>
          </a:prstGeom>
          <a:solidFill>
            <a:schemeClr val="tx2"/>
          </a:solidFill>
          <a:ln/>
        </p:spPr>
        <p:txBody>
          <a:bodyPr/>
          <a:lstStyle/>
          <a:p>
            <a:endParaRPr lang="en-GB"/>
          </a:p>
        </p:txBody>
      </p:sp>
      <p:sp>
        <p:nvSpPr>
          <p:cNvPr id="20" name="Shape 14"/>
          <p:cNvSpPr/>
          <p:nvPr/>
        </p:nvSpPr>
        <p:spPr>
          <a:xfrm>
            <a:off x="566928" y="3794760"/>
            <a:ext cx="502920" cy="502920"/>
          </a:xfrm>
          <a:prstGeom prst="ellipse">
            <a:avLst/>
          </a:prstGeom>
          <a:solidFill>
            <a:schemeClr val="bg1"/>
          </a:solidFill>
          <a:ln/>
        </p:spPr>
        <p:txBody>
          <a:bodyPr/>
          <a:lstStyle/>
          <a:p>
            <a:endParaRPr lang="en-GB"/>
          </a:p>
        </p:txBody>
      </p:sp>
      <p:pic>
        <p:nvPicPr>
          <p:cNvPr id="21" name="Image 3" descr="/home/claude/kit/icon_puzzle.png"/>
          <p:cNvPicPr>
            <a:picLocks noChangeAspect="1"/>
          </p:cNvPicPr>
          <p:nvPr/>
        </p:nvPicPr>
        <p:blipFill>
          <a:blip r:embed="rId6"/>
          <a:stretch>
            <a:fillRect/>
          </a:stretch>
        </p:blipFill>
        <p:spPr>
          <a:xfrm>
            <a:off x="667512" y="3895344"/>
            <a:ext cx="301752" cy="301752"/>
          </a:xfrm>
          <a:prstGeom prst="rect">
            <a:avLst/>
          </a:prstGeom>
        </p:spPr>
      </p:pic>
      <p:sp>
        <p:nvSpPr>
          <p:cNvPr id="22" name="Text 15"/>
          <p:cNvSpPr txBox="1"/>
          <p:nvPr/>
        </p:nvSpPr>
        <p:spPr>
          <a:xfrm>
            <a:off x="1188720" y="3703320"/>
            <a:ext cx="7360920" cy="685800"/>
          </a:xfrm>
          <a:prstGeom prst="rect">
            <a:avLst/>
          </a:prstGeom>
          <a:noFill/>
          <a:ln/>
        </p:spPr>
        <p:txBody>
          <a:bodyPr wrap="square" lIns="635" tIns="635" rIns="635" bIns="635" rtlCol="0" anchor="ctr"/>
          <a:lstStyle/>
          <a:p>
            <a:pPr marL="0" indent="0">
              <a:buNone/>
            </a:pPr>
            <a:r>
              <a:rPr lang="en-US" sz="1800" dirty="0">
                <a:solidFill>
                  <a:schemeClr val="bg1"/>
                </a:solidFill>
                <a:latin typeface="Calibri" pitchFamily="34" charset="0"/>
                <a:ea typeface="Calibri" pitchFamily="34" charset="-122"/>
                <a:cs typeface="Calibri" pitchFamily="34" charset="-120"/>
              </a:rPr>
              <a:t>I think ___ goes in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tx2"/>
                </a:solidFill>
                <a:latin typeface="Arial" pitchFamily="34" charset="0"/>
                <a:ea typeface="Arial" pitchFamily="34" charset="-122"/>
                <a:cs typeface="Arial" pitchFamily="34" charset="-120"/>
              </a:rPr>
              <a:t>Lab report</a:t>
            </a:r>
            <a:endParaRPr lang="en-US" sz="3000" dirty="0"/>
          </a:p>
        </p:txBody>
      </p:sp>
      <p:sp>
        <p:nvSpPr>
          <p:cNvPr id="4" name="Shape 1"/>
          <p:cNvSpPr/>
          <p:nvPr/>
        </p:nvSpPr>
        <p:spPr>
          <a:xfrm>
            <a:off x="457200" y="1371600"/>
            <a:ext cx="2621280" cy="1554480"/>
          </a:xfrm>
          <a:prstGeom prst="roundRect">
            <a:avLst>
              <a:gd name="adj" fmla="val 7059"/>
            </a:avLst>
          </a:prstGeom>
          <a:solidFill>
            <a:schemeClr val="bg2"/>
          </a:solidFill>
          <a:ln/>
        </p:spPr>
        <p:txBody>
          <a:bodyPr/>
          <a:lstStyle/>
          <a:p>
            <a:endParaRPr lang="en-GB"/>
          </a:p>
        </p:txBody>
      </p:sp>
      <p:sp>
        <p:nvSpPr>
          <p:cNvPr id="5" name="Shape 2"/>
          <p:cNvSpPr/>
          <p:nvPr/>
        </p:nvSpPr>
        <p:spPr>
          <a:xfrm>
            <a:off x="594360" y="1508760"/>
            <a:ext cx="640080" cy="640080"/>
          </a:xfrm>
          <a:prstGeom prst="ellipse">
            <a:avLst/>
          </a:prstGeom>
          <a:solidFill>
            <a:schemeClr val="bg1"/>
          </a:solidFill>
          <a:ln/>
        </p:spPr>
        <p:txBody>
          <a:bodyPr/>
          <a:lstStyle/>
          <a:p>
            <a:endParaRPr lang="en-GB"/>
          </a:p>
        </p:txBody>
      </p:sp>
      <p:pic>
        <p:nvPicPr>
          <p:cNvPr id="6" name="Image 0" descr="/home/claude/kit/icon_shapes.png"/>
          <p:cNvPicPr>
            <a:picLocks noChangeAspect="1"/>
          </p:cNvPicPr>
          <p:nvPr/>
        </p:nvPicPr>
        <p:blipFill>
          <a:blip r:embed="rId3"/>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1. What comes next?</a:t>
            </a:r>
            <a:endParaRPr lang="en-US" sz="1800" dirty="0"/>
          </a:p>
        </p:txBody>
      </p:sp>
      <p:sp>
        <p:nvSpPr>
          <p:cNvPr id="8" name="Text 4"/>
          <p:cNvSpPr txBox="1"/>
          <p:nvPr/>
        </p:nvSpPr>
        <p:spPr>
          <a:xfrm>
            <a:off x="594360" y="2240280"/>
            <a:ext cx="2346960" cy="64008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Draw it on your lab report.</a:t>
            </a:r>
            <a:endParaRPr lang="en-US" sz="1400" dirty="0"/>
          </a:p>
        </p:txBody>
      </p:sp>
      <p:sp>
        <p:nvSpPr>
          <p:cNvPr id="9" name="Shape 5"/>
          <p:cNvSpPr/>
          <p:nvPr/>
        </p:nvSpPr>
        <p:spPr>
          <a:xfrm>
            <a:off x="3261360" y="1371600"/>
            <a:ext cx="2621280" cy="1554480"/>
          </a:xfrm>
          <a:prstGeom prst="roundRect">
            <a:avLst>
              <a:gd name="adj" fmla="val 7059"/>
            </a:avLst>
          </a:prstGeom>
          <a:solidFill>
            <a:schemeClr val="bg2"/>
          </a:solidFill>
          <a:ln/>
        </p:spPr>
        <p:txBody>
          <a:bodyPr/>
          <a:lstStyle/>
          <a:p>
            <a:endParaRPr lang="en-GB"/>
          </a:p>
        </p:txBody>
      </p:sp>
      <p:sp>
        <p:nvSpPr>
          <p:cNvPr id="10" name="Shape 6"/>
          <p:cNvSpPr/>
          <p:nvPr/>
        </p:nvSpPr>
        <p:spPr>
          <a:xfrm>
            <a:off x="3398520" y="1508760"/>
            <a:ext cx="640080" cy="640080"/>
          </a:xfrm>
          <a:prstGeom prst="ellipse">
            <a:avLst/>
          </a:prstGeom>
          <a:solidFill>
            <a:schemeClr val="bg1"/>
          </a:solidFill>
          <a:ln/>
        </p:spPr>
        <p:txBody>
          <a:bodyPr/>
          <a:lstStyle/>
          <a:p>
            <a:endParaRPr lang="en-GB"/>
          </a:p>
        </p:txBody>
      </p:sp>
      <p:pic>
        <p:nvPicPr>
          <p:cNvPr id="11" name="Image 1" descr="/home/claude/kit/icon_robot.png"/>
          <p:cNvPicPr>
            <a:picLocks noChangeAspect="1"/>
          </p:cNvPicPr>
          <p:nvPr/>
        </p:nvPicPr>
        <p:blipFill>
          <a:blip r:embed="rId4"/>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2. A computer guesses by…</a:t>
            </a:r>
            <a:endParaRPr lang="en-US" sz="1800" dirty="0"/>
          </a:p>
        </p:txBody>
      </p:sp>
      <p:sp>
        <p:nvSpPr>
          <p:cNvPr id="13" name="Text 8"/>
          <p:cNvSpPr txBox="1"/>
          <p:nvPr/>
        </p:nvSpPr>
        <p:spPr>
          <a:xfrm>
            <a:off x="3398520" y="2240280"/>
            <a:ext cx="2346960" cy="64008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Finish the sentence.</a:t>
            </a:r>
            <a:endParaRPr lang="en-US" sz="1400" dirty="0"/>
          </a:p>
        </p:txBody>
      </p:sp>
      <p:sp>
        <p:nvSpPr>
          <p:cNvPr id="14" name="Shape 9"/>
          <p:cNvSpPr/>
          <p:nvPr/>
        </p:nvSpPr>
        <p:spPr>
          <a:xfrm>
            <a:off x="6065520" y="1371600"/>
            <a:ext cx="2621280" cy="1554480"/>
          </a:xfrm>
          <a:prstGeom prst="roundRect">
            <a:avLst>
              <a:gd name="adj" fmla="val 7059"/>
            </a:avLst>
          </a:prstGeom>
          <a:solidFill>
            <a:schemeClr val="bg2"/>
          </a:solidFill>
          <a:ln/>
        </p:spPr>
        <p:txBody>
          <a:bodyPr/>
          <a:lstStyle/>
          <a:p>
            <a:endParaRPr lang="en-GB"/>
          </a:p>
        </p:txBody>
      </p:sp>
      <p:sp>
        <p:nvSpPr>
          <p:cNvPr id="15" name="Shape 10"/>
          <p:cNvSpPr/>
          <p:nvPr/>
        </p:nvSpPr>
        <p:spPr>
          <a:xfrm>
            <a:off x="6202680" y="1508760"/>
            <a:ext cx="640080" cy="640080"/>
          </a:xfrm>
          <a:prstGeom prst="ellipse">
            <a:avLst/>
          </a:prstGeom>
          <a:solidFill>
            <a:schemeClr val="bg1"/>
          </a:solidFill>
          <a:ln/>
        </p:spPr>
        <p:txBody>
          <a:bodyPr/>
          <a:lstStyle/>
          <a:p>
            <a:endParaRPr lang="en-GB"/>
          </a:p>
        </p:txBody>
      </p:sp>
      <p:pic>
        <p:nvPicPr>
          <p:cNvPr id="16" name="Image 2" descr="/home/claude/kit/icon_lightbulb.png"/>
          <p:cNvPicPr>
            <a:picLocks noChangeAspect="1"/>
          </p:cNvPicPr>
          <p:nvPr/>
        </p:nvPicPr>
        <p:blipFill>
          <a:blip r:embed="rId5"/>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marL="0" indent="0">
              <a:buNone/>
            </a:pPr>
            <a:r>
              <a:rPr lang="en-US" sz="1800" b="1" dirty="0">
                <a:solidFill>
                  <a:schemeClr val="tx2"/>
                </a:solidFill>
                <a:latin typeface="Arial" pitchFamily="34" charset="0"/>
                <a:ea typeface="Arial" pitchFamily="34" charset="-122"/>
                <a:cs typeface="Arial" pitchFamily="34" charset="-120"/>
              </a:rPr>
              <a:t>3. Different from my brain</a:t>
            </a:r>
            <a:endParaRPr lang="en-US" sz="1800" dirty="0"/>
          </a:p>
        </p:txBody>
      </p:sp>
      <p:sp>
        <p:nvSpPr>
          <p:cNvPr id="18" name="Text 12"/>
          <p:cNvSpPr txBox="1"/>
          <p:nvPr/>
        </p:nvSpPr>
        <p:spPr>
          <a:xfrm>
            <a:off x="6202680" y="2240280"/>
            <a:ext cx="2346960" cy="64008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A computer is different because…</a:t>
            </a:r>
            <a:endParaRPr lang="en-US" sz="1400" dirty="0"/>
          </a:p>
        </p:txBody>
      </p:sp>
      <p:sp>
        <p:nvSpPr>
          <p:cNvPr id="19" name="Shape 13"/>
          <p:cNvSpPr/>
          <p:nvPr/>
        </p:nvSpPr>
        <p:spPr>
          <a:xfrm>
            <a:off x="457200" y="3200400"/>
            <a:ext cx="8229600" cy="685800"/>
          </a:xfrm>
          <a:prstGeom prst="roundRect">
            <a:avLst>
              <a:gd name="adj" fmla="val 16000"/>
            </a:avLst>
          </a:prstGeom>
          <a:solidFill>
            <a:srgbClr val="FCE4F2"/>
          </a:solidFill>
          <a:ln/>
        </p:spPr>
        <p:txBody>
          <a:bodyPr/>
          <a:lstStyle/>
          <a:p>
            <a:endParaRPr lang="en-GB"/>
          </a:p>
        </p:txBody>
      </p:sp>
      <p:sp>
        <p:nvSpPr>
          <p:cNvPr id="20" name="Shape 14"/>
          <p:cNvSpPr/>
          <p:nvPr/>
        </p:nvSpPr>
        <p:spPr>
          <a:xfrm>
            <a:off x="566928" y="3291840"/>
            <a:ext cx="502920" cy="502920"/>
          </a:xfrm>
          <a:prstGeom prst="ellipse">
            <a:avLst/>
          </a:prstGeom>
          <a:solidFill>
            <a:schemeClr val="bg1"/>
          </a:solidFill>
          <a:ln/>
        </p:spPr>
        <p:txBody>
          <a:bodyPr/>
          <a:lstStyle/>
          <a:p>
            <a:endParaRPr lang="en-GB"/>
          </a:p>
        </p:txBody>
      </p:sp>
      <p:pic>
        <p:nvPicPr>
          <p:cNvPr id="21" name="Image 3" descr="/home/claude/kit/icon_check.png"/>
          <p:cNvPicPr>
            <a:picLocks noChangeAspect="1"/>
          </p:cNvPicPr>
          <p:nvPr/>
        </p:nvPicPr>
        <p:blipFill>
          <a:blip r:embed="rId6"/>
          <a:stretch>
            <a:fillRect/>
          </a:stretch>
        </p:blipFill>
        <p:spPr>
          <a:xfrm>
            <a:off x="667512" y="3392424"/>
            <a:ext cx="301752" cy="301752"/>
          </a:xfrm>
          <a:prstGeom prst="rect">
            <a:avLst/>
          </a:prstGeom>
        </p:spPr>
      </p:pic>
      <p:sp>
        <p:nvSpPr>
          <p:cNvPr id="22" name="Text 15"/>
          <p:cNvSpPr txBox="1"/>
          <p:nvPr/>
        </p:nvSpPr>
        <p:spPr>
          <a:xfrm>
            <a:off x="1188720" y="3200400"/>
            <a:ext cx="7360920" cy="68580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Talk check: did I take turns and say "because"?</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marL="0" indent="0">
              <a:buNone/>
            </a:pPr>
            <a:r>
              <a:rPr lang="en-US" sz="3000" b="1" dirty="0">
                <a:solidFill>
                  <a:schemeClr val="bg1"/>
                </a:solidFill>
                <a:latin typeface="Arial" pitchFamily="34" charset="0"/>
                <a:ea typeface="Arial" pitchFamily="34" charset="-122"/>
                <a:cs typeface="Arial" pitchFamily="34" charset="-120"/>
              </a:rPr>
              <a:t>Next time: Lab 2</a:t>
            </a:r>
            <a:endParaRPr lang="en-US" sz="3000" dirty="0"/>
          </a:p>
        </p:txBody>
      </p:sp>
      <p:sp>
        <p:nvSpPr>
          <p:cNvPr id="4" name="Shape 1"/>
          <p:cNvSpPr/>
          <p:nvPr/>
        </p:nvSpPr>
        <p:spPr>
          <a:xfrm>
            <a:off x="640080" y="1463040"/>
            <a:ext cx="1463040" cy="1463040"/>
          </a:xfrm>
          <a:prstGeom prst="ellipse">
            <a:avLst/>
          </a:prstGeom>
          <a:solidFill>
            <a:schemeClr val="accent1"/>
          </a:solidFill>
          <a:ln/>
        </p:spPr>
        <p:txBody>
          <a:bodyPr/>
          <a:lstStyle/>
          <a:p>
            <a:endParaRPr lang="en-GB"/>
          </a:p>
        </p:txBody>
      </p:sp>
      <p:pic>
        <p:nvPicPr>
          <p:cNvPr id="5" name="Image 0" descr="/home/claude/kit/icon_chart.png"/>
          <p:cNvPicPr>
            <a:picLocks noChangeAspect="1"/>
          </p:cNvPicPr>
          <p:nvPr/>
        </p:nvPicPr>
        <p:blipFill>
          <a:blip r:embed="rId3"/>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marL="0" indent="0">
              <a:buNone/>
            </a:pPr>
            <a:r>
              <a:rPr lang="en-US" sz="3200" b="1" dirty="0">
                <a:solidFill>
                  <a:schemeClr val="bg1"/>
                </a:solidFill>
                <a:latin typeface="Arial" pitchFamily="34" charset="0"/>
                <a:ea typeface="Arial" pitchFamily="34" charset="-122"/>
                <a:cs typeface="Arial" pitchFamily="34" charset="-120"/>
              </a:rPr>
              <a:t>All About Me Data</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marL="0" indent="0">
              <a:buNone/>
            </a:pPr>
            <a:r>
              <a:rPr lang="en-US" sz="1900" i="1" dirty="0">
                <a:solidFill>
                  <a:schemeClr val="bg2"/>
                </a:solidFill>
                <a:latin typeface="Calibri" pitchFamily="34" charset="0"/>
                <a:ea typeface="Calibri" pitchFamily="34" charset="-122"/>
                <a:cs typeface="Calibri" pitchFamily="34" charset="-120"/>
              </a:rPr>
              <a:t>What can data tell, and not tell, about you?</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l"/>
            <a:fld id="{F7021451-1387-4CA6-816F-3879F97B5CBC}" type="slidenum">
              <a:rPr lang="en-US" b="0"/>
              <a:t>16</a:t>
            </a:fld>
            <a:endParaRPr lang="en-US"/>
          </a:p>
        </p:txBody>
      </p:sp>
    </p:spTree>
  </p:cSld>
  <p:clrMapOvr>
    <a:masterClrMapping/>
  </p:clrMapOvr>
</p:sld>
</file>

<file path=ppt/theme/theme1.xml><?xml version="1.0" encoding="utf-8"?>
<a:theme xmlns:a="http://schemas.openxmlformats.org/drawingml/2006/main" name="GenTech AI Literacy">
  <a:themeElements>
    <a:clrScheme name="GenTech AI Literacy">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I Literac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1679</Words>
  <Application>Microsoft Office PowerPoint</Application>
  <PresentationFormat>On-screen Show (16:9)</PresentationFormat>
  <Paragraphs>156</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GenTech AI Literacy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Y2 L1 – Lab 1: Pattern Detectives</dc:title>
  <dc:subject>PptxGenJS Presentation</dc:subject>
  <dc:creator>The GenTech Academy</dc:creator>
  <cp:lastModifiedBy>Ravi Chagger</cp:lastModifiedBy>
  <cp:revision>2</cp:revision>
  <dcterms:created xsi:type="dcterms:W3CDTF">2026-10-05T12:09:43Z</dcterms:created>
  <dcterms:modified xsi:type="dcterms:W3CDTF">2026-10-06T07:30:28Z</dcterms:modified>
</cp:coreProperties>
</file>