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5846fbd2-6855-3ec4-0dc7-6fa198f916dc}">
          <p14:sldIdLst>
            <p14:sldId id="256"/>
            <p14:sldId id="257"/>
            <p14:sldId id="258"/>
          </p14:sldIdLst>
        </p14:section>
        <p14:section name="Learn" id="{3e8072bc-5bcb-dafc-be44-47381f23af0f}">
          <p14:sldIdLst>
            <p14:sldId id="259"/>
            <p14:sldId id="260"/>
            <p14:sldId id="261"/>
            <p14:sldId id="262"/>
            <p14:sldId id="263"/>
          </p14:sldIdLst>
        </p14:section>
        <p14:section name="Pledge" id="{45811389-630d-7d04-b202-737d76e5cca5}">
          <p14:sldIdLst>
            <p14:sldId id="264"/>
          </p14:sldIdLst>
        </p14:section>
        <p14:section name="Show-and-tell" id="{28e52a3e-d34a-0dad-b92d-71418f012178}">
          <p14:sldIdLst>
            <p14:sldId id="265"/>
            <p14:sldId id="266"/>
            <p14:sldId id="267"/>
            <p14:sldId id="268"/>
          </p14:sldIdLst>
        </p14:section>
        <p14:section name="Celebrate" id="{a274021d-2156-e1fc-585e-dfb034560f0f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★ ORAL ASSESSMENT LESSON. Before the lesson: walk the room for the plug hunt; print hunt sheets, show-and-tell cards, planning sheets, talk coach cards, rubrics (one per adult) and certificates. Brief other adults on the rubric.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 the lights off (keep the board on if you need it). SCRIPT: "Oh no! A POWER CUT! Our talking speaker has stopped. The photo app won't work. The tablet won't charge. WHY?"
Talk partners: "I think it stopped because ___."
Lights back on: "Everything we've explored needs something. Today we find out what AI needs to work."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RULES FIRST: "Look, don't touch. Only grown-ups touch plugs, sockets and chargers. Point and make a tally."
Pairs hunt the classroom with the hunt sheet (Appendix A) for 5 minutes. Adults supervise.
Share: "I found a ___. It uses electricity because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Explorer Talk Rules for the last time this unit. Today's focus rule: SAY "BECAUSE" (tap your head, open your hand). In show-and-tell, your "because" is the most important part!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mission. Highlight the oracy criterion: "Today you'll do a show-and-tell. Stand tall, speak clearly and look at your audience."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ELECTRICITY = zigzag lightning finger; BATTERY = make a small box with your hands; PLUG = two fingers pushing forward (grown-ups only!); DATA CENTRE = arms wide like a huge building; SWITCH OFF = press an imaginary button; AUDIENCE = sweep your hand across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"AI needs three things. ELECTRICITY, from a plug or a battery. MACHINES: computers to run on. And lots of EXAMPLES to learn from, like Zib!"
HINGE QUESTION: "Does AI work in a power cut?" (No! It needs electricity.)
AfL: thumbs if you can say one thing AI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"Lots of AI lives in giant buildings full of computers called DATA CENTRES. When you talk to a smart speaker, your words often travel through the internet to a data centre far away.
All those computers need LOTS of electricity. They get hot, so people use fans and water to cool them down."
Keep it calm and factual. Think–pair–share: "What surprised you?"
Optional: show a reputable (non-AI) photo of a data centre.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 CHOICE: "How can WE help save electricity?" Each pupil chooses a pledge and says it with the frame. Then the class votes for one CLASS pledge to display.
Safety: pupils never unplug things themselves; they ask a grown-up.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 CHOICE: each pupil (or pair) chooses an "Is it AI?" card (Appendix D). Tricky cards (microwave, wind-up robot, traffic light) suit stretch pupils.
Answers: AI = talking speaker, photo app, sat nav, translate app, "you might like", chatbot. Not AI = calculator, microwave (a tiny computer), kettle, book, wind-up robot, traffic light (usually).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show-and-tell: stand tall, speak loudly and clearly, look around at your audience. Then model it badly (mumbling, looking at the floor) and ask "What should I change?"
Pupils plan with the planning sheet (3 minutes).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the three speaking tips with actions. Pair pupils as talk coaches: the coach reminds their partner of the frame and the tips while they rehearse (2 minutes), then gives a STAR and a WISH after the show-and-tell.
Model a star and wish: "My star: I liked how you looked at everyone. My wish: next time you could speak a bit louder."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in small groups (each with an adult or a group leader) or to the whole class. Adults assess with the rubric (Appendix F): content (EA1, EA5, EA2) and the four oracy strands.
After each show-and-tell: audience thumbs up; coach gives a star and a wish.
Accept AAC, signing, symbol cards or pairs as equally valid ways to present.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to the big question: "What can computers and AI do, and how are they different from us?" Go through the six badges and ask a pupil to say what each one taught us.
Revisit the wonder wall from Lesson 2: which wonders can we answer now?
Reflecting frame: "I used to think ___, but now I think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Award Badge 6, Power Explorer. Present the AI Explorer certificates (Appendix I).
Oracy self-check: did I speak clearly and look at my audience?
Collect rubrics; record judgements on the class tracker.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Celebrate! Thank pupils and talk coaches.
After the lesson: record oral assessment judgements against the unit "I can" statements; share highlights with families if your school sends the parent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6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6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5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1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1.png"/><Relationship Id="rId4" Type="http://schemas.openxmlformats.org/officeDocument/2006/relationships/image" Target="../media/image-8-1.png"/><Relationship Id="rId5" Type="http://schemas.openxmlformats.org/officeDocument/2006/relationships/image" Target="../media/image-8-1.png"/><Relationship Id="rId6" Type="http://schemas.openxmlformats.org/officeDocument/2006/relationships/image" Target="../media/image-8-1.png"/><Relationship Id="rId7" Type="http://schemas.openxmlformats.org/officeDocument/2006/relationships/image" Target="../media/image-8-1.png"/><Relationship Id="rId8" Type="http://schemas.openxmlformats.org/officeDocument/2006/relationships/image" Target="../media/image-8-1.png"/><Relationship Id="rId9" Type="http://schemas.openxmlformats.org/officeDocument/2006/relationships/image" Target="../media/image-8-1.png"/><Relationship Id="rId10" Type="http://schemas.openxmlformats.org/officeDocument/2006/relationships/image" Target="../media/image-8-1.png"/><Relationship Id="rId11" Type="http://schemas.openxmlformats.org/officeDocument/2006/relationships/image" Target="../media/image-8-1.png"/><Relationship Id="rId12" Type="http://schemas.openxmlformats.org/officeDocument/2006/relationships/image" Target="../media/image-8-1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3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3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bol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· IS IT AI? · LESSON 6 ★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Up!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AI need to work?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CUT!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828800" cy="1828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/home/claude/kit/icon_bol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783080"/>
            <a:ext cx="1097280" cy="10972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834640" y="1371600"/>
            <a:ext cx="58521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no! Everything has stopped working!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2834640" y="2286000"/>
            <a:ext cx="58521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talking speaker, the photo app, the tablet… Why?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2834640" y="2971800"/>
            <a:ext cx="5852160" cy="777240"/>
          </a:xfrm>
          <a:prstGeom prst="roundRect">
            <a:avLst>
              <a:gd name="adj" fmla="val 14118"/>
            </a:avLst>
          </a:prstGeom>
          <a:solidFill>
            <a:schemeClr val="accent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3017520" y="2971800"/>
            <a:ext cx="55778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it stopped because ___.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Plug hunt! Look, don't touch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plu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900" y="1508760"/>
            <a:ext cx="685800" cy="685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batte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980" y="1508760"/>
            <a:ext cx="685800" cy="6858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</a:t>
            </a:r>
            <a:endParaRPr lang="en-US" sz="14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lapto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060" y="1508760"/>
            <a:ext cx="685800" cy="6858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 or cable</a:t>
            </a:r>
            <a:endParaRPr lang="en-US" sz="14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tv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140" y="1508760"/>
            <a:ext cx="685800" cy="6858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</a:t>
            </a:r>
            <a:endParaRPr lang="en-US" sz="14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lam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20" y="150876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</a:t>
            </a:r>
            <a:endParaRPr lang="en-US" sz="14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speaker2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300" y="1508760"/>
            <a:ext cx="685800" cy="6858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</a:t>
            </a:r>
            <a:endParaRPr lang="en-US" sz="1400" dirty="0"/>
          </a:p>
        </p:txBody>
      </p:sp>
      <p:sp>
        <p:nvSpPr>
          <p:cNvPr id="22" name="Shape 13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BE3DC"/>
          </a:solidFill>
          <a:ln/>
        </p:spPr>
      </p:sp>
      <p:sp>
        <p:nvSpPr>
          <p:cNvPr id="23" name="Shape 14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ey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LOOK, DON'T TOUCH! Point and tally.</a:t>
            </a:r>
            <a:endParaRPr lang="en-US" sz="2000" dirty="0"/>
          </a:p>
        </p:txBody>
      </p:sp>
      <p:sp>
        <p:nvSpPr>
          <p:cNvPr id="26" name="Shape 16"/>
          <p:cNvSpPr/>
          <p:nvPr/>
        </p:nvSpPr>
        <p:spPr>
          <a:xfrm>
            <a:off x="457200" y="37947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7" name="Shape 17"/>
          <p:cNvSpPr/>
          <p:nvPr/>
        </p:nvSpPr>
        <p:spPr>
          <a:xfrm>
            <a:off x="566928" y="3886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8" name="Image 7" descr="/home/claude/kit/icon_mic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986784"/>
            <a:ext cx="301752" cy="301752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1188720" y="37947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found a ___. It uses electricity because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Talk Rules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speaker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two fingers at your eyes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e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carefully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a hand behind your ear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turns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your hands over each other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e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kind words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on heart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"because"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head, then open your hand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lightbul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 rule: Say "because" (tap your head, then open your hand)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bol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know that computers and AI need electricity and machines, and to explain to an audience whether something is AI.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that computers and AI need electricity and machines to work.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if something is AI or not, and give a reason.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suggest one way to save electricity.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speak clearly and look at my audience in show-and-tell.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" y="1508760"/>
            <a:ext cx="777240" cy="7772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batte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260" y="1508760"/>
            <a:ext cx="777240" cy="7772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plu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340" y="1508760"/>
            <a:ext cx="777240" cy="77724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serv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1508760"/>
            <a:ext cx="777240" cy="77724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centre</a:t>
            </a: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toggl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508760"/>
            <a:ext cx="777240" cy="77724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off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user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580" y="1508760"/>
            <a:ext cx="777240" cy="77724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</a:t>
            </a:r>
            <a:endParaRPr lang="en-US" sz="1600" dirty="0"/>
          </a:p>
        </p:txBody>
      </p:sp>
      <p:sp>
        <p:nvSpPr>
          <p:cNvPr id="22" name="Shape 13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3" name="Shape 14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bol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electricity = no computers = no AI.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AI need to work?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FF1C9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plug or a battery</a:t>
            </a:r>
            <a:endParaRPr lang="en-US" sz="17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lapto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to run on</a:t>
            </a:r>
            <a:endParaRPr lang="en-US" sz="17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Lots of examples to learn from</a:t>
            </a:r>
            <a:endParaRPr lang="en-US" sz="17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mi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needs ___ to work.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Giant buildings full of computers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3657600" cy="2514600"/>
          </a:xfrm>
          <a:prstGeom prst="roundRect">
            <a:avLst>
              <a:gd name="adj" fmla="val 4364"/>
            </a:avLst>
          </a:prstGeom>
          <a:solidFill>
            <a:schemeClr val="tx2"/>
          </a:solidFill>
          <a:ln/>
        </p:spPr>
      </p:sp>
      <p:pic>
        <p:nvPicPr>
          <p:cNvPr id="5" name="Image 0" descr="/home/claude/kit/icon_server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08760"/>
            <a:ext cx="548640" cy="548640"/>
          </a:xfrm>
          <a:prstGeom prst="rect">
            <a:avLst/>
          </a:prstGeom>
        </p:spPr>
      </p:pic>
      <p:pic>
        <p:nvPicPr>
          <p:cNvPr id="6" name="Image 1" descr="/home/claude/kit/icon_server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1508760"/>
            <a:ext cx="548640" cy="548640"/>
          </a:xfrm>
          <a:prstGeom prst="rect">
            <a:avLst/>
          </a:prstGeom>
        </p:spPr>
      </p:pic>
      <p:pic>
        <p:nvPicPr>
          <p:cNvPr id="7" name="Image 2" descr="/home/claude/kit/icon_server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508760"/>
            <a:ext cx="548640" cy="548640"/>
          </a:xfrm>
          <a:prstGeom prst="rect">
            <a:avLst/>
          </a:prstGeom>
        </p:spPr>
      </p:pic>
      <p:pic>
        <p:nvPicPr>
          <p:cNvPr id="8" name="Image 3" descr="/home/claude/kit/icon_server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508760"/>
            <a:ext cx="548640" cy="548640"/>
          </a:xfrm>
          <a:prstGeom prst="rect">
            <a:avLst/>
          </a:prstGeom>
        </p:spPr>
      </p:pic>
      <p:pic>
        <p:nvPicPr>
          <p:cNvPr id="9" name="Image 4" descr="/home/claude/kit/icon_server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2240280"/>
            <a:ext cx="548640" cy="548640"/>
          </a:xfrm>
          <a:prstGeom prst="rect">
            <a:avLst/>
          </a:prstGeom>
        </p:spPr>
      </p:pic>
      <p:pic>
        <p:nvPicPr>
          <p:cNvPr id="10" name="Image 5" descr="/home/claude/kit/icon_server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4480" y="2240280"/>
            <a:ext cx="548640" cy="548640"/>
          </a:xfrm>
          <a:prstGeom prst="rect">
            <a:avLst/>
          </a:prstGeom>
        </p:spPr>
      </p:pic>
      <p:pic>
        <p:nvPicPr>
          <p:cNvPr id="11" name="Image 6" descr="/home/claude/kit/icon_server_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7440" y="2240280"/>
            <a:ext cx="548640" cy="548640"/>
          </a:xfrm>
          <a:prstGeom prst="rect">
            <a:avLst/>
          </a:prstGeom>
        </p:spPr>
      </p:pic>
      <p:pic>
        <p:nvPicPr>
          <p:cNvPr id="12" name="Image 7" descr="/home/claude/kit/icon_server_w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2240280"/>
            <a:ext cx="548640" cy="548640"/>
          </a:xfrm>
          <a:prstGeom prst="rect">
            <a:avLst/>
          </a:prstGeom>
        </p:spPr>
      </p:pic>
      <p:pic>
        <p:nvPicPr>
          <p:cNvPr id="13" name="Image 8" descr="/home/claude/kit/icon_server_w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" y="2971800"/>
            <a:ext cx="548640" cy="548640"/>
          </a:xfrm>
          <a:prstGeom prst="rect">
            <a:avLst/>
          </a:prstGeom>
        </p:spPr>
      </p:pic>
      <p:pic>
        <p:nvPicPr>
          <p:cNvPr id="14" name="Image 9" descr="/home/claude/kit/icon_server_w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4480" y="2971800"/>
            <a:ext cx="548640" cy="548640"/>
          </a:xfrm>
          <a:prstGeom prst="rect">
            <a:avLst/>
          </a:prstGeom>
        </p:spPr>
      </p:pic>
      <p:pic>
        <p:nvPicPr>
          <p:cNvPr id="15" name="Image 10" descr="/home/claude/kit/icon_server_w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7440" y="2971800"/>
            <a:ext cx="548640" cy="548640"/>
          </a:xfrm>
          <a:prstGeom prst="rect">
            <a:avLst/>
          </a:prstGeom>
        </p:spPr>
      </p:pic>
      <p:pic>
        <p:nvPicPr>
          <p:cNvPr id="16" name="Image 11" descr="/home/claude/kit/icon_server_w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0400" y="2971800"/>
            <a:ext cx="548640" cy="548640"/>
          </a:xfrm>
          <a:prstGeom prst="rect">
            <a:avLst/>
          </a:prstGeom>
        </p:spPr>
      </p:pic>
      <p:sp>
        <p:nvSpPr>
          <p:cNvPr id="17" name="Shape 2"/>
          <p:cNvSpPr/>
          <p:nvPr/>
        </p:nvSpPr>
        <p:spPr>
          <a:xfrm>
            <a:off x="4389120" y="1325880"/>
            <a:ext cx="4297680" cy="731520"/>
          </a:xfrm>
          <a:prstGeom prst="roundRect">
            <a:avLst>
              <a:gd name="adj" fmla="val 15000"/>
            </a:avLst>
          </a:prstGeom>
          <a:solidFill>
            <a:srgbClr val="FFF1C9"/>
          </a:solidFill>
          <a:ln/>
        </p:spPr>
      </p:sp>
      <p:sp>
        <p:nvSpPr>
          <p:cNvPr id="18" name="Shape 3"/>
          <p:cNvSpPr/>
          <p:nvPr/>
        </p:nvSpPr>
        <p:spPr>
          <a:xfrm>
            <a:off x="4526280" y="1463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12" descr="/home/claude/kit/icon_bolt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6864" y="1563624"/>
            <a:ext cx="301752" cy="301752"/>
          </a:xfrm>
          <a:prstGeom prst="rect">
            <a:avLst/>
          </a:prstGeom>
        </p:spPr>
      </p:pic>
      <p:sp>
        <p:nvSpPr>
          <p:cNvPr id="20" name="Text 4"/>
          <p:cNvSpPr txBox="1"/>
          <p:nvPr/>
        </p:nvSpPr>
        <p:spPr>
          <a:xfrm>
            <a:off x="5166360" y="1435608"/>
            <a:ext cx="3410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Lots of electricity</a:t>
            </a:r>
            <a:endParaRPr lang="en-US" sz="1600" dirty="0"/>
          </a:p>
        </p:txBody>
      </p:sp>
      <p:sp>
        <p:nvSpPr>
          <p:cNvPr id="21" name="Shape 5"/>
          <p:cNvSpPr/>
          <p:nvPr/>
        </p:nvSpPr>
        <p:spPr>
          <a:xfrm>
            <a:off x="4389120" y="2212848"/>
            <a:ext cx="4297680" cy="731520"/>
          </a:xfrm>
          <a:prstGeom prst="roundRect">
            <a:avLst>
              <a:gd name="adj" fmla="val 15000"/>
            </a:avLst>
          </a:prstGeom>
          <a:solidFill>
            <a:srgbClr val="EEE9F7"/>
          </a:solidFill>
          <a:ln/>
        </p:spPr>
      </p:sp>
      <p:sp>
        <p:nvSpPr>
          <p:cNvPr id="22" name="Shape 6"/>
          <p:cNvSpPr/>
          <p:nvPr/>
        </p:nvSpPr>
        <p:spPr>
          <a:xfrm>
            <a:off x="4526280" y="2350008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13" descr="/home/claude/kit/icon_water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6864" y="2450592"/>
            <a:ext cx="301752" cy="301752"/>
          </a:xfrm>
          <a:prstGeom prst="rect">
            <a:avLst/>
          </a:prstGeom>
        </p:spPr>
      </p:pic>
      <p:sp>
        <p:nvSpPr>
          <p:cNvPr id="24" name="Text 7"/>
          <p:cNvSpPr txBox="1"/>
          <p:nvPr/>
        </p:nvSpPr>
        <p:spPr>
          <a:xfrm>
            <a:off x="5166360" y="2322576"/>
            <a:ext cx="3410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and fans to keep cool</a:t>
            </a:r>
            <a:endParaRPr lang="en-US" sz="1600" dirty="0"/>
          </a:p>
        </p:txBody>
      </p:sp>
      <p:sp>
        <p:nvSpPr>
          <p:cNvPr id="25" name="Shape 8"/>
          <p:cNvSpPr/>
          <p:nvPr/>
        </p:nvSpPr>
        <p:spPr>
          <a:xfrm>
            <a:off x="4389120" y="3099816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6" name="Shape 9"/>
          <p:cNvSpPr/>
          <p:nvPr/>
        </p:nvSpPr>
        <p:spPr>
          <a:xfrm>
            <a:off x="4526280" y="3236976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7" name="Image 14" descr="/home/claude/kit/icon_globe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26864" y="3337560"/>
            <a:ext cx="301752" cy="301752"/>
          </a:xfrm>
          <a:prstGeom prst="rect">
            <a:avLst/>
          </a:prstGeom>
        </p:spPr>
      </p:pic>
      <p:sp>
        <p:nvSpPr>
          <p:cNvPr id="28" name="Text 10"/>
          <p:cNvSpPr txBox="1"/>
          <p:nvPr/>
        </p:nvSpPr>
        <p:spPr>
          <a:xfrm>
            <a:off x="5166360" y="3209544"/>
            <a:ext cx="3410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by the internet</a:t>
            </a:r>
            <a:endParaRPr lang="en-US" sz="1600" dirty="0"/>
          </a:p>
        </p:txBody>
      </p:sp>
      <p:sp>
        <p:nvSpPr>
          <p:cNvPr id="29" name="Shape 11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12"/>
          <p:cNvSpPr/>
          <p:nvPr/>
        </p:nvSpPr>
        <p:spPr>
          <a:xfrm>
            <a:off x="566928" y="40690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15" descr="/home/claude/kit/icon_server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7512" y="4169664"/>
            <a:ext cx="301752" cy="301752"/>
          </a:xfrm>
          <a:prstGeom prst="rect">
            <a:avLst/>
          </a:prstGeom>
        </p:spPr>
      </p:pic>
      <p:sp>
        <p:nvSpPr>
          <p:cNvPr id="32" name="Text 13"/>
          <p:cNvSpPr txBox="1"/>
          <p:nvPr/>
        </p:nvSpPr>
        <p:spPr>
          <a:xfrm>
            <a:off x="1188720" y="39776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 centre is a huge building full of computers.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switch-off pledge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2024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off the screen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1645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I've finished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560320" y="1371600"/>
            <a:ext cx="1920240" cy="1828800"/>
          </a:xfrm>
          <a:prstGeom prst="roundRect">
            <a:avLst>
              <a:gd name="adj" fmla="val 6000"/>
            </a:avLst>
          </a:prstGeom>
          <a:solidFill>
            <a:srgbClr val="FFF1C9"/>
          </a:solidFill>
          <a:ln/>
        </p:spPr>
      </p:sp>
      <p:sp>
        <p:nvSpPr>
          <p:cNvPr id="10" name="Shape 6"/>
          <p:cNvSpPr/>
          <p:nvPr/>
        </p:nvSpPr>
        <p:spPr>
          <a:xfrm>
            <a:off x="26974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lam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0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38328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Lights off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97480" y="2148840"/>
            <a:ext cx="1645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 leave the room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663440" y="1371600"/>
            <a:ext cx="192024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48006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plu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32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48640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 grown-up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800600" y="2148840"/>
            <a:ext cx="1645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switch off chargers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6766560" y="1371600"/>
            <a:ext cx="192024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69037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448" y="16184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58952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idea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903720" y="2148840"/>
            <a:ext cx="1645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4747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5661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handhear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66674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4747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help save electricity by ___.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Show-and-tell: choose a card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speaker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" y="1463040"/>
            <a:ext cx="594360" cy="5943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speaker</a:t>
            </a:r>
            <a:endParaRPr lang="en-US" sz="1200" dirty="0"/>
          </a:p>
        </p:txBody>
      </p:sp>
      <p:sp>
        <p:nvSpPr>
          <p:cNvPr id="7" name="Shape 3"/>
          <p:cNvSpPr/>
          <p:nvPr/>
        </p:nvSpPr>
        <p:spPr>
          <a:xfrm>
            <a:off x="185928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camer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463040"/>
            <a:ext cx="594360" cy="59436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app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326136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satnav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80" y="1463040"/>
            <a:ext cx="594360" cy="59436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nav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466344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glob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860" y="1463040"/>
            <a:ext cx="594360" cy="59436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app</a:t>
            </a:r>
            <a:endParaRPr lang="en-US" sz="1200" dirty="0"/>
          </a:p>
        </p:txBody>
      </p:sp>
      <p:sp>
        <p:nvSpPr>
          <p:cNvPr id="16" name="Shape 9"/>
          <p:cNvSpPr/>
          <p:nvPr/>
        </p:nvSpPr>
        <p:spPr>
          <a:xfrm>
            <a:off x="606552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tv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940" y="1463040"/>
            <a:ext cx="594360" cy="59436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might like" TV</a:t>
            </a:r>
            <a:endParaRPr lang="en-US" sz="1200" dirty="0"/>
          </a:p>
        </p:txBody>
      </p:sp>
      <p:sp>
        <p:nvSpPr>
          <p:cNvPr id="19" name="Shape 11"/>
          <p:cNvSpPr/>
          <p:nvPr/>
        </p:nvSpPr>
        <p:spPr>
          <a:xfrm>
            <a:off x="746760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cha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0020" y="1463040"/>
            <a:ext cx="594360" cy="59436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</a:t>
            </a:r>
            <a:endParaRPr lang="en-US" sz="1200" dirty="0"/>
          </a:p>
        </p:txBody>
      </p:sp>
      <p:sp>
        <p:nvSpPr>
          <p:cNvPr id="22" name="Shape 13"/>
          <p:cNvSpPr/>
          <p:nvPr/>
        </p:nvSpPr>
        <p:spPr>
          <a:xfrm>
            <a:off x="45720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3" name="Image 6" descr="/home/claude/kit/icon_cal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" y="2880360"/>
            <a:ext cx="594360" cy="59436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53035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Calculator</a:t>
            </a:r>
            <a:endParaRPr lang="en-US" sz="1200" dirty="0"/>
          </a:p>
        </p:txBody>
      </p:sp>
      <p:sp>
        <p:nvSpPr>
          <p:cNvPr id="25" name="Shape 15"/>
          <p:cNvSpPr/>
          <p:nvPr/>
        </p:nvSpPr>
        <p:spPr>
          <a:xfrm>
            <a:off x="185928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6" name="Image 7" descr="/home/claude/kit/icon_microwav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1700" y="2880360"/>
            <a:ext cx="594360" cy="59436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193243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Microwave</a:t>
            </a:r>
            <a:endParaRPr lang="en-US" sz="1200" dirty="0"/>
          </a:p>
        </p:txBody>
      </p:sp>
      <p:sp>
        <p:nvSpPr>
          <p:cNvPr id="28" name="Shape 17"/>
          <p:cNvSpPr/>
          <p:nvPr/>
        </p:nvSpPr>
        <p:spPr>
          <a:xfrm>
            <a:off x="326136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9" name="Image 8" descr="/home/claude/kit/icon_kettl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3780" y="2880360"/>
            <a:ext cx="594360" cy="594360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333451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Kettle</a:t>
            </a:r>
            <a:endParaRPr lang="en-US" sz="1200" dirty="0"/>
          </a:p>
        </p:txBody>
      </p:sp>
      <p:sp>
        <p:nvSpPr>
          <p:cNvPr id="31" name="Shape 19"/>
          <p:cNvSpPr/>
          <p:nvPr/>
        </p:nvSpPr>
        <p:spPr>
          <a:xfrm>
            <a:off x="466344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2" name="Image 9" descr="/home/claude/kit/icon_book2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5860" y="2880360"/>
            <a:ext cx="594360" cy="59436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473659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</a:t>
            </a:r>
            <a:endParaRPr lang="en-US" sz="1200" dirty="0"/>
          </a:p>
        </p:txBody>
      </p:sp>
      <p:sp>
        <p:nvSpPr>
          <p:cNvPr id="34" name="Shape 21"/>
          <p:cNvSpPr/>
          <p:nvPr/>
        </p:nvSpPr>
        <p:spPr>
          <a:xfrm>
            <a:off x="606552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5" name="Image 10" descr="/home/claude/kit/icon_toyrobot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7940" y="2880360"/>
            <a:ext cx="594360" cy="594360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613867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Wind-up toy robot</a:t>
            </a:r>
            <a:endParaRPr lang="en-US" sz="1200" dirty="0"/>
          </a:p>
        </p:txBody>
      </p:sp>
      <p:sp>
        <p:nvSpPr>
          <p:cNvPr id="37" name="Shape 23"/>
          <p:cNvSpPr/>
          <p:nvPr/>
        </p:nvSpPr>
        <p:spPr>
          <a:xfrm>
            <a:off x="746760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8" name="Image 11" descr="/home/claude/kit/icon_traffic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0020" y="2880360"/>
            <a:ext cx="594360" cy="594360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754075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light</a:t>
            </a:r>
            <a:endParaRPr lang="en-US" sz="1200" dirty="0"/>
          </a:p>
        </p:txBody>
      </p:sp>
      <p:sp>
        <p:nvSpPr>
          <p:cNvPr id="40" name="Text 25"/>
          <p:cNvSpPr txBox="1"/>
          <p:nvPr/>
        </p:nvSpPr>
        <p:spPr>
          <a:xfrm>
            <a:off x="457200" y="402336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800" b="1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 card. Is it AI? What does it need to work?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say it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"This is a photo app. It is AI because it learned from lots of pictures, so it can guess what's in a photo. It needs electricity to work."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___. It is / is not AI. It needs ___ to work.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AI · not AI · electricity · battery · plug · learned · examples · guess · tool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___. It is / isn't AI because ___. It needs ___ to work.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___. It is AI because it learned from ___, so it can ___. It needs ___ and ___ to work.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speak · Talk coaches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hil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tall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spea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Loud and clear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rgbClr val="FCE4F2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your audience</a:t>
            </a:r>
            <a:endParaRPr lang="en-US" sz="1700" dirty="0"/>
          </a:p>
        </p:txBody>
      </p:sp>
      <p:sp>
        <p:nvSpPr>
          <p:cNvPr id="16" name="Shape 10"/>
          <p:cNvSpPr/>
          <p:nvPr/>
        </p:nvSpPr>
        <p:spPr>
          <a:xfrm>
            <a:off x="457200" y="2423160"/>
            <a:ext cx="4023360" cy="1325880"/>
          </a:xfrm>
          <a:prstGeom prst="roundRect">
            <a:avLst>
              <a:gd name="adj" fmla="val 8276"/>
            </a:avLst>
          </a:prstGeom>
          <a:solidFill>
            <a:srgbClr val="FFF1C9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360" y="25603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sta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670048"/>
            <a:ext cx="329184" cy="329184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80160" y="253288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</a:t>
            </a:r>
            <a:endParaRPr lang="en-US" sz="1700" dirty="0"/>
          </a:p>
        </p:txBody>
      </p:sp>
      <p:sp>
        <p:nvSpPr>
          <p:cNvPr id="20" name="Text 13"/>
          <p:cNvSpPr txBox="1"/>
          <p:nvPr/>
        </p:nvSpPr>
        <p:spPr>
          <a:xfrm>
            <a:off x="594360" y="3200400"/>
            <a:ext cx="37490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star: I liked how you ___.</a:t>
            </a:r>
            <a:endParaRPr lang="en-US" sz="1600" dirty="0"/>
          </a:p>
        </p:txBody>
      </p:sp>
      <p:sp>
        <p:nvSpPr>
          <p:cNvPr id="21" name="Shape 14"/>
          <p:cNvSpPr/>
          <p:nvPr/>
        </p:nvSpPr>
        <p:spPr>
          <a:xfrm>
            <a:off x="4663440" y="2423160"/>
            <a:ext cx="4023360" cy="1325880"/>
          </a:xfrm>
          <a:prstGeom prst="roundRect">
            <a:avLst>
              <a:gd name="adj" fmla="val 8276"/>
            </a:avLst>
          </a:prstGeom>
          <a:solidFill>
            <a:srgbClr val="DFF3E4"/>
          </a:solidFill>
          <a:ln/>
        </p:spPr>
      </p:sp>
      <p:sp>
        <p:nvSpPr>
          <p:cNvPr id="22" name="Shape 15"/>
          <p:cNvSpPr/>
          <p:nvPr/>
        </p:nvSpPr>
        <p:spPr>
          <a:xfrm>
            <a:off x="4800600" y="25603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4" descr="/home/claude/kit/icon_lea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328" y="2670048"/>
            <a:ext cx="329184" cy="329184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5486400" y="253288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</a:t>
            </a:r>
            <a:endParaRPr lang="en-US" sz="1700" dirty="0"/>
          </a:p>
        </p:txBody>
      </p:sp>
      <p:sp>
        <p:nvSpPr>
          <p:cNvPr id="25" name="Text 17"/>
          <p:cNvSpPr txBox="1"/>
          <p:nvPr/>
        </p:nvSpPr>
        <p:spPr>
          <a:xfrm>
            <a:off x="4800600" y="3200400"/>
            <a:ext cx="37490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wish: next time you could ___.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457200" y="393192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coach: help your partner rehearse, then give a star and a wish.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Show-and-tell time!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645920" cy="1645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tar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182" y="1779422"/>
            <a:ext cx="921715" cy="92171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651760" y="1371600"/>
            <a:ext cx="60350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 ___. It is / isn't AI because ___. It needs ___ to work.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2651760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1" descr="/home/claude/kit/icon_childr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898648"/>
            <a:ext cx="329184" cy="329184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246120" y="2788920"/>
            <a:ext cx="1417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tall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4663440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2" descr="/home/claude/kit/icon_speaker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2898648"/>
            <a:ext cx="329184" cy="329184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5257800" y="2788920"/>
            <a:ext cx="1417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Loud and clear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6675120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3" descr="/home/claude/kit/icon_ey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48" y="2898648"/>
            <a:ext cx="329184" cy="329184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7269480" y="2788920"/>
            <a:ext cx="14173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your audience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2651760" y="3611880"/>
            <a:ext cx="6035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Audience: listen, then thumbs up!   Coach: one star and one wish.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have we found out?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609344"/>
            <a:ext cx="301752" cy="30175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Spotter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34440" y="192024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follow instructions.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binocula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104" y="160934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3860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Spotter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4038600" y="192024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learned from examples so it can guess.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toyrobo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64" y="160934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42760" y="148132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Maker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6842760" y="192024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work until something new turns up.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5720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360" y="2743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alie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84378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34440" y="271576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Alien Teacher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234440" y="315468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machines can make mistakes.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326136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3398520" y="2743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hie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104" y="284378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038600" y="271576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Explorer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4038600" y="315468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a tool, not a person or a friend.</a:t>
            </a:r>
            <a:endParaRPr lang="en-US" sz="1300" dirty="0"/>
          </a:p>
        </p:txBody>
      </p:sp>
      <p:sp>
        <p:nvSpPr>
          <p:cNvPr id="29" name="Shape 21"/>
          <p:cNvSpPr/>
          <p:nvPr/>
        </p:nvSpPr>
        <p:spPr>
          <a:xfrm>
            <a:off x="606552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30" name="Shape 22"/>
          <p:cNvSpPr/>
          <p:nvPr/>
        </p:nvSpPr>
        <p:spPr>
          <a:xfrm>
            <a:off x="6202680" y="2743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bol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264" y="284378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842760" y="271576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Explorer</a:t>
            </a:r>
            <a:endParaRPr lang="en-US" sz="1500" dirty="0"/>
          </a:p>
        </p:txBody>
      </p:sp>
      <p:sp>
        <p:nvSpPr>
          <p:cNvPr id="33" name="Text 24"/>
          <p:cNvSpPr txBox="1"/>
          <p:nvPr/>
        </p:nvSpPr>
        <p:spPr>
          <a:xfrm>
            <a:off x="6842760" y="3154680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needs electricity and machines.</a:t>
            </a:r>
            <a:endParaRPr lang="en-US" sz="1300" dirty="0"/>
          </a:p>
        </p:txBody>
      </p:sp>
      <p:sp>
        <p:nvSpPr>
          <p:cNvPr id="34" name="Shape 25"/>
          <p:cNvSpPr/>
          <p:nvPr/>
        </p:nvSpPr>
        <p:spPr>
          <a:xfrm>
            <a:off x="457200" y="37947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35" name="Shape 26"/>
          <p:cNvSpPr/>
          <p:nvPr/>
        </p:nvSpPr>
        <p:spPr>
          <a:xfrm>
            <a:off x="566928" y="3886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6" name="Image 6" descr="/home/claude/kit/icon_mi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986784"/>
            <a:ext cx="301752" cy="301752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1188720" y="37947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used to think ___, but now I think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earned a badge!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554480" cy="1554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bol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15" y="1744675"/>
            <a:ext cx="808330" cy="80833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371600"/>
            <a:ext cx="6309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Explorer Badge 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1737360"/>
            <a:ext cx="63093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Explorer</a:t>
            </a:r>
            <a:endParaRPr lang="en-US" sz="3200" dirty="0"/>
          </a:p>
        </p:txBody>
      </p:sp>
      <p:sp>
        <p:nvSpPr>
          <p:cNvPr id="8" name="Text 4"/>
          <p:cNvSpPr txBox="1"/>
          <p:nvPr/>
        </p:nvSpPr>
        <p:spPr>
          <a:xfrm>
            <a:off x="2377440" y="2423160"/>
            <a:ext cx="63093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earned all six badges. You are AI Explorers!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needs ___ to work.</a:t>
            </a:r>
            <a:endParaRPr lang="en-US" sz="2000" dirty="0"/>
          </a:p>
        </p:txBody>
      </p:sp>
      <p:sp>
        <p:nvSpPr>
          <p:cNvPr id="13" name="Shape 8"/>
          <p:cNvSpPr/>
          <p:nvPr/>
        </p:nvSpPr>
        <p:spPr>
          <a:xfrm>
            <a:off x="45720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4078224"/>
            <a:ext cx="301752" cy="30175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3444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my talk rules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326136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FF1C9"/>
          </a:solidFill>
          <a:ln/>
        </p:spPr>
      </p:sp>
      <p:sp>
        <p:nvSpPr>
          <p:cNvPr id="18" name="Shape 12"/>
          <p:cNvSpPr/>
          <p:nvPr/>
        </p:nvSpPr>
        <p:spPr>
          <a:xfrm>
            <a:off x="339852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104" y="4078224"/>
            <a:ext cx="301752" cy="30175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403860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Nearly!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606552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BE3DC"/>
          </a:solidFill>
          <a:ln/>
        </p:spPr>
      </p:sp>
      <p:sp>
        <p:nvSpPr>
          <p:cNvPr id="22" name="Shape 15"/>
          <p:cNvSpPr/>
          <p:nvPr/>
        </p:nvSpPr>
        <p:spPr>
          <a:xfrm>
            <a:off x="620268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4" descr="/home/claude/kit/icon_thumbsdow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264" y="407822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84276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done, AI Explorers!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medal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Next: Year 2 Pattern Lab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Year 2 you'll become scientists in the Pattern Lab, exploring patterns, data and how to check AI.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Y1 L6 – Powered Up!</dc:title>
  <dc:subject>PptxGenJS Presentation</dc:subject>
  <dc:creator>The GenTech Academy</dc:creator>
  <cp:lastModifiedBy>The GenTech Academy</cp:lastModifiedBy>
  <cp:revision>1</cp:revision>
  <dcterms:created xsi:type="dcterms:W3CDTF">2026-10-06T07:25:24Z</dcterms:created>
  <dcterms:modified xsi:type="dcterms:W3CDTF">2026-10-06T07:25:24Z</dcterms:modified>
</cp:coreProperties>
</file>