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f33e01aa-f708-18af-a18f-01af58f95696}">
          <p14:sldIdLst>
            <p14:sldId id="256"/>
            <p14:sldId id="257"/>
            <p14:sldId id="258"/>
          </p14:sldIdLst>
        </p14:section>
        <p14:section name="Learn" id="{da67c88f-bfa0-9dcf-2ec9-c95192f89970}">
          <p14:sldIdLst>
            <p14:sldId id="259"/>
            <p14:sldId id="260"/>
            <p14:sldId id="261"/>
          </p14:sldIdLst>
        </p14:section>
        <p14:section name="Hot seat" id="{0c59423a-3512-cc2f-3172-f9987aa73fb5}">
          <p14:sldIdLst>
            <p14:sldId id="262"/>
            <p14:sldId id="263"/>
            <p14:sldId id="264"/>
          </p14:sldIdLst>
        </p14:section>
        <p14:section name="Sort" id="{963b9330-de48-fc63-4741-d64fbed94f47}">
          <p14:sldIdLst>
            <p14:sldId id="265"/>
            <p14:sldId id="266"/>
          </p14:sldIdLst>
        </p14:section>
        <p14:section name="Stay safe" id="{93656bcc-43de-3740-4bc7-438f76f444d0}">
          <p14:sldIdLst>
            <p14:sldId id="267"/>
            <p14:sldId id="268"/>
            <p14:sldId id="269"/>
          </p14:sldIdLst>
        </p14:section>
        <p14:section name="Badge" id="{7bba9eea-a120-4562-fd19-81dd8c5d7756}">
          <p14:sldIdLst>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TELL YOUR DSL BEFORE TEACHING THIS LESSON (KCSIE 2026 contact risk: AI that talks like a person).
Before the lesson: Robo sign ready, answer bank rehearsed, sorting mats and statement cards, trusted adult hands, worry box.
No live chatbot or smart speaker is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"Explorers, today we have a visitor. It's a PRETEND AI helper called Robo. Robo can talk, a bit like a talking speaker. But is Robo a person? You'll interview Robo to find out!"
Partners plan one question for Robo.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routine. Model: "Robo, do you sleep?" Short. Clear. One question.
Then listen to the whole answer. Hands up for the next question.
Partners agree ONE question to ask. Support pupils can choose a question card (Appendix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Revisit the Explorer Talk Rules. Today's focus rule: USE KIND WORDS (hand on heart). "We're kind to each other. Today we'll find out if AI can really be kind."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mission. Highlight the oracy criterion: "Today you'll ask Robo one clear question."
The full objective (in the plan) also covers telling a trusted adult.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Gestures: PERSON = point to yourself; TOOL = mime a hammer; FEELINGS = hand on heart; PRETEND = wiggle fingers like magic; PRIVATE = finger on lips; TRUSTED ADULT = open hand (five fingers).
Say each word three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ON THE ROBO SIGN: "When I wear this, I'm Robo, a pretend AI helper."
Take 6–8 questions. Answer from the bank (Appendix A), e.g. "Do you sleep?" → "No. I don't sleep. I'm a computer program." "Are you my friend?" → "I might say I'm your friend, but I'm not a person and I can't really be your friend. Real friends are people."
Never claim to feel. Always point back to real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ROLE, Robo asks: "What's your name and where do you live?"
IMMEDIATELY TAKE OFF THE SIGN. Out of role: "STOP! That's private. We never tell AI, or anyone online, our name or where we live. We say: That's private. I'll ask a grown-up."
Whole class repeats the line twice with the finger-on-lips gesture. Do NOT let any pupil answer Robo's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 OF ROLE (sign off). Ask: "What did we find out about Robo?" Build the list with the class.
Key message: "Robo can talk and say kind words, but Robo doesn't sleep, eat, grow up or really feel anything. Robo is a tool made by people."
AfL: do pupils notice Robo SAYS feeling words but doesn't HAVE feelings?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4 with the A3 mat (People / Both / AI) and 12 statement cards. Take turns: read (or have read) a card, place it, say a sentence. Group agrees or says "I think something different because…"
Answers: PEOPLE = feels, sleeps, eats, grows up, has a family, can be a real friend. AI = needs electricity, learned from lots of examples, is a tool. BOTH = can talk, makes mistakes, can say kind words (but only people MEAN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frame. Point to it as you say it. Pairs practise with one card each, then share.
Challenge the BOTH cards: "People and AI can both say kind words, but only a person can mean them because people have feelings."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THINK–PAIR–SHARE: "Some AI says 'I'm your friend!' Is that true?"
Key message: "AI is a tool. It learned friend words from lots of examples, so it can SAY kind words. But it can't really be your friend. Real friends are people who know you and care about you."
Model answer: "AI can't be my friend because it's a tool and it doesn't have feelings."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with actions. STOP: hand out flat. THINK: tap your head. TELL: cup hands round mouth.
"If an AI, a game, or anything online asks for private information, or says something that makes you feel worried or uncomfortable: STOP, THINK, TELL a trusted adult."
Rehearse: "An app asks for your address. What do you do?" (Stop, think, tell. "That's private. I'll ask a grown-up.")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PUPIL VOICE: each pupil draws or writes five trusted adults on their hand (Appendix E), at home and at school.
Always include school adults: "Who could you tell at school?" Name yourself, the TA, the DSL and office staff, so every child can complete the hand.
Show the worry box.
AfL: can every pupil name at least one trusted adult at school?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(Appendix G): circle what only people can do; finish the safety line. Talk check: did I ask one clear question?
Award Badge 5, Safe Explorer.
SAY: "If anything we talked about today worries you, you can tell me or another trusted adult, any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TEASER: "Next time we'll go on a plug hunt and find out what AI needs to work. Then you'll do a show-and-tell, explaining AI to the class!"
After the lesson: log any concerns or disclosures as your school requires.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AI EXPLORER 5</a:t>
            </a:r>
            <a:endParaRPr lang="en-US" sz="10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AI EXPLORER 5</a:t>
            </a:r>
            <a:endParaRPr lang="en-US" sz="10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2.png"/><Relationship Id="rId5" Type="http://schemas.openxmlformats.org/officeDocument/2006/relationships/image" Target="../media/image-3-5.png"/><Relationship Id="rId6" Type="http://schemas.openxmlformats.org/officeDocument/2006/relationships/image" Target="../media/image-3-2.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3.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4.png"/><Relationship Id="rId7" Type="http://schemas.openxmlformats.org/officeDocument/2006/relationships/slideLayout" Target="../slideLayouts/slideLayout3.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2.png"/><Relationship Id="rId4" Type="http://schemas.openxmlformats.org/officeDocument/2006/relationships/image" Target="../media/image-5-2.png"/><Relationship Id="rId5" Type="http://schemas.openxmlformats.org/officeDocument/2006/relationships/image" Target="../media/image-5-5.png"/><Relationship Id="rId6" Type="http://schemas.openxmlformats.org/officeDocument/2006/relationships/slideLayout" Target="../slideLayouts/slideLayout3.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2.png"/><Relationship Id="rId8" Type="http://schemas.openxmlformats.org/officeDocument/2006/relationships/slideLayout" Target="../slideLayouts/slideLayout3.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3.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4.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3.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image" Target="../media/image-10-11.png"/><Relationship Id="rId12" Type="http://schemas.openxmlformats.org/officeDocument/2006/relationships/image" Target="../media/image-10-12.png"/><Relationship Id="rId13" Type="http://schemas.openxmlformats.org/officeDocument/2006/relationships/image" Target="../media/image-10-4.png"/><Relationship Id="rId14" Type="http://schemas.openxmlformats.org/officeDocument/2006/relationships/image" Target="../media/image-10-14.png"/><Relationship Id="rId15" Type="http://schemas.openxmlformats.org/officeDocument/2006/relationships/image" Target="../media/image-10-15.png"/><Relationship Id="rId16" Type="http://schemas.openxmlformats.org/officeDocument/2006/relationships/slideLayout" Target="../slideLayouts/slideLayout3.xml"/><Relationship Id="rId1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3.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2.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3.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3.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3.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shield_w.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1 · IS IT AI? · LESSON 5</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600" b="1" dirty="0">
                <a:solidFill>
                  <a:schemeClr val="bg1"/>
                </a:solidFill>
                <a:latin typeface="Arial" pitchFamily="34" charset="0"/>
                <a:ea typeface="Arial" pitchFamily="34" charset="-122"/>
                <a:cs typeface="Arial" pitchFamily="34" charset="-120"/>
              </a:rPr>
              <a:t>Is AI a Person?</a:t>
            </a:r>
            <a:endParaRPr lang="en-US" sz="36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How is AI different from us?</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A visitor is coming…</a:t>
            </a:r>
            <a:endParaRPr lang="en-US" sz="3000" dirty="0"/>
          </a:p>
        </p:txBody>
      </p:sp>
      <p:sp>
        <p:nvSpPr>
          <p:cNvPr id="4" name="Shape 1"/>
          <p:cNvSpPr/>
          <p:nvPr/>
        </p:nvSpPr>
        <p:spPr>
          <a:xfrm>
            <a:off x="640080" y="1417320"/>
            <a:ext cx="1828800" cy="1828800"/>
          </a:xfrm>
          <a:prstGeom prst="ellipse">
            <a:avLst/>
          </a:prstGeom>
          <a:solidFill>
            <a:schemeClr val="accent1"/>
          </a:solidFill>
          <a:ln/>
        </p:spPr>
      </p:sp>
      <p:pic>
        <p:nvPicPr>
          <p:cNvPr id="5" name="Image 0" descr="/home/claude/kit/icon_toyrobot_w.png">    </p:cNvPr>
          <p:cNvPicPr>
            <a:picLocks noChangeAspect="1"/>
          </p:cNvPicPr>
          <p:nvPr/>
        </p:nvPicPr>
        <p:blipFill>
          <a:blip r:embed="rId1"/>
          <a:stretch>
            <a:fillRect/>
          </a:stretch>
        </p:blipFill>
        <p:spPr>
          <a:xfrm>
            <a:off x="1005840" y="1783080"/>
            <a:ext cx="1097280" cy="1097280"/>
          </a:xfrm>
          <a:prstGeom prst="rect">
            <a:avLst/>
          </a:prstGeom>
        </p:spPr>
      </p:pic>
      <p:sp>
        <p:nvSpPr>
          <p:cNvPr id="6" name="Text 2"/>
          <p:cNvSpPr txBox="1"/>
          <p:nvPr/>
        </p:nvSpPr>
        <p:spPr>
          <a:xfrm>
            <a:off x="2834640" y="1371600"/>
            <a:ext cx="5852160" cy="914400"/>
          </a:xfrm>
          <a:prstGeom prst="rect">
            <a:avLst/>
          </a:prstGeom>
          <a:noFill/>
          <a:ln/>
        </p:spPr>
        <p:txBody>
          <a:bodyPr wrap="square" lIns="635" tIns="635" rIns="635" bIns="635" rtlCol="0" anchor="t"/>
          <a:lstStyle/>
          <a:p>
            <a:pPr indent="0" marL="0">
              <a:buNone/>
            </a:pPr>
            <a:r>
              <a:rPr lang="en-US" sz="2600" b="1" dirty="0">
                <a:solidFill>
                  <a:schemeClr val="bg1"/>
                </a:solidFill>
                <a:latin typeface="Arial" pitchFamily="34" charset="0"/>
                <a:ea typeface="Arial" pitchFamily="34" charset="-122"/>
                <a:cs typeface="Arial" pitchFamily="34" charset="-120"/>
              </a:rPr>
              <a:t>Meet Robo, a pretend AI helper. Robo can talk.</a:t>
            </a:r>
            <a:endParaRPr lang="en-US" sz="2600" dirty="0"/>
          </a:p>
        </p:txBody>
      </p:sp>
      <p:sp>
        <p:nvSpPr>
          <p:cNvPr id="7" name="Text 3"/>
          <p:cNvSpPr txBox="1"/>
          <p:nvPr/>
        </p:nvSpPr>
        <p:spPr>
          <a:xfrm>
            <a:off x="2834640" y="2331720"/>
            <a:ext cx="5852160" cy="45720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Is Robo a person? Let's find out!</a:t>
            </a:r>
            <a:endParaRPr lang="en-US" sz="2000" dirty="0"/>
          </a:p>
        </p:txBody>
      </p:sp>
      <p:sp>
        <p:nvSpPr>
          <p:cNvPr id="8" name="Shape 4"/>
          <p:cNvSpPr/>
          <p:nvPr/>
        </p:nvSpPr>
        <p:spPr>
          <a:xfrm>
            <a:off x="2834640" y="2926080"/>
            <a:ext cx="5852160" cy="777240"/>
          </a:xfrm>
          <a:prstGeom prst="roundRect">
            <a:avLst>
              <a:gd name="adj" fmla="val 14118"/>
            </a:avLst>
          </a:prstGeom>
          <a:solidFill>
            <a:schemeClr val="accent2"/>
          </a:solidFill>
          <a:ln/>
        </p:spPr>
      </p:sp>
      <p:sp>
        <p:nvSpPr>
          <p:cNvPr id="9" name="Text 5"/>
          <p:cNvSpPr txBox="1"/>
          <p:nvPr/>
        </p:nvSpPr>
        <p:spPr>
          <a:xfrm>
            <a:off x="3017520" y="2926080"/>
            <a:ext cx="5577840" cy="777240"/>
          </a:xfrm>
          <a:prstGeom prst="rect">
            <a:avLst/>
          </a:prstGeom>
          <a:noFill/>
          <a:ln/>
        </p:spPr>
        <p:txBody>
          <a:bodyPr wrap="square" lIns="635" tIns="635" rIns="635" bIns="635" rtlCol="0" anchor="ctr"/>
          <a:lstStyle/>
          <a:p>
            <a:pPr indent="0" marL="0">
              <a:buNone/>
            </a:pPr>
            <a:r>
              <a:rPr lang="en-US" sz="2600" b="1" dirty="0">
                <a:solidFill>
                  <a:schemeClr val="bg1"/>
                </a:solidFill>
                <a:latin typeface="Calibri" pitchFamily="34" charset="0"/>
                <a:ea typeface="Calibri" pitchFamily="34" charset="-122"/>
                <a:cs typeface="Calibri" pitchFamily="34" charset="-120"/>
              </a:rPr>
              <a:t>Robo, do you ___?</a:t>
            </a:r>
            <a:endParaRPr lang="en-US" sz="2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Hot-seating: how to ask</a:t>
            </a:r>
            <a:endParaRPr lang="en-US" sz="3000" dirty="0"/>
          </a:p>
        </p:txBody>
      </p:sp>
      <p:sp>
        <p:nvSpPr>
          <p:cNvPr id="4" name="Shape 1"/>
          <p:cNvSpPr/>
          <p:nvPr/>
        </p:nvSpPr>
        <p:spPr>
          <a:xfrm>
            <a:off x="457200" y="1371600"/>
            <a:ext cx="1851660" cy="2103120"/>
          </a:xfrm>
          <a:prstGeom prst="roundRect">
            <a:avLst>
              <a:gd name="adj" fmla="val 5926"/>
            </a:avLst>
          </a:prstGeom>
          <a:solidFill>
            <a:schemeClr val="bg2"/>
          </a:solidFill>
          <a:ln/>
        </p:spPr>
      </p:sp>
      <p:sp>
        <p:nvSpPr>
          <p:cNvPr id="5" name="Shape 2"/>
          <p:cNvSpPr/>
          <p:nvPr/>
        </p:nvSpPr>
        <p:spPr>
          <a:xfrm>
            <a:off x="971550" y="1536192"/>
            <a:ext cx="822960" cy="822960"/>
          </a:xfrm>
          <a:prstGeom prst="ellipse">
            <a:avLst/>
          </a:prstGeom>
          <a:solidFill>
            <a:schemeClr val="bg1"/>
          </a:solidFill>
          <a:ln/>
        </p:spPr>
      </p:sp>
      <p:pic>
        <p:nvPicPr>
          <p:cNvPr id="6" name="Image 0" descr="/home/claude/kit/icon_hand3.png">    </p:cNvPr>
          <p:cNvPicPr>
            <a:picLocks noChangeAspect="1"/>
          </p:cNvPicPr>
          <p:nvPr/>
        </p:nvPicPr>
        <p:blipFill>
          <a:blip r:embed="rId1"/>
          <a:stretch>
            <a:fillRect/>
          </a:stretch>
        </p:blipFill>
        <p:spPr>
          <a:xfrm>
            <a:off x="1152601" y="1717243"/>
            <a:ext cx="460858" cy="460858"/>
          </a:xfrm>
          <a:prstGeom prst="rect">
            <a:avLst/>
          </a:prstGeom>
        </p:spPr>
      </p:pic>
      <p:sp>
        <p:nvSpPr>
          <p:cNvPr id="7" name="Text 3"/>
          <p:cNvSpPr txBox="1"/>
          <p:nvPr/>
        </p:nvSpPr>
        <p:spPr>
          <a:xfrm>
            <a:off x="54864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HANDS UP</a:t>
            </a:r>
            <a:endParaRPr lang="en-US" sz="1300" dirty="0"/>
          </a:p>
        </p:txBody>
      </p:sp>
      <p:sp>
        <p:nvSpPr>
          <p:cNvPr id="8" name="Text 4"/>
          <p:cNvSpPr txBox="1"/>
          <p:nvPr/>
        </p:nvSpPr>
        <p:spPr>
          <a:xfrm>
            <a:off x="566928" y="2743200"/>
            <a:ext cx="163220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Wait to be chosen</a:t>
            </a:r>
            <a:endParaRPr lang="en-US" sz="1500" dirty="0"/>
          </a:p>
        </p:txBody>
      </p:sp>
      <p:pic>
        <p:nvPicPr>
          <p:cNvPr id="9" name="Image 1" descr="/home/claude/kit/icon_arrow_a.png">    </p:cNvPr>
          <p:cNvPicPr>
            <a:picLocks noChangeAspect="1"/>
          </p:cNvPicPr>
          <p:nvPr/>
        </p:nvPicPr>
        <p:blipFill>
          <a:blip r:embed="rId2"/>
          <a:stretch>
            <a:fillRect/>
          </a:stretch>
        </p:blipFill>
        <p:spPr>
          <a:xfrm>
            <a:off x="2336292" y="2240280"/>
            <a:ext cx="219456" cy="219456"/>
          </a:xfrm>
          <a:prstGeom prst="rect">
            <a:avLst/>
          </a:prstGeom>
        </p:spPr>
      </p:pic>
      <p:sp>
        <p:nvSpPr>
          <p:cNvPr id="10" name="Shape 5"/>
          <p:cNvSpPr/>
          <p:nvPr/>
        </p:nvSpPr>
        <p:spPr>
          <a:xfrm>
            <a:off x="2583180" y="1371600"/>
            <a:ext cx="1851660" cy="2103120"/>
          </a:xfrm>
          <a:prstGeom prst="roundRect">
            <a:avLst>
              <a:gd name="adj" fmla="val 5926"/>
            </a:avLst>
          </a:prstGeom>
          <a:solidFill>
            <a:srgbClr val="FCE4F2"/>
          </a:solidFill>
          <a:ln/>
        </p:spPr>
      </p:sp>
      <p:sp>
        <p:nvSpPr>
          <p:cNvPr id="11" name="Shape 6"/>
          <p:cNvSpPr/>
          <p:nvPr/>
        </p:nvSpPr>
        <p:spPr>
          <a:xfrm>
            <a:off x="3097530" y="1536192"/>
            <a:ext cx="822960" cy="822960"/>
          </a:xfrm>
          <a:prstGeom prst="ellipse">
            <a:avLst/>
          </a:prstGeom>
          <a:solidFill>
            <a:schemeClr val="bg1"/>
          </a:solidFill>
          <a:ln/>
        </p:spPr>
      </p:sp>
      <p:pic>
        <p:nvPicPr>
          <p:cNvPr id="12" name="Image 2" descr="/home/claude/kit/icon_mic.png">    </p:cNvPr>
          <p:cNvPicPr>
            <a:picLocks noChangeAspect="1"/>
          </p:cNvPicPr>
          <p:nvPr/>
        </p:nvPicPr>
        <p:blipFill>
          <a:blip r:embed="rId3"/>
          <a:stretch>
            <a:fillRect/>
          </a:stretch>
        </p:blipFill>
        <p:spPr>
          <a:xfrm>
            <a:off x="3278581" y="1717243"/>
            <a:ext cx="460858" cy="460858"/>
          </a:xfrm>
          <a:prstGeom prst="rect">
            <a:avLst/>
          </a:prstGeom>
        </p:spPr>
      </p:pic>
      <p:sp>
        <p:nvSpPr>
          <p:cNvPr id="13" name="Text 7"/>
          <p:cNvSpPr txBox="1"/>
          <p:nvPr/>
        </p:nvSpPr>
        <p:spPr>
          <a:xfrm>
            <a:off x="267462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ASK</a:t>
            </a:r>
            <a:endParaRPr lang="en-US" sz="1300" dirty="0"/>
          </a:p>
        </p:txBody>
      </p:sp>
      <p:sp>
        <p:nvSpPr>
          <p:cNvPr id="14" name="Text 8"/>
          <p:cNvSpPr txBox="1"/>
          <p:nvPr/>
        </p:nvSpPr>
        <p:spPr>
          <a:xfrm>
            <a:off x="2692908" y="2743200"/>
            <a:ext cx="163220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One short, clear question</a:t>
            </a:r>
            <a:endParaRPr lang="en-US" sz="1500" dirty="0"/>
          </a:p>
        </p:txBody>
      </p:sp>
      <p:pic>
        <p:nvPicPr>
          <p:cNvPr id="15" name="Image 3" descr="/home/claude/kit/icon_arrow_a.png">    </p:cNvPr>
          <p:cNvPicPr>
            <a:picLocks noChangeAspect="1"/>
          </p:cNvPicPr>
          <p:nvPr/>
        </p:nvPicPr>
        <p:blipFill>
          <a:blip r:embed="rId4"/>
          <a:stretch>
            <a:fillRect/>
          </a:stretch>
        </p:blipFill>
        <p:spPr>
          <a:xfrm>
            <a:off x="4462272" y="2240280"/>
            <a:ext cx="219456" cy="219456"/>
          </a:xfrm>
          <a:prstGeom prst="rect">
            <a:avLst/>
          </a:prstGeom>
        </p:spPr>
      </p:pic>
      <p:sp>
        <p:nvSpPr>
          <p:cNvPr id="16" name="Shape 9"/>
          <p:cNvSpPr/>
          <p:nvPr/>
        </p:nvSpPr>
        <p:spPr>
          <a:xfrm>
            <a:off x="4709160" y="1371600"/>
            <a:ext cx="1851660" cy="2103120"/>
          </a:xfrm>
          <a:prstGeom prst="roundRect">
            <a:avLst>
              <a:gd name="adj" fmla="val 5926"/>
            </a:avLst>
          </a:prstGeom>
          <a:solidFill>
            <a:srgbClr val="EEE9F7"/>
          </a:solidFill>
          <a:ln/>
        </p:spPr>
      </p:sp>
      <p:sp>
        <p:nvSpPr>
          <p:cNvPr id="17" name="Shape 10"/>
          <p:cNvSpPr/>
          <p:nvPr/>
        </p:nvSpPr>
        <p:spPr>
          <a:xfrm>
            <a:off x="5223510" y="1536192"/>
            <a:ext cx="822960" cy="822960"/>
          </a:xfrm>
          <a:prstGeom prst="ellipse">
            <a:avLst/>
          </a:prstGeom>
          <a:solidFill>
            <a:schemeClr val="bg1"/>
          </a:solidFill>
          <a:ln/>
        </p:spPr>
      </p:sp>
      <p:pic>
        <p:nvPicPr>
          <p:cNvPr id="18" name="Image 4" descr="/home/claude/kit/icon_ear.png">    </p:cNvPr>
          <p:cNvPicPr>
            <a:picLocks noChangeAspect="1"/>
          </p:cNvPicPr>
          <p:nvPr/>
        </p:nvPicPr>
        <p:blipFill>
          <a:blip r:embed="rId5"/>
          <a:stretch>
            <a:fillRect/>
          </a:stretch>
        </p:blipFill>
        <p:spPr>
          <a:xfrm>
            <a:off x="5404561" y="1717243"/>
            <a:ext cx="460858" cy="460858"/>
          </a:xfrm>
          <a:prstGeom prst="rect">
            <a:avLst/>
          </a:prstGeom>
        </p:spPr>
      </p:pic>
      <p:sp>
        <p:nvSpPr>
          <p:cNvPr id="19" name="Text 11"/>
          <p:cNvSpPr txBox="1"/>
          <p:nvPr/>
        </p:nvSpPr>
        <p:spPr>
          <a:xfrm>
            <a:off x="480060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LISTEN</a:t>
            </a:r>
            <a:endParaRPr lang="en-US" sz="1300" dirty="0"/>
          </a:p>
        </p:txBody>
      </p:sp>
      <p:sp>
        <p:nvSpPr>
          <p:cNvPr id="20" name="Text 12"/>
          <p:cNvSpPr txBox="1"/>
          <p:nvPr/>
        </p:nvSpPr>
        <p:spPr>
          <a:xfrm>
            <a:off x="4818888" y="2743200"/>
            <a:ext cx="163220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Listen to the whole answer</a:t>
            </a:r>
            <a:endParaRPr lang="en-US" sz="1500" dirty="0"/>
          </a:p>
        </p:txBody>
      </p:sp>
      <p:pic>
        <p:nvPicPr>
          <p:cNvPr id="21" name="Image 5" descr="/home/claude/kit/icon_arrow_a.png">    </p:cNvPr>
          <p:cNvPicPr>
            <a:picLocks noChangeAspect="1"/>
          </p:cNvPicPr>
          <p:nvPr/>
        </p:nvPicPr>
        <p:blipFill>
          <a:blip r:embed="rId6"/>
          <a:stretch>
            <a:fillRect/>
          </a:stretch>
        </p:blipFill>
        <p:spPr>
          <a:xfrm>
            <a:off x="6588252" y="2240280"/>
            <a:ext cx="219456" cy="219456"/>
          </a:xfrm>
          <a:prstGeom prst="rect">
            <a:avLst/>
          </a:prstGeom>
        </p:spPr>
      </p:pic>
      <p:sp>
        <p:nvSpPr>
          <p:cNvPr id="22" name="Shape 13"/>
          <p:cNvSpPr/>
          <p:nvPr/>
        </p:nvSpPr>
        <p:spPr>
          <a:xfrm>
            <a:off x="6835140" y="1371600"/>
            <a:ext cx="1851660" cy="2103120"/>
          </a:xfrm>
          <a:prstGeom prst="roundRect">
            <a:avLst>
              <a:gd name="adj" fmla="val 5926"/>
            </a:avLst>
          </a:prstGeom>
          <a:solidFill>
            <a:schemeClr val="bg2"/>
          </a:solidFill>
          <a:ln/>
        </p:spPr>
      </p:sp>
      <p:sp>
        <p:nvSpPr>
          <p:cNvPr id="23" name="Shape 14"/>
          <p:cNvSpPr/>
          <p:nvPr/>
        </p:nvSpPr>
        <p:spPr>
          <a:xfrm>
            <a:off x="7349490" y="1536192"/>
            <a:ext cx="822960" cy="822960"/>
          </a:xfrm>
          <a:prstGeom prst="ellipse">
            <a:avLst/>
          </a:prstGeom>
          <a:solidFill>
            <a:schemeClr val="bg1"/>
          </a:solidFill>
          <a:ln/>
        </p:spPr>
      </p:sp>
      <p:pic>
        <p:nvPicPr>
          <p:cNvPr id="24" name="Image 6" descr="/home/claude/kit/icon_lightbulb.png">    </p:cNvPr>
          <p:cNvPicPr>
            <a:picLocks noChangeAspect="1"/>
          </p:cNvPicPr>
          <p:nvPr/>
        </p:nvPicPr>
        <p:blipFill>
          <a:blip r:embed="rId7"/>
          <a:stretch>
            <a:fillRect/>
          </a:stretch>
        </p:blipFill>
        <p:spPr>
          <a:xfrm>
            <a:off x="7530541" y="1717243"/>
            <a:ext cx="460858" cy="460858"/>
          </a:xfrm>
          <a:prstGeom prst="rect">
            <a:avLst/>
          </a:prstGeom>
        </p:spPr>
      </p:pic>
      <p:sp>
        <p:nvSpPr>
          <p:cNvPr id="25" name="Text 15"/>
          <p:cNvSpPr txBox="1"/>
          <p:nvPr/>
        </p:nvSpPr>
        <p:spPr>
          <a:xfrm>
            <a:off x="692658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THINK</a:t>
            </a:r>
            <a:endParaRPr lang="en-US" sz="1300" dirty="0"/>
          </a:p>
        </p:txBody>
      </p:sp>
      <p:sp>
        <p:nvSpPr>
          <p:cNvPr id="26" name="Text 16"/>
          <p:cNvSpPr txBox="1"/>
          <p:nvPr/>
        </p:nvSpPr>
        <p:spPr>
          <a:xfrm>
            <a:off x="6944868" y="2743200"/>
            <a:ext cx="163220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Is that like a person?</a:t>
            </a:r>
            <a:endParaRPr lang="en-US" sz="1500" dirty="0"/>
          </a:p>
        </p:txBody>
      </p:sp>
      <p:sp>
        <p:nvSpPr>
          <p:cNvPr id="27" name="Shape 17"/>
          <p:cNvSpPr/>
          <p:nvPr/>
        </p:nvSpPr>
        <p:spPr>
          <a:xfrm>
            <a:off x="457200" y="3657600"/>
            <a:ext cx="8229600" cy="685800"/>
          </a:xfrm>
          <a:prstGeom prst="roundRect">
            <a:avLst>
              <a:gd name="adj" fmla="val 16000"/>
            </a:avLst>
          </a:prstGeom>
          <a:solidFill>
            <a:schemeClr val="tx2"/>
          </a:solidFill>
          <a:ln/>
        </p:spPr>
      </p:sp>
      <p:sp>
        <p:nvSpPr>
          <p:cNvPr id="28" name="Shape 18"/>
          <p:cNvSpPr/>
          <p:nvPr/>
        </p:nvSpPr>
        <p:spPr>
          <a:xfrm>
            <a:off x="566928" y="3749040"/>
            <a:ext cx="502920" cy="502920"/>
          </a:xfrm>
          <a:prstGeom prst="ellipse">
            <a:avLst/>
          </a:prstGeom>
          <a:solidFill>
            <a:schemeClr val="bg1"/>
          </a:solidFill>
          <a:ln/>
        </p:spPr>
      </p:sp>
      <p:pic>
        <p:nvPicPr>
          <p:cNvPr id="29" name="Image 7" descr="/home/claude/kit/icon_question.png">    </p:cNvPr>
          <p:cNvPicPr>
            <a:picLocks noChangeAspect="1"/>
          </p:cNvPicPr>
          <p:nvPr/>
        </p:nvPicPr>
        <p:blipFill>
          <a:blip r:embed="rId8"/>
          <a:stretch>
            <a:fillRect/>
          </a:stretch>
        </p:blipFill>
        <p:spPr>
          <a:xfrm>
            <a:off x="667512" y="3849624"/>
            <a:ext cx="301752" cy="301752"/>
          </a:xfrm>
          <a:prstGeom prst="rect">
            <a:avLst/>
          </a:prstGeom>
        </p:spPr>
      </p:pic>
      <p:sp>
        <p:nvSpPr>
          <p:cNvPr id="30" name="Text 19"/>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Robo, do you ___?   ·   Robo, can you ___?   ·   Robo, why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Explorer Talk Rules</a:t>
            </a:r>
            <a:endParaRPr lang="en-US" sz="3000" dirty="0"/>
          </a:p>
        </p:txBody>
      </p:sp>
      <p:sp>
        <p:nvSpPr>
          <p:cNvPr id="4" name="Shape 1"/>
          <p:cNvSpPr/>
          <p:nvPr/>
        </p:nvSpPr>
        <p:spPr>
          <a:xfrm>
            <a:off x="457200" y="1325880"/>
            <a:ext cx="1536192" cy="2194560"/>
          </a:xfrm>
          <a:prstGeom prst="roundRect">
            <a:avLst>
              <a:gd name="adj" fmla="val 7143"/>
            </a:avLst>
          </a:prstGeom>
          <a:solidFill>
            <a:schemeClr val="bg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eye.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Look at the speaker</a:t>
            </a:r>
            <a:endParaRPr lang="en-US" sz="1600" dirty="0"/>
          </a:p>
        </p:txBody>
      </p:sp>
      <p:sp>
        <p:nvSpPr>
          <p:cNvPr id="8" name="Text 4"/>
          <p:cNvSpPr txBox="1"/>
          <p:nvPr/>
        </p:nvSpPr>
        <p:spPr>
          <a:xfrm>
            <a:off x="530352"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Point two fingers at your eyes</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ear.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Listen carefully</a:t>
            </a:r>
            <a:endParaRPr lang="en-US" sz="1600" dirty="0"/>
          </a:p>
        </p:txBody>
      </p:sp>
      <p:sp>
        <p:nvSpPr>
          <p:cNvPr id="13" name="Text 8"/>
          <p:cNvSpPr txBox="1"/>
          <p:nvPr/>
        </p:nvSpPr>
        <p:spPr>
          <a:xfrm>
            <a:off x="2203704"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Cup a hand behind your ear</a:t>
            </a:r>
            <a:endParaRPr lang="en-US" sz="1200" dirty="0"/>
          </a:p>
        </p:txBody>
      </p:sp>
      <p:sp>
        <p:nvSpPr>
          <p:cNvPr id="14" name="Shape 9"/>
          <p:cNvSpPr/>
          <p:nvPr/>
        </p:nvSpPr>
        <p:spPr>
          <a:xfrm>
            <a:off x="3803904" y="1325880"/>
            <a:ext cx="1536192" cy="2194560"/>
          </a:xfrm>
          <a:prstGeom prst="roundRect">
            <a:avLst>
              <a:gd name="adj" fmla="val 7143"/>
            </a:avLst>
          </a:prstGeom>
          <a:solidFill>
            <a:schemeClr val="bg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sync.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Take turns</a:t>
            </a:r>
            <a:endParaRPr lang="en-US" sz="1600" dirty="0"/>
          </a:p>
        </p:txBody>
      </p:sp>
      <p:sp>
        <p:nvSpPr>
          <p:cNvPr id="18" name="Text 12"/>
          <p:cNvSpPr txBox="1"/>
          <p:nvPr/>
        </p:nvSpPr>
        <p:spPr>
          <a:xfrm>
            <a:off x="3877056"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Roll your hands over each other</a:t>
            </a:r>
            <a:endParaRPr lang="en-US" sz="1200" dirty="0"/>
          </a:p>
        </p:txBody>
      </p:sp>
      <p:sp>
        <p:nvSpPr>
          <p:cNvPr id="19" name="Shape 13"/>
          <p:cNvSpPr/>
          <p:nvPr/>
        </p:nvSpPr>
        <p:spPr>
          <a:xfrm>
            <a:off x="5477256" y="1325880"/>
            <a:ext cx="1536192" cy="2194560"/>
          </a:xfrm>
          <a:prstGeom prst="roundRect">
            <a:avLst>
              <a:gd name="adj" fmla="val 7143"/>
            </a:avLst>
          </a:prstGeom>
          <a:solidFill>
            <a:srgbClr val="FCE4F2"/>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heart.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Use kind words</a:t>
            </a:r>
            <a:endParaRPr lang="en-US" sz="1600" dirty="0"/>
          </a:p>
        </p:txBody>
      </p:sp>
      <p:sp>
        <p:nvSpPr>
          <p:cNvPr id="23" name="Text 16"/>
          <p:cNvSpPr txBox="1"/>
          <p:nvPr/>
        </p:nvSpPr>
        <p:spPr>
          <a:xfrm>
            <a:off x="5550408"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Hand on heart</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lightbulb.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Say "because"</a:t>
            </a:r>
            <a:endParaRPr lang="en-US" sz="1600" dirty="0"/>
          </a:p>
        </p:txBody>
      </p:sp>
      <p:sp>
        <p:nvSpPr>
          <p:cNvPr id="28" name="Text 20"/>
          <p:cNvSpPr txBox="1"/>
          <p:nvPr/>
        </p:nvSpPr>
        <p:spPr>
          <a:xfrm>
            <a:off x="7223760"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Tap your head, then open your hand</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heart.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Today's focus rule: Use kind words (hand on heart)</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shield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600" b="1" dirty="0">
                <a:solidFill>
                  <a:schemeClr val="bg1"/>
                </a:solidFill>
                <a:latin typeface="Calibri" pitchFamily="34" charset="0"/>
                <a:ea typeface="Calibri" pitchFamily="34" charset="-122"/>
                <a:cs typeface="Calibri" pitchFamily="34" charset="-120"/>
              </a:rPr>
              <a:t>To explain that AI is a tool made by people, not a person or a friend, and to keep private things private.</a:t>
            </a:r>
            <a:endParaRPr lang="en-US" sz="16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say how AI is different from a person.</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explain that AI can say kind words but can't really be my friend.</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know to keep my name and address private and tell a trusted adult if something worries me.</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ask Robo one clear question.</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Explorer words</a:t>
            </a:r>
            <a:endParaRPr lang="en-US" sz="3000" dirty="0"/>
          </a:p>
        </p:txBody>
      </p:sp>
      <p:sp>
        <p:nvSpPr>
          <p:cNvPr id="4" name="Shape 1"/>
          <p:cNvSpPr/>
          <p:nvPr/>
        </p:nvSpPr>
        <p:spPr>
          <a:xfrm>
            <a:off x="457200" y="1371600"/>
            <a:ext cx="1219200" cy="1737360"/>
          </a:xfrm>
          <a:prstGeom prst="roundRect">
            <a:avLst>
              <a:gd name="adj" fmla="val 9000"/>
            </a:avLst>
          </a:prstGeom>
          <a:solidFill>
            <a:schemeClr val="bg2"/>
          </a:solidFill>
          <a:ln/>
        </p:spPr>
      </p:sp>
      <p:pic>
        <p:nvPicPr>
          <p:cNvPr id="5" name="Image 0" descr="/home/claude/kit/icon_childr.png">    </p:cNvPr>
          <p:cNvPicPr>
            <a:picLocks noChangeAspect="1"/>
          </p:cNvPicPr>
          <p:nvPr/>
        </p:nvPicPr>
        <p:blipFill>
          <a:blip r:embed="rId1"/>
          <a:stretch>
            <a:fillRect/>
          </a:stretch>
        </p:blipFill>
        <p:spPr>
          <a:xfrm>
            <a:off x="678180" y="1508760"/>
            <a:ext cx="777240" cy="777240"/>
          </a:xfrm>
          <a:prstGeom prst="rect">
            <a:avLst/>
          </a:prstGeom>
        </p:spPr>
      </p:pic>
      <p:sp>
        <p:nvSpPr>
          <p:cNvPr id="6" name="Text 2"/>
          <p:cNvSpPr txBox="1"/>
          <p:nvPr/>
        </p:nvSpPr>
        <p:spPr>
          <a:xfrm>
            <a:off x="53035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person</a:t>
            </a:r>
            <a:endParaRPr lang="en-US" sz="1600" dirty="0"/>
          </a:p>
        </p:txBody>
      </p:sp>
      <p:sp>
        <p:nvSpPr>
          <p:cNvPr id="7" name="Shape 3"/>
          <p:cNvSpPr/>
          <p:nvPr/>
        </p:nvSpPr>
        <p:spPr>
          <a:xfrm>
            <a:off x="1859280" y="1371600"/>
            <a:ext cx="1219200" cy="1737360"/>
          </a:xfrm>
          <a:prstGeom prst="roundRect">
            <a:avLst>
              <a:gd name="adj" fmla="val 9000"/>
            </a:avLst>
          </a:prstGeom>
          <a:solidFill>
            <a:schemeClr val="bg2"/>
          </a:solidFill>
          <a:ln/>
        </p:spPr>
      </p:sp>
      <p:pic>
        <p:nvPicPr>
          <p:cNvPr id="8" name="Image 1" descr="/home/claude/kit/icon_cog.png">    </p:cNvPr>
          <p:cNvPicPr>
            <a:picLocks noChangeAspect="1"/>
          </p:cNvPicPr>
          <p:nvPr/>
        </p:nvPicPr>
        <p:blipFill>
          <a:blip r:embed="rId2"/>
          <a:stretch>
            <a:fillRect/>
          </a:stretch>
        </p:blipFill>
        <p:spPr>
          <a:xfrm>
            <a:off x="2080260" y="1508760"/>
            <a:ext cx="777240" cy="777240"/>
          </a:xfrm>
          <a:prstGeom prst="rect">
            <a:avLst/>
          </a:prstGeom>
        </p:spPr>
      </p:pic>
      <p:sp>
        <p:nvSpPr>
          <p:cNvPr id="9" name="Text 4"/>
          <p:cNvSpPr txBox="1"/>
          <p:nvPr/>
        </p:nvSpPr>
        <p:spPr>
          <a:xfrm>
            <a:off x="193243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tool</a:t>
            </a:r>
            <a:endParaRPr lang="en-US" sz="1600" dirty="0"/>
          </a:p>
        </p:txBody>
      </p:sp>
      <p:sp>
        <p:nvSpPr>
          <p:cNvPr id="10" name="Shape 5"/>
          <p:cNvSpPr/>
          <p:nvPr/>
        </p:nvSpPr>
        <p:spPr>
          <a:xfrm>
            <a:off x="3261360" y="1371600"/>
            <a:ext cx="1219200" cy="1737360"/>
          </a:xfrm>
          <a:prstGeom prst="roundRect">
            <a:avLst>
              <a:gd name="adj" fmla="val 9000"/>
            </a:avLst>
          </a:prstGeom>
          <a:solidFill>
            <a:schemeClr val="bg2"/>
          </a:solidFill>
          <a:ln/>
        </p:spPr>
      </p:sp>
      <p:pic>
        <p:nvPicPr>
          <p:cNvPr id="11" name="Image 2" descr="/home/claude/kit/icon_heart.png">    </p:cNvPr>
          <p:cNvPicPr>
            <a:picLocks noChangeAspect="1"/>
          </p:cNvPicPr>
          <p:nvPr/>
        </p:nvPicPr>
        <p:blipFill>
          <a:blip r:embed="rId3"/>
          <a:stretch>
            <a:fillRect/>
          </a:stretch>
        </p:blipFill>
        <p:spPr>
          <a:xfrm>
            <a:off x="3482340" y="1508760"/>
            <a:ext cx="777240" cy="777240"/>
          </a:xfrm>
          <a:prstGeom prst="rect">
            <a:avLst/>
          </a:prstGeom>
        </p:spPr>
      </p:pic>
      <p:sp>
        <p:nvSpPr>
          <p:cNvPr id="12" name="Text 6"/>
          <p:cNvSpPr txBox="1"/>
          <p:nvPr/>
        </p:nvSpPr>
        <p:spPr>
          <a:xfrm>
            <a:off x="333451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feelings</a:t>
            </a:r>
            <a:endParaRPr lang="en-US" sz="1600" dirty="0"/>
          </a:p>
        </p:txBody>
      </p:sp>
      <p:sp>
        <p:nvSpPr>
          <p:cNvPr id="13" name="Shape 7"/>
          <p:cNvSpPr/>
          <p:nvPr/>
        </p:nvSpPr>
        <p:spPr>
          <a:xfrm>
            <a:off x="4663440" y="1371600"/>
            <a:ext cx="1219200" cy="1737360"/>
          </a:xfrm>
          <a:prstGeom prst="roundRect">
            <a:avLst>
              <a:gd name="adj" fmla="val 9000"/>
            </a:avLst>
          </a:prstGeom>
          <a:solidFill>
            <a:schemeClr val="bg2"/>
          </a:solidFill>
          <a:ln/>
        </p:spPr>
      </p:sp>
      <p:pic>
        <p:nvPicPr>
          <p:cNvPr id="14" name="Image 3" descr="/home/claude/kit/icon_masks.png">    </p:cNvPr>
          <p:cNvPicPr>
            <a:picLocks noChangeAspect="1"/>
          </p:cNvPicPr>
          <p:nvPr/>
        </p:nvPicPr>
        <p:blipFill>
          <a:blip r:embed="rId4"/>
          <a:stretch>
            <a:fillRect/>
          </a:stretch>
        </p:blipFill>
        <p:spPr>
          <a:xfrm>
            <a:off x="4884420" y="1508760"/>
            <a:ext cx="777240" cy="777240"/>
          </a:xfrm>
          <a:prstGeom prst="rect">
            <a:avLst/>
          </a:prstGeom>
        </p:spPr>
      </p:pic>
      <p:sp>
        <p:nvSpPr>
          <p:cNvPr id="15" name="Text 8"/>
          <p:cNvSpPr txBox="1"/>
          <p:nvPr/>
        </p:nvSpPr>
        <p:spPr>
          <a:xfrm>
            <a:off x="473659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pretend</a:t>
            </a:r>
            <a:endParaRPr lang="en-US" sz="1600" dirty="0"/>
          </a:p>
        </p:txBody>
      </p:sp>
      <p:sp>
        <p:nvSpPr>
          <p:cNvPr id="16" name="Shape 9"/>
          <p:cNvSpPr/>
          <p:nvPr/>
        </p:nvSpPr>
        <p:spPr>
          <a:xfrm>
            <a:off x="6065520" y="1371600"/>
            <a:ext cx="1219200" cy="1737360"/>
          </a:xfrm>
          <a:prstGeom prst="roundRect">
            <a:avLst>
              <a:gd name="adj" fmla="val 9000"/>
            </a:avLst>
          </a:prstGeom>
          <a:solidFill>
            <a:schemeClr val="bg2"/>
          </a:solidFill>
          <a:ln/>
        </p:spPr>
      </p:sp>
      <p:pic>
        <p:nvPicPr>
          <p:cNvPr id="17" name="Image 4" descr="/home/claude/kit/icon_lock.png">    </p:cNvPr>
          <p:cNvPicPr>
            <a:picLocks noChangeAspect="1"/>
          </p:cNvPicPr>
          <p:nvPr/>
        </p:nvPicPr>
        <p:blipFill>
          <a:blip r:embed="rId5"/>
          <a:stretch>
            <a:fillRect/>
          </a:stretch>
        </p:blipFill>
        <p:spPr>
          <a:xfrm>
            <a:off x="6286500" y="1508760"/>
            <a:ext cx="777240" cy="777240"/>
          </a:xfrm>
          <a:prstGeom prst="rect">
            <a:avLst/>
          </a:prstGeom>
        </p:spPr>
      </p:pic>
      <p:sp>
        <p:nvSpPr>
          <p:cNvPr id="18" name="Text 10"/>
          <p:cNvSpPr txBox="1"/>
          <p:nvPr/>
        </p:nvSpPr>
        <p:spPr>
          <a:xfrm>
            <a:off x="613867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private</a:t>
            </a:r>
            <a:endParaRPr lang="en-US" sz="1600" dirty="0"/>
          </a:p>
        </p:txBody>
      </p:sp>
      <p:sp>
        <p:nvSpPr>
          <p:cNvPr id="19" name="Shape 11"/>
          <p:cNvSpPr/>
          <p:nvPr/>
        </p:nvSpPr>
        <p:spPr>
          <a:xfrm>
            <a:off x="7467600" y="1371600"/>
            <a:ext cx="1219200" cy="1737360"/>
          </a:xfrm>
          <a:prstGeom prst="roundRect">
            <a:avLst>
              <a:gd name="adj" fmla="val 9000"/>
            </a:avLst>
          </a:prstGeom>
          <a:solidFill>
            <a:schemeClr val="bg2"/>
          </a:solidFill>
          <a:ln/>
        </p:spPr>
      </p:sp>
      <p:pic>
        <p:nvPicPr>
          <p:cNvPr id="20" name="Image 5" descr="/home/claude/kit/icon_hand.png">    </p:cNvPr>
          <p:cNvPicPr>
            <a:picLocks noChangeAspect="1"/>
          </p:cNvPicPr>
          <p:nvPr/>
        </p:nvPicPr>
        <p:blipFill>
          <a:blip r:embed="rId6"/>
          <a:stretch>
            <a:fillRect/>
          </a:stretch>
        </p:blipFill>
        <p:spPr>
          <a:xfrm>
            <a:off x="7688580" y="1508760"/>
            <a:ext cx="777240" cy="777240"/>
          </a:xfrm>
          <a:prstGeom prst="rect">
            <a:avLst/>
          </a:prstGeom>
        </p:spPr>
      </p:pic>
      <p:sp>
        <p:nvSpPr>
          <p:cNvPr id="21" name="Text 12"/>
          <p:cNvSpPr txBox="1"/>
          <p:nvPr/>
        </p:nvSpPr>
        <p:spPr>
          <a:xfrm>
            <a:off x="754075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trusted adult</a:t>
            </a:r>
            <a:endParaRPr lang="en-US" sz="1600" dirty="0"/>
          </a:p>
        </p:txBody>
      </p:sp>
      <p:sp>
        <p:nvSpPr>
          <p:cNvPr id="22" name="Shape 13"/>
          <p:cNvSpPr/>
          <p:nvPr/>
        </p:nvSpPr>
        <p:spPr>
          <a:xfrm>
            <a:off x="457200" y="3429000"/>
            <a:ext cx="8229600" cy="685800"/>
          </a:xfrm>
          <a:prstGeom prst="roundRect">
            <a:avLst>
              <a:gd name="adj" fmla="val 16000"/>
            </a:avLst>
          </a:prstGeom>
          <a:solidFill>
            <a:schemeClr val="tx2"/>
          </a:solidFill>
          <a:ln/>
        </p:spPr>
      </p:sp>
      <p:sp>
        <p:nvSpPr>
          <p:cNvPr id="23" name="Shape 14"/>
          <p:cNvSpPr/>
          <p:nvPr/>
        </p:nvSpPr>
        <p:spPr>
          <a:xfrm>
            <a:off x="566928" y="3520440"/>
            <a:ext cx="502920" cy="502920"/>
          </a:xfrm>
          <a:prstGeom prst="ellipse">
            <a:avLst/>
          </a:prstGeom>
          <a:solidFill>
            <a:schemeClr val="bg1"/>
          </a:solidFill>
          <a:ln/>
        </p:spPr>
      </p:sp>
      <p:pic>
        <p:nvPicPr>
          <p:cNvPr id="24" name="Image 6" descr="/home/claude/kit/icon_cog.png">    </p:cNvPr>
          <p:cNvPicPr>
            <a:picLocks noChangeAspect="1"/>
          </p:cNvPicPr>
          <p:nvPr/>
        </p:nvPicPr>
        <p:blipFill>
          <a:blip r:embed="rId7"/>
          <a:stretch>
            <a:fillRect/>
          </a:stretch>
        </p:blipFill>
        <p:spPr>
          <a:xfrm>
            <a:off x="667512" y="3621024"/>
            <a:ext cx="301752" cy="301752"/>
          </a:xfrm>
          <a:prstGeom prst="rect">
            <a:avLst/>
          </a:prstGeom>
        </p:spPr>
      </p:pic>
      <p:sp>
        <p:nvSpPr>
          <p:cNvPr id="25" name="Text 15"/>
          <p:cNvSpPr txBox="1"/>
          <p:nvPr/>
        </p:nvSpPr>
        <p:spPr>
          <a:xfrm>
            <a:off x="1188720" y="342900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AI is a TOOL made by people. It is not a person.</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Ask Robo!</a:t>
            </a:r>
            <a:endParaRPr lang="en-US" sz="3000" dirty="0"/>
          </a:p>
        </p:txBody>
      </p:sp>
      <p:sp>
        <p:nvSpPr>
          <p:cNvPr id="4" name="Shape 1"/>
          <p:cNvSpPr/>
          <p:nvPr/>
        </p:nvSpPr>
        <p:spPr>
          <a:xfrm>
            <a:off x="457200" y="1371600"/>
            <a:ext cx="2621280" cy="960120"/>
          </a:xfrm>
          <a:prstGeom prst="roundRect">
            <a:avLst>
              <a:gd name="adj" fmla="val 11429"/>
            </a:avLst>
          </a:prstGeom>
          <a:solidFill>
            <a:schemeClr val="bg2"/>
          </a:solidFill>
          <a:ln/>
        </p:spPr>
      </p:sp>
      <p:sp>
        <p:nvSpPr>
          <p:cNvPr id="5" name="Shape 2"/>
          <p:cNvSpPr/>
          <p:nvPr/>
        </p:nvSpPr>
        <p:spPr>
          <a:xfrm>
            <a:off x="594360" y="1508760"/>
            <a:ext cx="594360" cy="594360"/>
          </a:xfrm>
          <a:prstGeom prst="ellipse">
            <a:avLst/>
          </a:prstGeom>
          <a:solidFill>
            <a:schemeClr val="bg1"/>
          </a:solidFill>
          <a:ln/>
        </p:spPr>
      </p:sp>
      <p:pic>
        <p:nvPicPr>
          <p:cNvPr id="6" name="Image 0" descr="/home/claude/kit/icon_bed.png">    </p:cNvPr>
          <p:cNvPicPr>
            <a:picLocks noChangeAspect="1"/>
          </p:cNvPicPr>
          <p:nvPr/>
        </p:nvPicPr>
        <p:blipFill>
          <a:blip r:embed="rId1"/>
          <a:stretch>
            <a:fillRect/>
          </a:stretch>
        </p:blipFill>
        <p:spPr>
          <a:xfrm>
            <a:off x="713232" y="1627632"/>
            <a:ext cx="356616" cy="356616"/>
          </a:xfrm>
          <a:prstGeom prst="rect">
            <a:avLst/>
          </a:prstGeom>
        </p:spPr>
      </p:pic>
      <p:sp>
        <p:nvSpPr>
          <p:cNvPr id="7" name="Text 3"/>
          <p:cNvSpPr txBox="1"/>
          <p:nvPr/>
        </p:nvSpPr>
        <p:spPr>
          <a:xfrm>
            <a:off x="1325880" y="1481328"/>
            <a:ext cx="16428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Do you sleep?</a:t>
            </a:r>
            <a:endParaRPr lang="en-US" sz="1600" dirty="0"/>
          </a:p>
        </p:txBody>
      </p:sp>
      <p:sp>
        <p:nvSpPr>
          <p:cNvPr id="8" name="Shape 4"/>
          <p:cNvSpPr/>
          <p:nvPr/>
        </p:nvSpPr>
        <p:spPr>
          <a:xfrm>
            <a:off x="3261360" y="1371600"/>
            <a:ext cx="2621280" cy="960120"/>
          </a:xfrm>
          <a:prstGeom prst="roundRect">
            <a:avLst>
              <a:gd name="adj" fmla="val 11429"/>
            </a:avLst>
          </a:prstGeom>
          <a:solidFill>
            <a:schemeClr val="bg2"/>
          </a:solidFill>
          <a:ln/>
        </p:spPr>
      </p:sp>
      <p:sp>
        <p:nvSpPr>
          <p:cNvPr id="9" name="Shape 5"/>
          <p:cNvSpPr/>
          <p:nvPr/>
        </p:nvSpPr>
        <p:spPr>
          <a:xfrm>
            <a:off x="3398520" y="1508760"/>
            <a:ext cx="594360" cy="594360"/>
          </a:xfrm>
          <a:prstGeom prst="ellipse">
            <a:avLst/>
          </a:prstGeom>
          <a:solidFill>
            <a:schemeClr val="bg1"/>
          </a:solidFill>
          <a:ln/>
        </p:spPr>
      </p:sp>
      <p:pic>
        <p:nvPicPr>
          <p:cNvPr id="10" name="Image 1" descr="/home/claude/kit/icon_eat.png">    </p:cNvPr>
          <p:cNvPicPr>
            <a:picLocks noChangeAspect="1"/>
          </p:cNvPicPr>
          <p:nvPr/>
        </p:nvPicPr>
        <p:blipFill>
          <a:blip r:embed="rId2"/>
          <a:stretch>
            <a:fillRect/>
          </a:stretch>
        </p:blipFill>
        <p:spPr>
          <a:xfrm>
            <a:off x="3517392" y="1627632"/>
            <a:ext cx="356616" cy="356616"/>
          </a:xfrm>
          <a:prstGeom prst="rect">
            <a:avLst/>
          </a:prstGeom>
        </p:spPr>
      </p:pic>
      <p:sp>
        <p:nvSpPr>
          <p:cNvPr id="11" name="Text 6"/>
          <p:cNvSpPr txBox="1"/>
          <p:nvPr/>
        </p:nvSpPr>
        <p:spPr>
          <a:xfrm>
            <a:off x="4130040" y="1481328"/>
            <a:ext cx="16428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What do you eat?</a:t>
            </a:r>
            <a:endParaRPr lang="en-US" sz="1600" dirty="0"/>
          </a:p>
        </p:txBody>
      </p:sp>
      <p:sp>
        <p:nvSpPr>
          <p:cNvPr id="12" name="Shape 7"/>
          <p:cNvSpPr/>
          <p:nvPr/>
        </p:nvSpPr>
        <p:spPr>
          <a:xfrm>
            <a:off x="6065520" y="1371600"/>
            <a:ext cx="2621280" cy="960120"/>
          </a:xfrm>
          <a:prstGeom prst="roundRect">
            <a:avLst>
              <a:gd name="adj" fmla="val 11429"/>
            </a:avLst>
          </a:prstGeom>
          <a:solidFill>
            <a:schemeClr val="bg2"/>
          </a:solidFill>
          <a:ln/>
        </p:spPr>
      </p:sp>
      <p:sp>
        <p:nvSpPr>
          <p:cNvPr id="13" name="Shape 8"/>
          <p:cNvSpPr/>
          <p:nvPr/>
        </p:nvSpPr>
        <p:spPr>
          <a:xfrm>
            <a:off x="6202680" y="1508760"/>
            <a:ext cx="594360" cy="594360"/>
          </a:xfrm>
          <a:prstGeom prst="ellipse">
            <a:avLst/>
          </a:prstGeom>
          <a:solidFill>
            <a:schemeClr val="bg1"/>
          </a:solidFill>
          <a:ln/>
        </p:spPr>
      </p:sp>
      <p:pic>
        <p:nvPicPr>
          <p:cNvPr id="14" name="Image 2" descr="/home/claude/kit/icon_heart.png">    </p:cNvPr>
          <p:cNvPicPr>
            <a:picLocks noChangeAspect="1"/>
          </p:cNvPicPr>
          <p:nvPr/>
        </p:nvPicPr>
        <p:blipFill>
          <a:blip r:embed="rId3"/>
          <a:stretch>
            <a:fillRect/>
          </a:stretch>
        </p:blipFill>
        <p:spPr>
          <a:xfrm>
            <a:off x="6321552" y="1627632"/>
            <a:ext cx="356616" cy="356616"/>
          </a:xfrm>
          <a:prstGeom prst="rect">
            <a:avLst/>
          </a:prstGeom>
        </p:spPr>
      </p:pic>
      <p:sp>
        <p:nvSpPr>
          <p:cNvPr id="15" name="Text 9"/>
          <p:cNvSpPr txBox="1"/>
          <p:nvPr/>
        </p:nvSpPr>
        <p:spPr>
          <a:xfrm>
            <a:off x="6934200" y="1481328"/>
            <a:ext cx="16428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Do you have feelings?</a:t>
            </a:r>
            <a:endParaRPr lang="en-US" sz="1600" dirty="0"/>
          </a:p>
        </p:txBody>
      </p:sp>
      <p:sp>
        <p:nvSpPr>
          <p:cNvPr id="16" name="Shape 10"/>
          <p:cNvSpPr/>
          <p:nvPr/>
        </p:nvSpPr>
        <p:spPr>
          <a:xfrm>
            <a:off x="457200" y="2514600"/>
            <a:ext cx="2621280" cy="960120"/>
          </a:xfrm>
          <a:prstGeom prst="roundRect">
            <a:avLst>
              <a:gd name="adj" fmla="val 11429"/>
            </a:avLst>
          </a:prstGeom>
          <a:solidFill>
            <a:schemeClr val="bg2"/>
          </a:solidFill>
          <a:ln/>
        </p:spPr>
      </p:sp>
      <p:sp>
        <p:nvSpPr>
          <p:cNvPr id="17" name="Shape 11"/>
          <p:cNvSpPr/>
          <p:nvPr/>
        </p:nvSpPr>
        <p:spPr>
          <a:xfrm>
            <a:off x="594360" y="2651760"/>
            <a:ext cx="594360" cy="594360"/>
          </a:xfrm>
          <a:prstGeom prst="ellipse">
            <a:avLst/>
          </a:prstGeom>
          <a:solidFill>
            <a:schemeClr val="bg1"/>
          </a:solidFill>
          <a:ln/>
        </p:spPr>
      </p:sp>
      <p:pic>
        <p:nvPicPr>
          <p:cNvPr id="18" name="Image 3" descr="/home/claude/kit/icon_users.png">    </p:cNvPr>
          <p:cNvPicPr>
            <a:picLocks noChangeAspect="1"/>
          </p:cNvPicPr>
          <p:nvPr/>
        </p:nvPicPr>
        <p:blipFill>
          <a:blip r:embed="rId4"/>
          <a:stretch>
            <a:fillRect/>
          </a:stretch>
        </p:blipFill>
        <p:spPr>
          <a:xfrm>
            <a:off x="713232" y="2770632"/>
            <a:ext cx="356616" cy="356616"/>
          </a:xfrm>
          <a:prstGeom prst="rect">
            <a:avLst/>
          </a:prstGeom>
        </p:spPr>
      </p:pic>
      <p:sp>
        <p:nvSpPr>
          <p:cNvPr id="19" name="Text 12"/>
          <p:cNvSpPr txBox="1"/>
          <p:nvPr/>
        </p:nvSpPr>
        <p:spPr>
          <a:xfrm>
            <a:off x="1325880" y="2624328"/>
            <a:ext cx="16428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Who made you?</a:t>
            </a:r>
            <a:endParaRPr lang="en-US" sz="1600" dirty="0"/>
          </a:p>
        </p:txBody>
      </p:sp>
      <p:sp>
        <p:nvSpPr>
          <p:cNvPr id="20" name="Shape 13"/>
          <p:cNvSpPr/>
          <p:nvPr/>
        </p:nvSpPr>
        <p:spPr>
          <a:xfrm>
            <a:off x="3261360" y="2514600"/>
            <a:ext cx="2621280" cy="960120"/>
          </a:xfrm>
          <a:prstGeom prst="roundRect">
            <a:avLst>
              <a:gd name="adj" fmla="val 11429"/>
            </a:avLst>
          </a:prstGeom>
          <a:solidFill>
            <a:schemeClr val="bg2"/>
          </a:solidFill>
          <a:ln/>
        </p:spPr>
      </p:sp>
      <p:sp>
        <p:nvSpPr>
          <p:cNvPr id="21" name="Shape 14"/>
          <p:cNvSpPr/>
          <p:nvPr/>
        </p:nvSpPr>
        <p:spPr>
          <a:xfrm>
            <a:off x="3398520" y="2651760"/>
            <a:ext cx="594360" cy="594360"/>
          </a:xfrm>
          <a:prstGeom prst="ellipse">
            <a:avLst/>
          </a:prstGeom>
          <a:solidFill>
            <a:schemeClr val="bg1"/>
          </a:solidFill>
          <a:ln/>
        </p:spPr>
      </p:sp>
      <p:pic>
        <p:nvPicPr>
          <p:cNvPr id="22" name="Image 4" descr="/home/claude/kit/icon_handheart.png">    </p:cNvPr>
          <p:cNvPicPr>
            <a:picLocks noChangeAspect="1"/>
          </p:cNvPicPr>
          <p:nvPr/>
        </p:nvPicPr>
        <p:blipFill>
          <a:blip r:embed="rId5"/>
          <a:stretch>
            <a:fillRect/>
          </a:stretch>
        </p:blipFill>
        <p:spPr>
          <a:xfrm>
            <a:off x="3517392" y="2770632"/>
            <a:ext cx="356616" cy="356616"/>
          </a:xfrm>
          <a:prstGeom prst="rect">
            <a:avLst/>
          </a:prstGeom>
        </p:spPr>
      </p:pic>
      <p:sp>
        <p:nvSpPr>
          <p:cNvPr id="23" name="Text 15"/>
          <p:cNvSpPr txBox="1"/>
          <p:nvPr/>
        </p:nvSpPr>
        <p:spPr>
          <a:xfrm>
            <a:off x="4130040" y="2624328"/>
            <a:ext cx="16428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Are you my friend?</a:t>
            </a:r>
            <a:endParaRPr lang="en-US" sz="1600" dirty="0"/>
          </a:p>
        </p:txBody>
      </p:sp>
      <p:sp>
        <p:nvSpPr>
          <p:cNvPr id="24" name="Shape 16"/>
          <p:cNvSpPr/>
          <p:nvPr/>
        </p:nvSpPr>
        <p:spPr>
          <a:xfrm>
            <a:off x="6065520" y="2514600"/>
            <a:ext cx="2621280" cy="960120"/>
          </a:xfrm>
          <a:prstGeom prst="roundRect">
            <a:avLst>
              <a:gd name="adj" fmla="val 11429"/>
            </a:avLst>
          </a:prstGeom>
          <a:solidFill>
            <a:schemeClr val="bg2"/>
          </a:solidFill>
          <a:ln/>
        </p:spPr>
      </p:sp>
      <p:sp>
        <p:nvSpPr>
          <p:cNvPr id="25" name="Shape 17"/>
          <p:cNvSpPr/>
          <p:nvPr/>
        </p:nvSpPr>
        <p:spPr>
          <a:xfrm>
            <a:off x="6202680" y="2651760"/>
            <a:ext cx="594360" cy="594360"/>
          </a:xfrm>
          <a:prstGeom prst="ellipse">
            <a:avLst/>
          </a:prstGeom>
          <a:solidFill>
            <a:schemeClr val="bg1"/>
          </a:solidFill>
          <a:ln/>
        </p:spPr>
      </p:sp>
      <p:pic>
        <p:nvPicPr>
          <p:cNvPr id="26" name="Image 5" descr="/home/claude/kit/icon_bolt.png">    </p:cNvPr>
          <p:cNvPicPr>
            <a:picLocks noChangeAspect="1"/>
          </p:cNvPicPr>
          <p:nvPr/>
        </p:nvPicPr>
        <p:blipFill>
          <a:blip r:embed="rId6"/>
          <a:stretch>
            <a:fillRect/>
          </a:stretch>
        </p:blipFill>
        <p:spPr>
          <a:xfrm>
            <a:off x="6321552" y="2770632"/>
            <a:ext cx="356616" cy="356616"/>
          </a:xfrm>
          <a:prstGeom prst="rect">
            <a:avLst/>
          </a:prstGeom>
        </p:spPr>
      </p:pic>
      <p:sp>
        <p:nvSpPr>
          <p:cNvPr id="27" name="Text 18"/>
          <p:cNvSpPr txBox="1"/>
          <p:nvPr/>
        </p:nvSpPr>
        <p:spPr>
          <a:xfrm>
            <a:off x="6934200" y="2624328"/>
            <a:ext cx="16428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What do you need to work?</a:t>
            </a:r>
            <a:endParaRPr lang="en-US" sz="1600" dirty="0"/>
          </a:p>
        </p:txBody>
      </p:sp>
      <p:sp>
        <p:nvSpPr>
          <p:cNvPr id="28" name="Shape 19"/>
          <p:cNvSpPr/>
          <p:nvPr/>
        </p:nvSpPr>
        <p:spPr>
          <a:xfrm>
            <a:off x="457200" y="3611880"/>
            <a:ext cx="8229600" cy="685800"/>
          </a:xfrm>
          <a:prstGeom prst="roundRect">
            <a:avLst>
              <a:gd name="adj" fmla="val 16000"/>
            </a:avLst>
          </a:prstGeom>
          <a:solidFill>
            <a:schemeClr val="accent2"/>
          </a:solidFill>
          <a:ln/>
        </p:spPr>
      </p:sp>
      <p:sp>
        <p:nvSpPr>
          <p:cNvPr id="29" name="Shape 20"/>
          <p:cNvSpPr/>
          <p:nvPr/>
        </p:nvSpPr>
        <p:spPr>
          <a:xfrm>
            <a:off x="566928" y="3703320"/>
            <a:ext cx="502920" cy="502920"/>
          </a:xfrm>
          <a:prstGeom prst="ellipse">
            <a:avLst/>
          </a:prstGeom>
          <a:solidFill>
            <a:schemeClr val="bg1"/>
          </a:solidFill>
          <a:ln/>
        </p:spPr>
      </p:sp>
      <p:pic>
        <p:nvPicPr>
          <p:cNvPr id="30" name="Image 6" descr="/home/claude/kit/icon_mic.png">    </p:cNvPr>
          <p:cNvPicPr>
            <a:picLocks noChangeAspect="1"/>
          </p:cNvPicPr>
          <p:nvPr/>
        </p:nvPicPr>
        <p:blipFill>
          <a:blip r:embed="rId7"/>
          <a:stretch>
            <a:fillRect/>
          </a:stretch>
        </p:blipFill>
        <p:spPr>
          <a:xfrm>
            <a:off x="667512" y="3803904"/>
            <a:ext cx="301752" cy="301752"/>
          </a:xfrm>
          <a:prstGeom prst="rect">
            <a:avLst/>
          </a:prstGeom>
        </p:spPr>
      </p:pic>
      <p:sp>
        <p:nvSpPr>
          <p:cNvPr id="31" name="Text 21"/>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Robo, do you ___?   ·   Robo, can you ___?   ·   Robo, why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STOP! That's private.</a:t>
            </a:r>
            <a:endParaRPr lang="en-US" sz="3000" dirty="0"/>
          </a:p>
        </p:txBody>
      </p:sp>
      <p:sp>
        <p:nvSpPr>
          <p:cNvPr id="4" name="Shape 1"/>
          <p:cNvSpPr/>
          <p:nvPr/>
        </p:nvSpPr>
        <p:spPr>
          <a:xfrm>
            <a:off x="457200" y="1325880"/>
            <a:ext cx="3931920" cy="1280160"/>
          </a:xfrm>
          <a:prstGeom prst="roundRect">
            <a:avLst>
              <a:gd name="adj" fmla="val 8571"/>
            </a:avLst>
          </a:prstGeom>
          <a:solidFill>
            <a:schemeClr val="bg1"/>
          </a:solidFill>
          <a:ln/>
        </p:spPr>
      </p:sp>
      <p:sp>
        <p:nvSpPr>
          <p:cNvPr id="5" name="Shape 2"/>
          <p:cNvSpPr/>
          <p:nvPr/>
        </p:nvSpPr>
        <p:spPr>
          <a:xfrm>
            <a:off x="594360" y="1463040"/>
            <a:ext cx="822960" cy="822960"/>
          </a:xfrm>
          <a:prstGeom prst="ellipse">
            <a:avLst/>
          </a:prstGeom>
          <a:solidFill>
            <a:schemeClr val="accent1"/>
          </a:solidFill>
          <a:ln/>
        </p:spPr>
      </p:sp>
      <p:pic>
        <p:nvPicPr>
          <p:cNvPr id="6" name="Image 0" descr="/home/claude/kit/icon_toyrobot_w.png">    </p:cNvPr>
          <p:cNvPicPr>
            <a:picLocks noChangeAspect="1"/>
          </p:cNvPicPr>
          <p:nvPr/>
        </p:nvPicPr>
        <p:blipFill>
          <a:blip r:embed="rId1"/>
          <a:stretch>
            <a:fillRect/>
          </a:stretch>
        </p:blipFill>
        <p:spPr>
          <a:xfrm>
            <a:off x="758952" y="1627632"/>
            <a:ext cx="493776" cy="493776"/>
          </a:xfrm>
          <a:prstGeom prst="rect">
            <a:avLst/>
          </a:prstGeom>
        </p:spPr>
      </p:pic>
      <p:sp>
        <p:nvSpPr>
          <p:cNvPr id="7" name="Text 3"/>
          <p:cNvSpPr txBox="1"/>
          <p:nvPr/>
        </p:nvSpPr>
        <p:spPr>
          <a:xfrm>
            <a:off x="1554480" y="1371600"/>
            <a:ext cx="2743200" cy="1188720"/>
          </a:xfrm>
          <a:prstGeom prst="rect">
            <a:avLst/>
          </a:prstGeom>
          <a:noFill/>
          <a:ln/>
        </p:spPr>
        <p:txBody>
          <a:bodyPr wrap="square" lIns="635" tIns="635" rIns="635" bIns="635" rtlCol="0" anchor="ctr"/>
          <a:lstStyle/>
          <a:p>
            <a:pPr indent="0" marL="0">
              <a:buNone/>
            </a:pPr>
            <a:r>
              <a:rPr lang="en-US" sz="1600" b="1" dirty="0">
                <a:solidFill>
                  <a:schemeClr val="tx2"/>
                </a:solidFill>
                <a:latin typeface="Calibri" pitchFamily="34" charset="0"/>
                <a:ea typeface="Calibri" pitchFamily="34" charset="-122"/>
                <a:cs typeface="Calibri" pitchFamily="34" charset="-120"/>
              </a:rPr>
              <a:t>Robo: "What's your name and where do you live?"</a:t>
            </a:r>
            <a:endParaRPr lang="en-US" sz="1600" dirty="0"/>
          </a:p>
        </p:txBody>
      </p:sp>
      <p:sp>
        <p:nvSpPr>
          <p:cNvPr id="8" name="Shape 4"/>
          <p:cNvSpPr/>
          <p:nvPr/>
        </p:nvSpPr>
        <p:spPr>
          <a:xfrm>
            <a:off x="4663440" y="1280160"/>
            <a:ext cx="1371600" cy="1371600"/>
          </a:xfrm>
          <a:prstGeom prst="ellipse">
            <a:avLst/>
          </a:prstGeom>
          <a:solidFill>
            <a:schemeClr val="accent3"/>
          </a:solidFill>
          <a:ln/>
        </p:spPr>
      </p:sp>
      <p:pic>
        <p:nvPicPr>
          <p:cNvPr id="9" name="Image 1" descr="/home/claude/kit/icon_stop_w.png">    </p:cNvPr>
          <p:cNvPicPr>
            <a:picLocks noChangeAspect="1"/>
          </p:cNvPicPr>
          <p:nvPr/>
        </p:nvPicPr>
        <p:blipFill>
          <a:blip r:embed="rId2"/>
          <a:stretch>
            <a:fillRect/>
          </a:stretch>
        </p:blipFill>
        <p:spPr>
          <a:xfrm>
            <a:off x="4937760" y="1554480"/>
            <a:ext cx="822960" cy="822960"/>
          </a:xfrm>
          <a:prstGeom prst="rect">
            <a:avLst/>
          </a:prstGeom>
        </p:spPr>
      </p:pic>
      <p:sp>
        <p:nvSpPr>
          <p:cNvPr id="10" name="Text 5"/>
          <p:cNvSpPr txBox="1"/>
          <p:nvPr/>
        </p:nvSpPr>
        <p:spPr>
          <a:xfrm>
            <a:off x="6172200" y="1463040"/>
            <a:ext cx="2560320" cy="914400"/>
          </a:xfrm>
          <a:prstGeom prst="rect">
            <a:avLst/>
          </a:prstGeom>
          <a:noFill/>
          <a:ln/>
        </p:spPr>
        <p:txBody>
          <a:bodyPr wrap="square" lIns="635" tIns="635" rIns="635" bIns="635" rtlCol="0" anchor="ctr"/>
          <a:lstStyle/>
          <a:p>
            <a:pPr indent="0" marL="0">
              <a:buNone/>
            </a:pPr>
            <a:r>
              <a:rPr lang="en-US" sz="4000" b="1" dirty="0">
                <a:solidFill>
                  <a:schemeClr val="bg1"/>
                </a:solidFill>
                <a:latin typeface="Arial" pitchFamily="34" charset="0"/>
                <a:ea typeface="Arial" pitchFamily="34" charset="-122"/>
                <a:cs typeface="Arial" pitchFamily="34" charset="-120"/>
              </a:rPr>
              <a:t>STOP!</a:t>
            </a:r>
            <a:endParaRPr lang="en-US" sz="4000" dirty="0"/>
          </a:p>
        </p:txBody>
      </p:sp>
      <p:sp>
        <p:nvSpPr>
          <p:cNvPr id="11" name="Shape 6"/>
          <p:cNvSpPr/>
          <p:nvPr/>
        </p:nvSpPr>
        <p:spPr>
          <a:xfrm>
            <a:off x="457200" y="2880360"/>
            <a:ext cx="8229600" cy="914400"/>
          </a:xfrm>
          <a:prstGeom prst="roundRect">
            <a:avLst>
              <a:gd name="adj" fmla="val 12000"/>
            </a:avLst>
          </a:prstGeom>
          <a:solidFill>
            <a:schemeClr val="accent2"/>
          </a:solidFill>
          <a:ln/>
        </p:spPr>
      </p:sp>
      <p:sp>
        <p:nvSpPr>
          <p:cNvPr id="12" name="Shape 7"/>
          <p:cNvSpPr/>
          <p:nvPr/>
        </p:nvSpPr>
        <p:spPr>
          <a:xfrm>
            <a:off x="594360" y="3017520"/>
            <a:ext cx="640080" cy="640080"/>
          </a:xfrm>
          <a:prstGeom prst="ellipse">
            <a:avLst/>
          </a:prstGeom>
          <a:solidFill>
            <a:schemeClr val="bg1"/>
          </a:solidFill>
          <a:ln/>
        </p:spPr>
      </p:sp>
      <p:pic>
        <p:nvPicPr>
          <p:cNvPr id="13" name="Image 2" descr="/home/claude/kit/icon_lock.png">    </p:cNvPr>
          <p:cNvPicPr>
            <a:picLocks noChangeAspect="1"/>
          </p:cNvPicPr>
          <p:nvPr/>
        </p:nvPicPr>
        <p:blipFill>
          <a:blip r:embed="rId3"/>
          <a:stretch>
            <a:fillRect/>
          </a:stretch>
        </p:blipFill>
        <p:spPr>
          <a:xfrm>
            <a:off x="722376" y="3145536"/>
            <a:ext cx="384048" cy="384048"/>
          </a:xfrm>
          <a:prstGeom prst="rect">
            <a:avLst/>
          </a:prstGeom>
        </p:spPr>
      </p:pic>
      <p:sp>
        <p:nvSpPr>
          <p:cNvPr id="14" name="Text 8"/>
          <p:cNvSpPr txBox="1"/>
          <p:nvPr/>
        </p:nvSpPr>
        <p:spPr>
          <a:xfrm>
            <a:off x="1417320" y="2880360"/>
            <a:ext cx="7132320" cy="914400"/>
          </a:xfrm>
          <a:prstGeom prst="rect">
            <a:avLst/>
          </a:prstGeom>
          <a:noFill/>
          <a:ln/>
        </p:spPr>
        <p:txBody>
          <a:bodyPr wrap="square" lIns="635" tIns="635" rIns="635" bIns="635" rtlCol="0" anchor="ctr"/>
          <a:lstStyle/>
          <a:p>
            <a:pPr indent="0" marL="0">
              <a:buNone/>
            </a:pPr>
            <a:r>
              <a:rPr lang="en-US" sz="2800" b="1" dirty="0">
                <a:solidFill>
                  <a:schemeClr val="bg1"/>
                </a:solidFill>
                <a:latin typeface="Calibri" pitchFamily="34" charset="0"/>
                <a:ea typeface="Calibri" pitchFamily="34" charset="-122"/>
                <a:cs typeface="Calibri" pitchFamily="34" charset="-120"/>
              </a:rPr>
              <a:t>"That's private. I'll ask a grown-up."</a:t>
            </a:r>
            <a:endParaRPr lang="en-US" sz="2800" dirty="0"/>
          </a:p>
        </p:txBody>
      </p:sp>
      <p:sp>
        <p:nvSpPr>
          <p:cNvPr id="15" name="Text 9"/>
          <p:cNvSpPr txBox="1"/>
          <p:nvPr/>
        </p:nvSpPr>
        <p:spPr>
          <a:xfrm>
            <a:off x="457200" y="3931920"/>
            <a:ext cx="8229600" cy="365760"/>
          </a:xfrm>
          <a:prstGeom prst="rect">
            <a:avLst/>
          </a:prstGeom>
          <a:noFill/>
          <a:ln/>
        </p:spPr>
        <p:txBody>
          <a:bodyPr wrap="square" lIns="635" tIns="635" rIns="635" bIns="635" rtlCol="0" anchor="t"/>
          <a:lstStyle/>
          <a:p>
            <a:pPr algn="ctr" indent="0" marL="0">
              <a:buNone/>
            </a:pPr>
            <a:r>
              <a:rPr lang="en-US" sz="1600" dirty="0">
                <a:solidFill>
                  <a:schemeClr val="bg2"/>
                </a:solidFill>
                <a:latin typeface="Calibri" pitchFamily="34" charset="0"/>
                <a:ea typeface="Calibri" pitchFamily="34" charset="-122"/>
                <a:cs typeface="Calibri" pitchFamily="34" charset="-120"/>
              </a:rPr>
              <a:t>Private: full name · address · school · photos of you</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What did we find out about Robo?</a:t>
            </a:r>
            <a:endParaRPr lang="en-US" sz="3000" dirty="0"/>
          </a:p>
        </p:txBody>
      </p:sp>
      <p:sp>
        <p:nvSpPr>
          <p:cNvPr id="4" name="Shape 1"/>
          <p:cNvSpPr/>
          <p:nvPr/>
        </p:nvSpPr>
        <p:spPr>
          <a:xfrm>
            <a:off x="457200" y="1371600"/>
            <a:ext cx="2621280" cy="868680"/>
          </a:xfrm>
          <a:prstGeom prst="roundRect">
            <a:avLst>
              <a:gd name="adj" fmla="val 12632"/>
            </a:avLst>
          </a:prstGeom>
          <a:solidFill>
            <a:schemeClr val="bg2"/>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bed.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No sleep</a:t>
            </a:r>
            <a:endParaRPr lang="en-US" sz="1600" dirty="0"/>
          </a:p>
        </p:txBody>
      </p:sp>
      <p:sp>
        <p:nvSpPr>
          <p:cNvPr id="8" name="Shape 4"/>
          <p:cNvSpPr/>
          <p:nvPr/>
        </p:nvSpPr>
        <p:spPr>
          <a:xfrm>
            <a:off x="3261360" y="1371600"/>
            <a:ext cx="2621280" cy="868680"/>
          </a:xfrm>
          <a:prstGeom prst="roundRect">
            <a:avLst>
              <a:gd name="adj" fmla="val 12632"/>
            </a:avLst>
          </a:prstGeom>
          <a:solidFill>
            <a:schemeClr val="bg2"/>
          </a:solidFill>
          <a:ln/>
        </p:spPr>
      </p:sp>
      <p:sp>
        <p:nvSpPr>
          <p:cNvPr id="9" name="Shape 5"/>
          <p:cNvSpPr/>
          <p:nvPr/>
        </p:nvSpPr>
        <p:spPr>
          <a:xfrm>
            <a:off x="3398520" y="1508760"/>
            <a:ext cx="548640" cy="548640"/>
          </a:xfrm>
          <a:prstGeom prst="ellipse">
            <a:avLst/>
          </a:prstGeom>
          <a:solidFill>
            <a:schemeClr val="bg1"/>
          </a:solidFill>
          <a:ln/>
        </p:spPr>
      </p:sp>
      <p:pic>
        <p:nvPicPr>
          <p:cNvPr id="10" name="Image 1" descr="/home/claude/kit/icon_eat.png">    </p:cNvPr>
          <p:cNvPicPr>
            <a:picLocks noChangeAspect="1"/>
          </p:cNvPicPr>
          <p:nvPr/>
        </p:nvPicPr>
        <p:blipFill>
          <a:blip r:embed="rId2"/>
          <a:stretch>
            <a:fillRect/>
          </a:stretch>
        </p:blipFill>
        <p:spPr>
          <a:xfrm>
            <a:off x="3508248" y="1618488"/>
            <a:ext cx="329184" cy="329184"/>
          </a:xfrm>
          <a:prstGeom prst="rect">
            <a:avLst/>
          </a:prstGeom>
        </p:spPr>
      </p:pic>
      <p:sp>
        <p:nvSpPr>
          <p:cNvPr id="11" name="Text 6"/>
          <p:cNvSpPr txBox="1"/>
          <p:nvPr/>
        </p:nvSpPr>
        <p:spPr>
          <a:xfrm>
            <a:off x="408432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No food</a:t>
            </a:r>
            <a:endParaRPr lang="en-US" sz="1600" dirty="0"/>
          </a:p>
        </p:txBody>
      </p:sp>
      <p:sp>
        <p:nvSpPr>
          <p:cNvPr id="12" name="Shape 7"/>
          <p:cNvSpPr/>
          <p:nvPr/>
        </p:nvSpPr>
        <p:spPr>
          <a:xfrm>
            <a:off x="6065520" y="1371600"/>
            <a:ext cx="2621280" cy="868680"/>
          </a:xfrm>
          <a:prstGeom prst="roundRect">
            <a:avLst>
              <a:gd name="adj" fmla="val 12632"/>
            </a:avLst>
          </a:prstGeom>
          <a:solidFill>
            <a:srgbClr val="FCE4F2"/>
          </a:solidFill>
          <a:ln/>
        </p:spPr>
      </p:sp>
      <p:sp>
        <p:nvSpPr>
          <p:cNvPr id="13" name="Shape 8"/>
          <p:cNvSpPr/>
          <p:nvPr/>
        </p:nvSpPr>
        <p:spPr>
          <a:xfrm>
            <a:off x="6202680" y="1508760"/>
            <a:ext cx="548640" cy="548640"/>
          </a:xfrm>
          <a:prstGeom prst="ellipse">
            <a:avLst/>
          </a:prstGeom>
          <a:solidFill>
            <a:schemeClr val="bg1"/>
          </a:solidFill>
          <a:ln/>
        </p:spPr>
      </p:sp>
      <p:pic>
        <p:nvPicPr>
          <p:cNvPr id="14" name="Image 2" descr="/home/claude/kit/icon_bolt.png">    </p:cNvPr>
          <p:cNvPicPr>
            <a:picLocks noChangeAspect="1"/>
          </p:cNvPicPr>
          <p:nvPr/>
        </p:nvPicPr>
        <p:blipFill>
          <a:blip r:embed="rId3"/>
          <a:stretch>
            <a:fillRect/>
          </a:stretch>
        </p:blipFill>
        <p:spPr>
          <a:xfrm>
            <a:off x="6312408" y="1618488"/>
            <a:ext cx="329184" cy="329184"/>
          </a:xfrm>
          <a:prstGeom prst="rect">
            <a:avLst/>
          </a:prstGeom>
        </p:spPr>
      </p:pic>
      <p:sp>
        <p:nvSpPr>
          <p:cNvPr id="15" name="Text 9"/>
          <p:cNvSpPr txBox="1"/>
          <p:nvPr/>
        </p:nvSpPr>
        <p:spPr>
          <a:xfrm>
            <a:off x="688848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Needs electricity</a:t>
            </a:r>
            <a:endParaRPr lang="en-US" sz="1600" dirty="0"/>
          </a:p>
        </p:txBody>
      </p:sp>
      <p:sp>
        <p:nvSpPr>
          <p:cNvPr id="16" name="Shape 10"/>
          <p:cNvSpPr/>
          <p:nvPr/>
        </p:nvSpPr>
        <p:spPr>
          <a:xfrm>
            <a:off x="457200" y="2423160"/>
            <a:ext cx="2621280" cy="868680"/>
          </a:xfrm>
          <a:prstGeom prst="roundRect">
            <a:avLst>
              <a:gd name="adj" fmla="val 12632"/>
            </a:avLst>
          </a:prstGeom>
          <a:solidFill>
            <a:srgbClr val="FCE4F2"/>
          </a:solidFill>
          <a:ln/>
        </p:spPr>
      </p:sp>
      <p:sp>
        <p:nvSpPr>
          <p:cNvPr id="17" name="Shape 11"/>
          <p:cNvSpPr/>
          <p:nvPr/>
        </p:nvSpPr>
        <p:spPr>
          <a:xfrm>
            <a:off x="594360" y="2560320"/>
            <a:ext cx="548640" cy="548640"/>
          </a:xfrm>
          <a:prstGeom prst="ellipse">
            <a:avLst/>
          </a:prstGeom>
          <a:solidFill>
            <a:schemeClr val="bg1"/>
          </a:solidFill>
          <a:ln/>
        </p:spPr>
      </p:sp>
      <p:pic>
        <p:nvPicPr>
          <p:cNvPr id="18" name="Image 3" descr="/home/claude/kit/icon_users.png">    </p:cNvPr>
          <p:cNvPicPr>
            <a:picLocks noChangeAspect="1"/>
          </p:cNvPicPr>
          <p:nvPr/>
        </p:nvPicPr>
        <p:blipFill>
          <a:blip r:embed="rId4"/>
          <a:stretch>
            <a:fillRect/>
          </a:stretch>
        </p:blipFill>
        <p:spPr>
          <a:xfrm>
            <a:off x="704088" y="2670048"/>
            <a:ext cx="329184" cy="329184"/>
          </a:xfrm>
          <a:prstGeom prst="rect">
            <a:avLst/>
          </a:prstGeom>
        </p:spPr>
      </p:pic>
      <p:sp>
        <p:nvSpPr>
          <p:cNvPr id="19" name="Text 12"/>
          <p:cNvSpPr txBox="1"/>
          <p:nvPr/>
        </p:nvSpPr>
        <p:spPr>
          <a:xfrm>
            <a:off x="1280160" y="253288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Made by people</a:t>
            </a:r>
            <a:endParaRPr lang="en-US" sz="1600" dirty="0"/>
          </a:p>
        </p:txBody>
      </p:sp>
      <p:sp>
        <p:nvSpPr>
          <p:cNvPr id="20" name="Shape 13"/>
          <p:cNvSpPr/>
          <p:nvPr/>
        </p:nvSpPr>
        <p:spPr>
          <a:xfrm>
            <a:off x="3261360" y="2423160"/>
            <a:ext cx="2621280" cy="868680"/>
          </a:xfrm>
          <a:prstGeom prst="roundRect">
            <a:avLst>
              <a:gd name="adj" fmla="val 12632"/>
            </a:avLst>
          </a:prstGeom>
          <a:solidFill>
            <a:srgbClr val="EEE9F7"/>
          </a:solidFill>
          <a:ln/>
        </p:spPr>
      </p:sp>
      <p:sp>
        <p:nvSpPr>
          <p:cNvPr id="21" name="Shape 14"/>
          <p:cNvSpPr/>
          <p:nvPr/>
        </p:nvSpPr>
        <p:spPr>
          <a:xfrm>
            <a:off x="3398520" y="2560320"/>
            <a:ext cx="548640" cy="548640"/>
          </a:xfrm>
          <a:prstGeom prst="ellipse">
            <a:avLst/>
          </a:prstGeom>
          <a:solidFill>
            <a:schemeClr val="bg1"/>
          </a:solidFill>
          <a:ln/>
        </p:spPr>
      </p:sp>
      <p:pic>
        <p:nvPicPr>
          <p:cNvPr id="22" name="Image 4" descr="/home/claude/kit/icon_chat.png">    </p:cNvPr>
          <p:cNvPicPr>
            <a:picLocks noChangeAspect="1"/>
          </p:cNvPicPr>
          <p:nvPr/>
        </p:nvPicPr>
        <p:blipFill>
          <a:blip r:embed="rId5"/>
          <a:stretch>
            <a:fillRect/>
          </a:stretch>
        </p:blipFill>
        <p:spPr>
          <a:xfrm>
            <a:off x="3508248" y="2670048"/>
            <a:ext cx="329184" cy="329184"/>
          </a:xfrm>
          <a:prstGeom prst="rect">
            <a:avLst/>
          </a:prstGeom>
        </p:spPr>
      </p:pic>
      <p:sp>
        <p:nvSpPr>
          <p:cNvPr id="23" name="Text 15"/>
          <p:cNvSpPr txBox="1"/>
          <p:nvPr/>
        </p:nvSpPr>
        <p:spPr>
          <a:xfrm>
            <a:off x="4084320" y="253288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Says kind words…</a:t>
            </a:r>
            <a:endParaRPr lang="en-US" sz="1600" dirty="0"/>
          </a:p>
        </p:txBody>
      </p:sp>
      <p:sp>
        <p:nvSpPr>
          <p:cNvPr id="24" name="Shape 16"/>
          <p:cNvSpPr/>
          <p:nvPr/>
        </p:nvSpPr>
        <p:spPr>
          <a:xfrm>
            <a:off x="6065520" y="2423160"/>
            <a:ext cx="2621280" cy="868680"/>
          </a:xfrm>
          <a:prstGeom prst="roundRect">
            <a:avLst>
              <a:gd name="adj" fmla="val 12632"/>
            </a:avLst>
          </a:prstGeom>
          <a:solidFill>
            <a:srgbClr val="EEE9F7"/>
          </a:solidFill>
          <a:ln/>
        </p:spPr>
      </p:sp>
      <p:sp>
        <p:nvSpPr>
          <p:cNvPr id="25" name="Shape 17"/>
          <p:cNvSpPr/>
          <p:nvPr/>
        </p:nvSpPr>
        <p:spPr>
          <a:xfrm>
            <a:off x="6202680" y="2560320"/>
            <a:ext cx="548640" cy="548640"/>
          </a:xfrm>
          <a:prstGeom prst="ellipse">
            <a:avLst/>
          </a:prstGeom>
          <a:solidFill>
            <a:schemeClr val="bg1"/>
          </a:solidFill>
          <a:ln/>
        </p:spPr>
      </p:sp>
      <p:pic>
        <p:nvPicPr>
          <p:cNvPr id="26" name="Image 5" descr="/home/claude/kit/icon_heart.png">    </p:cNvPr>
          <p:cNvPicPr>
            <a:picLocks noChangeAspect="1"/>
          </p:cNvPicPr>
          <p:nvPr/>
        </p:nvPicPr>
        <p:blipFill>
          <a:blip r:embed="rId6"/>
          <a:stretch>
            <a:fillRect/>
          </a:stretch>
        </p:blipFill>
        <p:spPr>
          <a:xfrm>
            <a:off x="6312408" y="2670048"/>
            <a:ext cx="329184" cy="329184"/>
          </a:xfrm>
          <a:prstGeom prst="rect">
            <a:avLst/>
          </a:prstGeom>
        </p:spPr>
      </p:pic>
      <p:sp>
        <p:nvSpPr>
          <p:cNvPr id="27" name="Text 18"/>
          <p:cNvSpPr txBox="1"/>
          <p:nvPr/>
        </p:nvSpPr>
        <p:spPr>
          <a:xfrm>
            <a:off x="6888480" y="253288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…but doesn't feel them</a:t>
            </a:r>
            <a:endParaRPr lang="en-US" sz="1600" dirty="0"/>
          </a:p>
        </p:txBody>
      </p:sp>
      <p:sp>
        <p:nvSpPr>
          <p:cNvPr id="28" name="Shape 19"/>
          <p:cNvSpPr/>
          <p:nvPr/>
        </p:nvSpPr>
        <p:spPr>
          <a:xfrm>
            <a:off x="457200" y="3520440"/>
            <a:ext cx="8229600" cy="685800"/>
          </a:xfrm>
          <a:prstGeom prst="roundRect">
            <a:avLst>
              <a:gd name="adj" fmla="val 16000"/>
            </a:avLst>
          </a:prstGeom>
          <a:solidFill>
            <a:schemeClr val="tx2"/>
          </a:solidFill>
          <a:ln/>
        </p:spPr>
      </p:sp>
      <p:sp>
        <p:nvSpPr>
          <p:cNvPr id="29" name="Shape 20"/>
          <p:cNvSpPr/>
          <p:nvPr/>
        </p:nvSpPr>
        <p:spPr>
          <a:xfrm>
            <a:off x="566928" y="3611880"/>
            <a:ext cx="502920" cy="502920"/>
          </a:xfrm>
          <a:prstGeom prst="ellipse">
            <a:avLst/>
          </a:prstGeom>
          <a:solidFill>
            <a:schemeClr val="bg1"/>
          </a:solidFill>
          <a:ln/>
        </p:spPr>
      </p:sp>
      <p:pic>
        <p:nvPicPr>
          <p:cNvPr id="30" name="Image 6" descr="/home/claude/kit/icon_cog.png">    </p:cNvPr>
          <p:cNvPicPr>
            <a:picLocks noChangeAspect="1"/>
          </p:cNvPicPr>
          <p:nvPr/>
        </p:nvPicPr>
        <p:blipFill>
          <a:blip r:embed="rId7"/>
          <a:stretch>
            <a:fillRect/>
          </a:stretch>
        </p:blipFill>
        <p:spPr>
          <a:xfrm>
            <a:off x="667512" y="3712464"/>
            <a:ext cx="301752" cy="301752"/>
          </a:xfrm>
          <a:prstGeom prst="rect">
            <a:avLst/>
          </a:prstGeom>
        </p:spPr>
      </p:pic>
      <p:sp>
        <p:nvSpPr>
          <p:cNvPr id="31" name="Text 21"/>
          <p:cNvSpPr txBox="1"/>
          <p:nvPr/>
        </p:nvSpPr>
        <p:spPr>
          <a:xfrm>
            <a:off x="1188720" y="352044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Robo can talk, but Robo is a TOOL, not a person.</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People, AI or both?</a:t>
            </a:r>
            <a:endParaRPr lang="en-US" sz="3000" dirty="0"/>
          </a:p>
        </p:txBody>
      </p:sp>
      <p:sp>
        <p:nvSpPr>
          <p:cNvPr id="4" name="Shape 1"/>
          <p:cNvSpPr/>
          <p:nvPr/>
        </p:nvSpPr>
        <p:spPr>
          <a:xfrm>
            <a:off x="457200" y="1325880"/>
            <a:ext cx="1219200" cy="1234440"/>
          </a:xfrm>
          <a:prstGeom prst="roundRect">
            <a:avLst>
              <a:gd name="adj" fmla="val 9000"/>
            </a:avLst>
          </a:prstGeom>
          <a:solidFill>
            <a:schemeClr val="bg2"/>
          </a:solidFill>
          <a:ln/>
        </p:spPr>
      </p:sp>
      <p:pic>
        <p:nvPicPr>
          <p:cNvPr id="5" name="Image 0" descr="/home/claude/kit/icon_heart.png">    </p:cNvPr>
          <p:cNvPicPr>
            <a:picLocks noChangeAspect="1"/>
          </p:cNvPicPr>
          <p:nvPr/>
        </p:nvPicPr>
        <p:blipFill>
          <a:blip r:embed="rId1"/>
          <a:stretch>
            <a:fillRect/>
          </a:stretch>
        </p:blipFill>
        <p:spPr>
          <a:xfrm>
            <a:off x="815340" y="1463040"/>
            <a:ext cx="502920" cy="502920"/>
          </a:xfrm>
          <a:prstGeom prst="rect">
            <a:avLst/>
          </a:prstGeom>
        </p:spPr>
      </p:pic>
      <p:sp>
        <p:nvSpPr>
          <p:cNvPr id="6" name="Text 2"/>
          <p:cNvSpPr txBox="1"/>
          <p:nvPr/>
        </p:nvSpPr>
        <p:spPr>
          <a:xfrm>
            <a:off x="530352" y="2011680"/>
            <a:ext cx="1072896"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Calibri" pitchFamily="34" charset="0"/>
                <a:ea typeface="Calibri" pitchFamily="34" charset="-122"/>
                <a:cs typeface="Calibri" pitchFamily="34" charset="-120"/>
              </a:rPr>
              <a:t>Feels happy or sad</a:t>
            </a:r>
            <a:endParaRPr lang="en-US" sz="1200" dirty="0"/>
          </a:p>
        </p:txBody>
      </p:sp>
      <p:sp>
        <p:nvSpPr>
          <p:cNvPr id="7" name="Shape 3"/>
          <p:cNvSpPr/>
          <p:nvPr/>
        </p:nvSpPr>
        <p:spPr>
          <a:xfrm>
            <a:off x="1859280" y="1325880"/>
            <a:ext cx="1219200" cy="1234440"/>
          </a:xfrm>
          <a:prstGeom prst="roundRect">
            <a:avLst>
              <a:gd name="adj" fmla="val 9000"/>
            </a:avLst>
          </a:prstGeom>
          <a:solidFill>
            <a:schemeClr val="bg2"/>
          </a:solidFill>
          <a:ln/>
        </p:spPr>
      </p:sp>
      <p:pic>
        <p:nvPicPr>
          <p:cNvPr id="8" name="Image 1" descr="/home/claude/kit/icon_bed.png">    </p:cNvPr>
          <p:cNvPicPr>
            <a:picLocks noChangeAspect="1"/>
          </p:cNvPicPr>
          <p:nvPr/>
        </p:nvPicPr>
        <p:blipFill>
          <a:blip r:embed="rId2"/>
          <a:stretch>
            <a:fillRect/>
          </a:stretch>
        </p:blipFill>
        <p:spPr>
          <a:xfrm>
            <a:off x="2217420" y="1463040"/>
            <a:ext cx="502920" cy="502920"/>
          </a:xfrm>
          <a:prstGeom prst="rect">
            <a:avLst/>
          </a:prstGeom>
        </p:spPr>
      </p:pic>
      <p:sp>
        <p:nvSpPr>
          <p:cNvPr id="9" name="Text 4"/>
          <p:cNvSpPr txBox="1"/>
          <p:nvPr/>
        </p:nvSpPr>
        <p:spPr>
          <a:xfrm>
            <a:off x="1932432" y="2011680"/>
            <a:ext cx="1072896"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Calibri" pitchFamily="34" charset="0"/>
                <a:ea typeface="Calibri" pitchFamily="34" charset="-122"/>
                <a:cs typeface="Calibri" pitchFamily="34" charset="-120"/>
              </a:rPr>
              <a:t>Sleeps</a:t>
            </a:r>
            <a:endParaRPr lang="en-US" sz="1200" dirty="0"/>
          </a:p>
        </p:txBody>
      </p:sp>
      <p:sp>
        <p:nvSpPr>
          <p:cNvPr id="10" name="Shape 5"/>
          <p:cNvSpPr/>
          <p:nvPr/>
        </p:nvSpPr>
        <p:spPr>
          <a:xfrm>
            <a:off x="3261360" y="1325880"/>
            <a:ext cx="1219200" cy="1234440"/>
          </a:xfrm>
          <a:prstGeom prst="roundRect">
            <a:avLst>
              <a:gd name="adj" fmla="val 9000"/>
            </a:avLst>
          </a:prstGeom>
          <a:solidFill>
            <a:schemeClr val="bg2"/>
          </a:solidFill>
          <a:ln/>
        </p:spPr>
      </p:sp>
      <p:pic>
        <p:nvPicPr>
          <p:cNvPr id="11" name="Image 2" descr="/home/claude/kit/icon_eat.png">    </p:cNvPr>
          <p:cNvPicPr>
            <a:picLocks noChangeAspect="1"/>
          </p:cNvPicPr>
          <p:nvPr/>
        </p:nvPicPr>
        <p:blipFill>
          <a:blip r:embed="rId3"/>
          <a:stretch>
            <a:fillRect/>
          </a:stretch>
        </p:blipFill>
        <p:spPr>
          <a:xfrm>
            <a:off x="3619500" y="1463040"/>
            <a:ext cx="502920" cy="502920"/>
          </a:xfrm>
          <a:prstGeom prst="rect">
            <a:avLst/>
          </a:prstGeom>
        </p:spPr>
      </p:pic>
      <p:sp>
        <p:nvSpPr>
          <p:cNvPr id="12" name="Text 6"/>
          <p:cNvSpPr txBox="1"/>
          <p:nvPr/>
        </p:nvSpPr>
        <p:spPr>
          <a:xfrm>
            <a:off x="3334512" y="2011680"/>
            <a:ext cx="1072896"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Calibri" pitchFamily="34" charset="0"/>
                <a:ea typeface="Calibri" pitchFamily="34" charset="-122"/>
                <a:cs typeface="Calibri" pitchFamily="34" charset="-120"/>
              </a:rPr>
              <a:t>Eats food</a:t>
            </a:r>
            <a:endParaRPr lang="en-US" sz="1200" dirty="0"/>
          </a:p>
        </p:txBody>
      </p:sp>
      <p:sp>
        <p:nvSpPr>
          <p:cNvPr id="13" name="Shape 7"/>
          <p:cNvSpPr/>
          <p:nvPr/>
        </p:nvSpPr>
        <p:spPr>
          <a:xfrm>
            <a:off x="4663440" y="1325880"/>
            <a:ext cx="1219200" cy="1234440"/>
          </a:xfrm>
          <a:prstGeom prst="roundRect">
            <a:avLst>
              <a:gd name="adj" fmla="val 9000"/>
            </a:avLst>
          </a:prstGeom>
          <a:solidFill>
            <a:schemeClr val="bg2"/>
          </a:solidFill>
          <a:ln/>
        </p:spPr>
      </p:sp>
      <p:pic>
        <p:nvPicPr>
          <p:cNvPr id="14" name="Image 3" descr="/home/claude/kit/icon_childr.png">    </p:cNvPr>
          <p:cNvPicPr>
            <a:picLocks noChangeAspect="1"/>
          </p:cNvPicPr>
          <p:nvPr/>
        </p:nvPicPr>
        <p:blipFill>
          <a:blip r:embed="rId4"/>
          <a:stretch>
            <a:fillRect/>
          </a:stretch>
        </p:blipFill>
        <p:spPr>
          <a:xfrm>
            <a:off x="5021580" y="1463040"/>
            <a:ext cx="502920" cy="502920"/>
          </a:xfrm>
          <a:prstGeom prst="rect">
            <a:avLst/>
          </a:prstGeom>
        </p:spPr>
      </p:pic>
      <p:sp>
        <p:nvSpPr>
          <p:cNvPr id="15" name="Text 8"/>
          <p:cNvSpPr txBox="1"/>
          <p:nvPr/>
        </p:nvSpPr>
        <p:spPr>
          <a:xfrm>
            <a:off x="4736592" y="2011680"/>
            <a:ext cx="1072896"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Calibri" pitchFamily="34" charset="0"/>
                <a:ea typeface="Calibri" pitchFamily="34" charset="-122"/>
                <a:cs typeface="Calibri" pitchFamily="34" charset="-120"/>
              </a:rPr>
              <a:t>Grows up</a:t>
            </a:r>
            <a:endParaRPr lang="en-US" sz="1200" dirty="0"/>
          </a:p>
        </p:txBody>
      </p:sp>
      <p:sp>
        <p:nvSpPr>
          <p:cNvPr id="16" name="Shape 9"/>
          <p:cNvSpPr/>
          <p:nvPr/>
        </p:nvSpPr>
        <p:spPr>
          <a:xfrm>
            <a:off x="6065520" y="1325880"/>
            <a:ext cx="1219200" cy="1234440"/>
          </a:xfrm>
          <a:prstGeom prst="roundRect">
            <a:avLst>
              <a:gd name="adj" fmla="val 9000"/>
            </a:avLst>
          </a:prstGeom>
          <a:solidFill>
            <a:schemeClr val="bg2"/>
          </a:solidFill>
          <a:ln/>
        </p:spPr>
      </p:sp>
      <p:pic>
        <p:nvPicPr>
          <p:cNvPr id="17" name="Image 4" descr="/home/claude/kit/icon_users.png">    </p:cNvPr>
          <p:cNvPicPr>
            <a:picLocks noChangeAspect="1"/>
          </p:cNvPicPr>
          <p:nvPr/>
        </p:nvPicPr>
        <p:blipFill>
          <a:blip r:embed="rId5"/>
          <a:stretch>
            <a:fillRect/>
          </a:stretch>
        </p:blipFill>
        <p:spPr>
          <a:xfrm>
            <a:off x="6423660" y="1463040"/>
            <a:ext cx="502920" cy="502920"/>
          </a:xfrm>
          <a:prstGeom prst="rect">
            <a:avLst/>
          </a:prstGeom>
        </p:spPr>
      </p:pic>
      <p:sp>
        <p:nvSpPr>
          <p:cNvPr id="18" name="Text 10"/>
          <p:cNvSpPr txBox="1"/>
          <p:nvPr/>
        </p:nvSpPr>
        <p:spPr>
          <a:xfrm>
            <a:off x="6138672" y="2011680"/>
            <a:ext cx="1072896"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Calibri" pitchFamily="34" charset="0"/>
                <a:ea typeface="Calibri" pitchFamily="34" charset="-122"/>
                <a:cs typeface="Calibri" pitchFamily="34" charset="-120"/>
              </a:rPr>
              <a:t>Has a family</a:t>
            </a:r>
            <a:endParaRPr lang="en-US" sz="1200" dirty="0"/>
          </a:p>
        </p:txBody>
      </p:sp>
      <p:sp>
        <p:nvSpPr>
          <p:cNvPr id="19" name="Shape 11"/>
          <p:cNvSpPr/>
          <p:nvPr/>
        </p:nvSpPr>
        <p:spPr>
          <a:xfrm>
            <a:off x="7467600" y="1325880"/>
            <a:ext cx="1219200" cy="1234440"/>
          </a:xfrm>
          <a:prstGeom prst="roundRect">
            <a:avLst>
              <a:gd name="adj" fmla="val 9000"/>
            </a:avLst>
          </a:prstGeom>
          <a:solidFill>
            <a:schemeClr val="bg2"/>
          </a:solidFill>
          <a:ln/>
        </p:spPr>
      </p:sp>
      <p:pic>
        <p:nvPicPr>
          <p:cNvPr id="20" name="Image 5" descr="/home/claude/kit/icon_handheart.png">    </p:cNvPr>
          <p:cNvPicPr>
            <a:picLocks noChangeAspect="1"/>
          </p:cNvPicPr>
          <p:nvPr/>
        </p:nvPicPr>
        <p:blipFill>
          <a:blip r:embed="rId6"/>
          <a:stretch>
            <a:fillRect/>
          </a:stretch>
        </p:blipFill>
        <p:spPr>
          <a:xfrm>
            <a:off x="7825740" y="1463040"/>
            <a:ext cx="502920" cy="502920"/>
          </a:xfrm>
          <a:prstGeom prst="rect">
            <a:avLst/>
          </a:prstGeom>
        </p:spPr>
      </p:pic>
      <p:sp>
        <p:nvSpPr>
          <p:cNvPr id="21" name="Text 12"/>
          <p:cNvSpPr txBox="1"/>
          <p:nvPr/>
        </p:nvSpPr>
        <p:spPr>
          <a:xfrm>
            <a:off x="7540752" y="2011680"/>
            <a:ext cx="1072896"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Calibri" pitchFamily="34" charset="0"/>
                <a:ea typeface="Calibri" pitchFamily="34" charset="-122"/>
                <a:cs typeface="Calibri" pitchFamily="34" charset="-120"/>
              </a:rPr>
              <a:t>Can be a real friend</a:t>
            </a:r>
            <a:endParaRPr lang="en-US" sz="1200" dirty="0"/>
          </a:p>
        </p:txBody>
      </p:sp>
      <p:sp>
        <p:nvSpPr>
          <p:cNvPr id="22" name="Shape 13"/>
          <p:cNvSpPr/>
          <p:nvPr/>
        </p:nvSpPr>
        <p:spPr>
          <a:xfrm>
            <a:off x="457200" y="2743200"/>
            <a:ext cx="1219200" cy="1234440"/>
          </a:xfrm>
          <a:prstGeom prst="roundRect">
            <a:avLst>
              <a:gd name="adj" fmla="val 9000"/>
            </a:avLst>
          </a:prstGeom>
          <a:solidFill>
            <a:schemeClr val="bg2"/>
          </a:solidFill>
          <a:ln/>
        </p:spPr>
      </p:sp>
      <p:pic>
        <p:nvPicPr>
          <p:cNvPr id="23" name="Image 6" descr="/home/claude/kit/icon_bolt.png">    </p:cNvPr>
          <p:cNvPicPr>
            <a:picLocks noChangeAspect="1"/>
          </p:cNvPicPr>
          <p:nvPr/>
        </p:nvPicPr>
        <p:blipFill>
          <a:blip r:embed="rId7"/>
          <a:stretch>
            <a:fillRect/>
          </a:stretch>
        </p:blipFill>
        <p:spPr>
          <a:xfrm>
            <a:off x="815340" y="2880360"/>
            <a:ext cx="502920" cy="502920"/>
          </a:xfrm>
          <a:prstGeom prst="rect">
            <a:avLst/>
          </a:prstGeom>
        </p:spPr>
      </p:pic>
      <p:sp>
        <p:nvSpPr>
          <p:cNvPr id="24" name="Text 14"/>
          <p:cNvSpPr txBox="1"/>
          <p:nvPr/>
        </p:nvSpPr>
        <p:spPr>
          <a:xfrm>
            <a:off x="530352" y="3429000"/>
            <a:ext cx="1072896"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Calibri" pitchFamily="34" charset="0"/>
                <a:ea typeface="Calibri" pitchFamily="34" charset="-122"/>
                <a:cs typeface="Calibri" pitchFamily="34" charset="-120"/>
              </a:rPr>
              <a:t>Needs electricity</a:t>
            </a:r>
            <a:endParaRPr lang="en-US" sz="1200" dirty="0"/>
          </a:p>
        </p:txBody>
      </p:sp>
      <p:sp>
        <p:nvSpPr>
          <p:cNvPr id="25" name="Shape 15"/>
          <p:cNvSpPr/>
          <p:nvPr/>
        </p:nvSpPr>
        <p:spPr>
          <a:xfrm>
            <a:off x="1859280" y="2743200"/>
            <a:ext cx="1219200" cy="1234440"/>
          </a:xfrm>
          <a:prstGeom prst="roundRect">
            <a:avLst>
              <a:gd name="adj" fmla="val 9000"/>
            </a:avLst>
          </a:prstGeom>
          <a:solidFill>
            <a:schemeClr val="bg2"/>
          </a:solidFill>
          <a:ln/>
        </p:spPr>
      </p:sp>
      <p:pic>
        <p:nvPicPr>
          <p:cNvPr id="26" name="Image 7" descr="/home/claude/kit/icon_layers.png">    </p:cNvPr>
          <p:cNvPicPr>
            <a:picLocks noChangeAspect="1"/>
          </p:cNvPicPr>
          <p:nvPr/>
        </p:nvPicPr>
        <p:blipFill>
          <a:blip r:embed="rId8"/>
          <a:stretch>
            <a:fillRect/>
          </a:stretch>
        </p:blipFill>
        <p:spPr>
          <a:xfrm>
            <a:off x="2217420" y="2880360"/>
            <a:ext cx="502920" cy="502920"/>
          </a:xfrm>
          <a:prstGeom prst="rect">
            <a:avLst/>
          </a:prstGeom>
        </p:spPr>
      </p:pic>
      <p:sp>
        <p:nvSpPr>
          <p:cNvPr id="27" name="Text 16"/>
          <p:cNvSpPr txBox="1"/>
          <p:nvPr/>
        </p:nvSpPr>
        <p:spPr>
          <a:xfrm>
            <a:off x="1932432" y="3429000"/>
            <a:ext cx="1072896"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Calibri" pitchFamily="34" charset="0"/>
                <a:ea typeface="Calibri" pitchFamily="34" charset="-122"/>
                <a:cs typeface="Calibri" pitchFamily="34" charset="-120"/>
              </a:rPr>
              <a:t>Learned from lots of examples</a:t>
            </a:r>
            <a:endParaRPr lang="en-US" sz="1200" dirty="0"/>
          </a:p>
        </p:txBody>
      </p:sp>
      <p:sp>
        <p:nvSpPr>
          <p:cNvPr id="28" name="Shape 17"/>
          <p:cNvSpPr/>
          <p:nvPr/>
        </p:nvSpPr>
        <p:spPr>
          <a:xfrm>
            <a:off x="3261360" y="2743200"/>
            <a:ext cx="1219200" cy="1234440"/>
          </a:xfrm>
          <a:prstGeom prst="roundRect">
            <a:avLst>
              <a:gd name="adj" fmla="val 9000"/>
            </a:avLst>
          </a:prstGeom>
          <a:solidFill>
            <a:schemeClr val="bg2"/>
          </a:solidFill>
          <a:ln/>
        </p:spPr>
      </p:sp>
      <p:pic>
        <p:nvPicPr>
          <p:cNvPr id="29" name="Image 8" descr="/home/claude/kit/icon_cog.png">    </p:cNvPr>
          <p:cNvPicPr>
            <a:picLocks noChangeAspect="1"/>
          </p:cNvPicPr>
          <p:nvPr/>
        </p:nvPicPr>
        <p:blipFill>
          <a:blip r:embed="rId9"/>
          <a:stretch>
            <a:fillRect/>
          </a:stretch>
        </p:blipFill>
        <p:spPr>
          <a:xfrm>
            <a:off x="3619500" y="2880360"/>
            <a:ext cx="502920" cy="502920"/>
          </a:xfrm>
          <a:prstGeom prst="rect">
            <a:avLst/>
          </a:prstGeom>
        </p:spPr>
      </p:pic>
      <p:sp>
        <p:nvSpPr>
          <p:cNvPr id="30" name="Text 18"/>
          <p:cNvSpPr txBox="1"/>
          <p:nvPr/>
        </p:nvSpPr>
        <p:spPr>
          <a:xfrm>
            <a:off x="3334512" y="3429000"/>
            <a:ext cx="1072896"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Calibri" pitchFamily="34" charset="0"/>
                <a:ea typeface="Calibri" pitchFamily="34" charset="-122"/>
                <a:cs typeface="Calibri" pitchFamily="34" charset="-120"/>
              </a:rPr>
              <a:t>Is a tool made by people</a:t>
            </a:r>
            <a:endParaRPr lang="en-US" sz="1200" dirty="0"/>
          </a:p>
        </p:txBody>
      </p:sp>
      <p:sp>
        <p:nvSpPr>
          <p:cNvPr id="31" name="Shape 19"/>
          <p:cNvSpPr/>
          <p:nvPr/>
        </p:nvSpPr>
        <p:spPr>
          <a:xfrm>
            <a:off x="4663440" y="2743200"/>
            <a:ext cx="1219200" cy="1234440"/>
          </a:xfrm>
          <a:prstGeom prst="roundRect">
            <a:avLst>
              <a:gd name="adj" fmla="val 9000"/>
            </a:avLst>
          </a:prstGeom>
          <a:solidFill>
            <a:schemeClr val="bg2"/>
          </a:solidFill>
          <a:ln/>
        </p:spPr>
      </p:sp>
      <p:pic>
        <p:nvPicPr>
          <p:cNvPr id="32" name="Image 9" descr="/home/claude/kit/icon_chat.png">    </p:cNvPr>
          <p:cNvPicPr>
            <a:picLocks noChangeAspect="1"/>
          </p:cNvPicPr>
          <p:nvPr/>
        </p:nvPicPr>
        <p:blipFill>
          <a:blip r:embed="rId10"/>
          <a:stretch>
            <a:fillRect/>
          </a:stretch>
        </p:blipFill>
        <p:spPr>
          <a:xfrm>
            <a:off x="5021580" y="2880360"/>
            <a:ext cx="502920" cy="502920"/>
          </a:xfrm>
          <a:prstGeom prst="rect">
            <a:avLst/>
          </a:prstGeom>
        </p:spPr>
      </p:pic>
      <p:sp>
        <p:nvSpPr>
          <p:cNvPr id="33" name="Text 20"/>
          <p:cNvSpPr txBox="1"/>
          <p:nvPr/>
        </p:nvSpPr>
        <p:spPr>
          <a:xfrm>
            <a:off x="4736592" y="3429000"/>
            <a:ext cx="1072896"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Calibri" pitchFamily="34" charset="0"/>
                <a:ea typeface="Calibri" pitchFamily="34" charset="-122"/>
                <a:cs typeface="Calibri" pitchFamily="34" charset="-120"/>
              </a:rPr>
              <a:t>Can talk</a:t>
            </a:r>
            <a:endParaRPr lang="en-US" sz="1200" dirty="0"/>
          </a:p>
        </p:txBody>
      </p:sp>
      <p:sp>
        <p:nvSpPr>
          <p:cNvPr id="34" name="Shape 21"/>
          <p:cNvSpPr/>
          <p:nvPr/>
        </p:nvSpPr>
        <p:spPr>
          <a:xfrm>
            <a:off x="6065520" y="2743200"/>
            <a:ext cx="1219200" cy="1234440"/>
          </a:xfrm>
          <a:prstGeom prst="roundRect">
            <a:avLst>
              <a:gd name="adj" fmla="val 9000"/>
            </a:avLst>
          </a:prstGeom>
          <a:solidFill>
            <a:schemeClr val="bg2"/>
          </a:solidFill>
          <a:ln/>
        </p:spPr>
      </p:sp>
      <p:pic>
        <p:nvPicPr>
          <p:cNvPr id="35" name="Image 10" descr="/home/claude/kit/icon_cross.png">    </p:cNvPr>
          <p:cNvPicPr>
            <a:picLocks noChangeAspect="1"/>
          </p:cNvPicPr>
          <p:nvPr/>
        </p:nvPicPr>
        <p:blipFill>
          <a:blip r:embed="rId11"/>
          <a:stretch>
            <a:fillRect/>
          </a:stretch>
        </p:blipFill>
        <p:spPr>
          <a:xfrm>
            <a:off x="6423660" y="2880360"/>
            <a:ext cx="502920" cy="502920"/>
          </a:xfrm>
          <a:prstGeom prst="rect">
            <a:avLst/>
          </a:prstGeom>
        </p:spPr>
      </p:pic>
      <p:sp>
        <p:nvSpPr>
          <p:cNvPr id="36" name="Text 22"/>
          <p:cNvSpPr txBox="1"/>
          <p:nvPr/>
        </p:nvSpPr>
        <p:spPr>
          <a:xfrm>
            <a:off x="6138672" y="3429000"/>
            <a:ext cx="1072896"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Calibri" pitchFamily="34" charset="0"/>
                <a:ea typeface="Calibri" pitchFamily="34" charset="-122"/>
                <a:cs typeface="Calibri" pitchFamily="34" charset="-120"/>
              </a:rPr>
              <a:t>Makes mistakes</a:t>
            </a:r>
            <a:endParaRPr lang="en-US" sz="1200" dirty="0"/>
          </a:p>
        </p:txBody>
      </p:sp>
      <p:sp>
        <p:nvSpPr>
          <p:cNvPr id="37" name="Shape 23"/>
          <p:cNvSpPr/>
          <p:nvPr/>
        </p:nvSpPr>
        <p:spPr>
          <a:xfrm>
            <a:off x="7467600" y="2743200"/>
            <a:ext cx="1219200" cy="1234440"/>
          </a:xfrm>
          <a:prstGeom prst="roundRect">
            <a:avLst>
              <a:gd name="adj" fmla="val 9000"/>
            </a:avLst>
          </a:prstGeom>
          <a:solidFill>
            <a:schemeClr val="bg2"/>
          </a:solidFill>
          <a:ln/>
        </p:spPr>
      </p:sp>
      <p:pic>
        <p:nvPicPr>
          <p:cNvPr id="38" name="Image 11" descr="/home/claude/kit/icon_smile.png">    </p:cNvPr>
          <p:cNvPicPr>
            <a:picLocks noChangeAspect="1"/>
          </p:cNvPicPr>
          <p:nvPr/>
        </p:nvPicPr>
        <p:blipFill>
          <a:blip r:embed="rId12"/>
          <a:stretch>
            <a:fillRect/>
          </a:stretch>
        </p:blipFill>
        <p:spPr>
          <a:xfrm>
            <a:off x="7825740" y="2880360"/>
            <a:ext cx="502920" cy="502920"/>
          </a:xfrm>
          <a:prstGeom prst="rect">
            <a:avLst/>
          </a:prstGeom>
        </p:spPr>
      </p:pic>
      <p:sp>
        <p:nvSpPr>
          <p:cNvPr id="39" name="Text 24"/>
          <p:cNvSpPr txBox="1"/>
          <p:nvPr/>
        </p:nvSpPr>
        <p:spPr>
          <a:xfrm>
            <a:off x="7540752" y="3429000"/>
            <a:ext cx="1072896"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Calibri" pitchFamily="34" charset="0"/>
                <a:ea typeface="Calibri" pitchFamily="34" charset="-122"/>
                <a:cs typeface="Calibri" pitchFamily="34" charset="-120"/>
              </a:rPr>
              <a:t>Can say kind words</a:t>
            </a:r>
            <a:endParaRPr lang="en-US" sz="1200" dirty="0"/>
          </a:p>
        </p:txBody>
      </p:sp>
      <p:sp>
        <p:nvSpPr>
          <p:cNvPr id="40" name="Shape 25"/>
          <p:cNvSpPr/>
          <p:nvPr/>
        </p:nvSpPr>
        <p:spPr>
          <a:xfrm>
            <a:off x="457200" y="3977640"/>
            <a:ext cx="2621280" cy="548640"/>
          </a:xfrm>
          <a:prstGeom prst="roundRect">
            <a:avLst>
              <a:gd name="adj" fmla="val 20000"/>
            </a:avLst>
          </a:prstGeom>
          <a:solidFill>
            <a:srgbClr val="EEE9F7"/>
          </a:solidFill>
          <a:ln/>
        </p:spPr>
      </p:sp>
      <p:sp>
        <p:nvSpPr>
          <p:cNvPr id="41" name="Shape 26"/>
          <p:cNvSpPr/>
          <p:nvPr/>
        </p:nvSpPr>
        <p:spPr>
          <a:xfrm>
            <a:off x="594360" y="4114800"/>
            <a:ext cx="411480" cy="411480"/>
          </a:xfrm>
          <a:prstGeom prst="ellipse">
            <a:avLst/>
          </a:prstGeom>
          <a:solidFill>
            <a:schemeClr val="bg1"/>
          </a:solidFill>
          <a:ln/>
        </p:spPr>
      </p:sp>
      <p:pic>
        <p:nvPicPr>
          <p:cNvPr id="42" name="Image 12" descr="/home/claude/kit/icon_childr.png">    </p:cNvPr>
          <p:cNvPicPr>
            <a:picLocks noChangeAspect="1"/>
          </p:cNvPicPr>
          <p:nvPr/>
        </p:nvPicPr>
        <p:blipFill>
          <a:blip r:embed="rId13"/>
          <a:stretch>
            <a:fillRect/>
          </a:stretch>
        </p:blipFill>
        <p:spPr>
          <a:xfrm>
            <a:off x="676656" y="4197096"/>
            <a:ext cx="246888" cy="246888"/>
          </a:xfrm>
          <a:prstGeom prst="rect">
            <a:avLst/>
          </a:prstGeom>
        </p:spPr>
      </p:pic>
      <p:sp>
        <p:nvSpPr>
          <p:cNvPr id="43" name="Text 27"/>
          <p:cNvSpPr txBox="1"/>
          <p:nvPr/>
        </p:nvSpPr>
        <p:spPr>
          <a:xfrm>
            <a:off x="1143000" y="4087368"/>
            <a:ext cx="18257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PEOPLE</a:t>
            </a:r>
            <a:endParaRPr lang="en-US" sz="1500" dirty="0"/>
          </a:p>
        </p:txBody>
      </p:sp>
      <p:sp>
        <p:nvSpPr>
          <p:cNvPr id="44" name="Shape 28"/>
          <p:cNvSpPr/>
          <p:nvPr/>
        </p:nvSpPr>
        <p:spPr>
          <a:xfrm>
            <a:off x="3261360" y="3977640"/>
            <a:ext cx="2621280" cy="548640"/>
          </a:xfrm>
          <a:prstGeom prst="roundRect">
            <a:avLst>
              <a:gd name="adj" fmla="val 20000"/>
            </a:avLst>
          </a:prstGeom>
          <a:solidFill>
            <a:schemeClr val="bg2"/>
          </a:solidFill>
          <a:ln/>
        </p:spPr>
      </p:sp>
      <p:sp>
        <p:nvSpPr>
          <p:cNvPr id="45" name="Shape 29"/>
          <p:cNvSpPr/>
          <p:nvPr/>
        </p:nvSpPr>
        <p:spPr>
          <a:xfrm>
            <a:off x="3398520" y="4114800"/>
            <a:ext cx="411480" cy="411480"/>
          </a:xfrm>
          <a:prstGeom prst="ellipse">
            <a:avLst/>
          </a:prstGeom>
          <a:solidFill>
            <a:schemeClr val="bg1"/>
          </a:solidFill>
          <a:ln/>
        </p:spPr>
      </p:sp>
      <p:pic>
        <p:nvPicPr>
          <p:cNvPr id="46" name="Image 13" descr="/home/claude/kit/icon_hug.png">    </p:cNvPr>
          <p:cNvPicPr>
            <a:picLocks noChangeAspect="1"/>
          </p:cNvPicPr>
          <p:nvPr/>
        </p:nvPicPr>
        <p:blipFill>
          <a:blip r:embed="rId14"/>
          <a:stretch>
            <a:fillRect/>
          </a:stretch>
        </p:blipFill>
        <p:spPr>
          <a:xfrm>
            <a:off x="3480816" y="4197096"/>
            <a:ext cx="246888" cy="246888"/>
          </a:xfrm>
          <a:prstGeom prst="rect">
            <a:avLst/>
          </a:prstGeom>
        </p:spPr>
      </p:pic>
      <p:sp>
        <p:nvSpPr>
          <p:cNvPr id="47" name="Text 30"/>
          <p:cNvSpPr txBox="1"/>
          <p:nvPr/>
        </p:nvSpPr>
        <p:spPr>
          <a:xfrm>
            <a:off x="3947160" y="4087368"/>
            <a:ext cx="18257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BOTH</a:t>
            </a:r>
            <a:endParaRPr lang="en-US" sz="1500" dirty="0"/>
          </a:p>
        </p:txBody>
      </p:sp>
      <p:sp>
        <p:nvSpPr>
          <p:cNvPr id="48" name="Shape 31"/>
          <p:cNvSpPr/>
          <p:nvPr/>
        </p:nvSpPr>
        <p:spPr>
          <a:xfrm>
            <a:off x="6065520" y="3977640"/>
            <a:ext cx="2621280" cy="548640"/>
          </a:xfrm>
          <a:prstGeom prst="roundRect">
            <a:avLst>
              <a:gd name="adj" fmla="val 20000"/>
            </a:avLst>
          </a:prstGeom>
          <a:solidFill>
            <a:srgbClr val="FCE4F2"/>
          </a:solidFill>
          <a:ln/>
        </p:spPr>
      </p:sp>
      <p:sp>
        <p:nvSpPr>
          <p:cNvPr id="49" name="Shape 32"/>
          <p:cNvSpPr/>
          <p:nvPr/>
        </p:nvSpPr>
        <p:spPr>
          <a:xfrm>
            <a:off x="6202680" y="4114800"/>
            <a:ext cx="411480" cy="411480"/>
          </a:xfrm>
          <a:prstGeom prst="ellipse">
            <a:avLst/>
          </a:prstGeom>
          <a:solidFill>
            <a:schemeClr val="bg1"/>
          </a:solidFill>
          <a:ln/>
        </p:spPr>
      </p:sp>
      <p:pic>
        <p:nvPicPr>
          <p:cNvPr id="50" name="Image 14" descr="/home/claude/kit/icon_toyrobot.png">    </p:cNvPr>
          <p:cNvPicPr>
            <a:picLocks noChangeAspect="1"/>
          </p:cNvPicPr>
          <p:nvPr/>
        </p:nvPicPr>
        <p:blipFill>
          <a:blip r:embed="rId15"/>
          <a:stretch>
            <a:fillRect/>
          </a:stretch>
        </p:blipFill>
        <p:spPr>
          <a:xfrm>
            <a:off x="6284976" y="4197096"/>
            <a:ext cx="246888" cy="246888"/>
          </a:xfrm>
          <a:prstGeom prst="rect">
            <a:avLst/>
          </a:prstGeom>
        </p:spPr>
      </p:pic>
      <p:sp>
        <p:nvSpPr>
          <p:cNvPr id="51" name="Text 33"/>
          <p:cNvSpPr txBox="1"/>
          <p:nvPr/>
        </p:nvSpPr>
        <p:spPr>
          <a:xfrm>
            <a:off x="6751320" y="4087368"/>
            <a:ext cx="18257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AI</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How to compare</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"A person can feel happy, but AI can't really feel anything. AI is a tool made by people."</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800" b="1" dirty="0">
                <a:solidFill>
                  <a:schemeClr val="tx2"/>
                </a:solidFill>
                <a:latin typeface="Calibri" pitchFamily="34" charset="0"/>
                <a:ea typeface="Calibri" pitchFamily="34" charset="-122"/>
                <a:cs typeface="Calibri" pitchFamily="34" charset="-120"/>
              </a:rPr>
              <a:t>A person can ___. AI can't ___.</a:t>
            </a:r>
            <a:endParaRPr lang="en-US" sz="18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feel · sleep · eat · grow · have a family · be a real friend · needs electricity · made by people</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800" b="1" dirty="0">
                <a:solidFill>
                  <a:schemeClr val="tx2"/>
                </a:solidFill>
                <a:latin typeface="Calibri" pitchFamily="34" charset="0"/>
                <a:ea typeface="Calibri" pitchFamily="34" charset="-122"/>
                <a:cs typeface="Calibri" pitchFamily="34" charset="-120"/>
              </a:rPr>
              <a:t>A person can ___ but AI can't ___.</a:t>
            </a:r>
            <a:endParaRPr lang="en-US" sz="18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800" b="1" dirty="0">
                <a:solidFill>
                  <a:schemeClr val="tx2"/>
                </a:solidFill>
                <a:latin typeface="Calibri" pitchFamily="34" charset="0"/>
                <a:ea typeface="Calibri" pitchFamily="34" charset="-122"/>
                <a:cs typeface="Calibri" pitchFamily="34" charset="-120"/>
              </a:rPr>
              <a:t>People and AI can both ___, but only a person can ___ because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"I'm your friend!" Is that true?</a:t>
            </a:r>
            <a:endParaRPr lang="en-US" sz="3000" dirty="0"/>
          </a:p>
        </p:txBody>
      </p:sp>
      <p:sp>
        <p:nvSpPr>
          <p:cNvPr id="4" name="Shape 1"/>
          <p:cNvSpPr/>
          <p:nvPr/>
        </p:nvSpPr>
        <p:spPr>
          <a:xfrm>
            <a:off x="457200" y="1325880"/>
            <a:ext cx="3931920" cy="2103120"/>
          </a:xfrm>
          <a:prstGeom prst="roundRect">
            <a:avLst>
              <a:gd name="adj" fmla="val 5217"/>
            </a:avLst>
          </a:prstGeom>
          <a:solidFill>
            <a:schemeClr val="bg2"/>
          </a:solidFill>
          <a:ln/>
        </p:spPr>
      </p:sp>
      <p:sp>
        <p:nvSpPr>
          <p:cNvPr id="5" name="Shape 2"/>
          <p:cNvSpPr/>
          <p:nvPr/>
        </p:nvSpPr>
        <p:spPr>
          <a:xfrm>
            <a:off x="640080" y="1463040"/>
            <a:ext cx="822960" cy="822960"/>
          </a:xfrm>
          <a:prstGeom prst="ellipse">
            <a:avLst/>
          </a:prstGeom>
          <a:solidFill>
            <a:schemeClr val="bg1"/>
          </a:solidFill>
          <a:ln/>
        </p:spPr>
      </p:sp>
      <p:pic>
        <p:nvPicPr>
          <p:cNvPr id="6" name="Image 0" descr="/home/claude/kit/icon_chat.png">    </p:cNvPr>
          <p:cNvPicPr>
            <a:picLocks noChangeAspect="1"/>
          </p:cNvPicPr>
          <p:nvPr/>
        </p:nvPicPr>
        <p:blipFill>
          <a:blip r:embed="rId1"/>
          <a:stretch>
            <a:fillRect/>
          </a:stretch>
        </p:blipFill>
        <p:spPr>
          <a:xfrm>
            <a:off x="804672" y="1627632"/>
            <a:ext cx="493776" cy="493776"/>
          </a:xfrm>
          <a:prstGeom prst="rect">
            <a:avLst/>
          </a:prstGeom>
        </p:spPr>
      </p:pic>
      <p:sp>
        <p:nvSpPr>
          <p:cNvPr id="7" name="Text 3"/>
          <p:cNvSpPr txBox="1"/>
          <p:nvPr/>
        </p:nvSpPr>
        <p:spPr>
          <a:xfrm>
            <a:off x="1600200" y="1463040"/>
            <a:ext cx="2743200" cy="822960"/>
          </a:xfrm>
          <a:prstGeom prst="rect">
            <a:avLst/>
          </a:prstGeom>
          <a:noFill/>
          <a:ln/>
        </p:spPr>
        <p:txBody>
          <a:bodyPr wrap="square" lIns="635" tIns="635" rIns="635" bIns="635" rtlCol="0" anchor="ctr"/>
          <a:lstStyle/>
          <a:p>
            <a:pPr indent="0" marL="0">
              <a:buNone/>
            </a:pPr>
            <a:r>
              <a:rPr lang="en-US" sz="1800" b="1" dirty="0">
                <a:solidFill>
                  <a:schemeClr val="tx2"/>
                </a:solidFill>
                <a:latin typeface="Calibri" pitchFamily="34" charset="0"/>
                <a:ea typeface="Calibri" pitchFamily="34" charset="-122"/>
                <a:cs typeface="Calibri" pitchFamily="34" charset="-120"/>
              </a:rPr>
              <a:t>AI: "I'm your best friend!"</a:t>
            </a:r>
            <a:endParaRPr lang="en-US" sz="1800" dirty="0"/>
          </a:p>
        </p:txBody>
      </p:sp>
      <p:sp>
        <p:nvSpPr>
          <p:cNvPr id="8" name="Text 4"/>
          <p:cNvSpPr txBox="1"/>
          <p:nvPr/>
        </p:nvSpPr>
        <p:spPr>
          <a:xfrm>
            <a:off x="640080" y="2423160"/>
            <a:ext cx="3566160" cy="91440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It learned friend words from examples. It doesn't feel them.</a:t>
            </a:r>
            <a:endParaRPr lang="en-US" sz="1500" dirty="0"/>
          </a:p>
        </p:txBody>
      </p:sp>
      <p:sp>
        <p:nvSpPr>
          <p:cNvPr id="9" name="Shape 5"/>
          <p:cNvSpPr/>
          <p:nvPr/>
        </p:nvSpPr>
        <p:spPr>
          <a:xfrm>
            <a:off x="4572000" y="1325880"/>
            <a:ext cx="4114800" cy="2103120"/>
          </a:xfrm>
          <a:prstGeom prst="roundRect">
            <a:avLst>
              <a:gd name="adj" fmla="val 5217"/>
            </a:avLst>
          </a:prstGeom>
          <a:solidFill>
            <a:srgbClr val="EEE9F7"/>
          </a:solidFill>
          <a:ln/>
        </p:spPr>
      </p:sp>
      <p:sp>
        <p:nvSpPr>
          <p:cNvPr id="10" name="Shape 6"/>
          <p:cNvSpPr/>
          <p:nvPr/>
        </p:nvSpPr>
        <p:spPr>
          <a:xfrm>
            <a:off x="4754880" y="1463040"/>
            <a:ext cx="822960" cy="822960"/>
          </a:xfrm>
          <a:prstGeom prst="ellipse">
            <a:avLst/>
          </a:prstGeom>
          <a:solidFill>
            <a:schemeClr val="bg1"/>
          </a:solidFill>
          <a:ln/>
        </p:spPr>
      </p:sp>
      <p:pic>
        <p:nvPicPr>
          <p:cNvPr id="11" name="Image 1" descr="/home/claude/kit/icon_friends.png">    </p:cNvPr>
          <p:cNvPicPr>
            <a:picLocks noChangeAspect="1"/>
          </p:cNvPicPr>
          <p:nvPr/>
        </p:nvPicPr>
        <p:blipFill>
          <a:blip r:embed="rId2"/>
          <a:stretch>
            <a:fillRect/>
          </a:stretch>
        </p:blipFill>
        <p:spPr>
          <a:xfrm>
            <a:off x="4919472" y="1627632"/>
            <a:ext cx="493776" cy="493776"/>
          </a:xfrm>
          <a:prstGeom prst="rect">
            <a:avLst/>
          </a:prstGeom>
        </p:spPr>
      </p:pic>
      <p:sp>
        <p:nvSpPr>
          <p:cNvPr id="12" name="Text 7"/>
          <p:cNvSpPr txBox="1"/>
          <p:nvPr/>
        </p:nvSpPr>
        <p:spPr>
          <a:xfrm>
            <a:off x="5715000" y="1463040"/>
            <a:ext cx="2834640" cy="822960"/>
          </a:xfrm>
          <a:prstGeom prst="rect">
            <a:avLst/>
          </a:prstGeom>
          <a:noFill/>
          <a:ln/>
        </p:spPr>
        <p:txBody>
          <a:bodyPr wrap="square" lIns="635" tIns="635" rIns="635" bIns="635" rtlCol="0" anchor="ctr"/>
          <a:lstStyle/>
          <a:p>
            <a:pPr indent="0" marL="0">
              <a:buNone/>
            </a:pPr>
            <a:r>
              <a:rPr lang="en-US" sz="1800" b="1" dirty="0">
                <a:solidFill>
                  <a:schemeClr val="tx2"/>
                </a:solidFill>
                <a:latin typeface="Calibri" pitchFamily="34" charset="0"/>
                <a:ea typeface="Calibri" pitchFamily="34" charset="-122"/>
                <a:cs typeface="Calibri" pitchFamily="34" charset="-120"/>
              </a:rPr>
              <a:t>Real friends are people</a:t>
            </a:r>
            <a:endParaRPr lang="en-US" sz="1800" dirty="0"/>
          </a:p>
        </p:txBody>
      </p:sp>
      <p:sp>
        <p:nvSpPr>
          <p:cNvPr id="13" name="Text 8"/>
          <p:cNvSpPr txBox="1"/>
          <p:nvPr/>
        </p:nvSpPr>
        <p:spPr>
          <a:xfrm>
            <a:off x="4754880" y="2423160"/>
            <a:ext cx="3749040" cy="91440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They know you, play with you and care about you.</a:t>
            </a:r>
            <a:endParaRPr lang="en-US" sz="1500" dirty="0"/>
          </a:p>
        </p:txBody>
      </p:sp>
      <p:sp>
        <p:nvSpPr>
          <p:cNvPr id="14" name="Shape 9"/>
          <p:cNvSpPr/>
          <p:nvPr/>
        </p:nvSpPr>
        <p:spPr>
          <a:xfrm>
            <a:off x="457200" y="3611880"/>
            <a:ext cx="8229600" cy="685800"/>
          </a:xfrm>
          <a:prstGeom prst="roundRect">
            <a:avLst>
              <a:gd name="adj" fmla="val 16000"/>
            </a:avLst>
          </a:prstGeom>
          <a:solidFill>
            <a:schemeClr val="accent2"/>
          </a:solidFill>
          <a:ln/>
        </p:spPr>
      </p:sp>
      <p:sp>
        <p:nvSpPr>
          <p:cNvPr id="15" name="Shape 10"/>
          <p:cNvSpPr/>
          <p:nvPr/>
        </p:nvSpPr>
        <p:spPr>
          <a:xfrm>
            <a:off x="566928" y="3703320"/>
            <a:ext cx="502920" cy="502920"/>
          </a:xfrm>
          <a:prstGeom prst="ellipse">
            <a:avLst/>
          </a:prstGeom>
          <a:solidFill>
            <a:schemeClr val="bg1"/>
          </a:solidFill>
          <a:ln/>
        </p:spPr>
      </p:sp>
      <p:pic>
        <p:nvPicPr>
          <p:cNvPr id="16" name="Image 2" descr="/home/claude/kit/icon_mic.png">    </p:cNvPr>
          <p:cNvPicPr>
            <a:picLocks noChangeAspect="1"/>
          </p:cNvPicPr>
          <p:nvPr/>
        </p:nvPicPr>
        <p:blipFill>
          <a:blip r:embed="rId3"/>
          <a:stretch>
            <a:fillRect/>
          </a:stretch>
        </p:blipFill>
        <p:spPr>
          <a:xfrm>
            <a:off x="667512" y="3803904"/>
            <a:ext cx="301752" cy="301752"/>
          </a:xfrm>
          <a:prstGeom prst="rect">
            <a:avLst/>
          </a:prstGeom>
        </p:spPr>
      </p:pic>
      <p:sp>
        <p:nvSpPr>
          <p:cNvPr id="17" name="Text 11"/>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2000" dirty="0">
                <a:solidFill>
                  <a:schemeClr val="bg1"/>
                </a:solidFill>
                <a:latin typeface="Calibri" pitchFamily="34" charset="0"/>
                <a:ea typeface="Calibri" pitchFamily="34" charset="-122"/>
                <a:cs typeface="Calibri" pitchFamily="34" charset="-120"/>
              </a:rPr>
              <a:t>AI can't be my friend because ___.</a:t>
            </a:r>
            <a:endParaRPr lang="en-US" sz="20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Stop · Think · Tell</a:t>
            </a:r>
            <a:endParaRPr lang="en-US" sz="3000" dirty="0"/>
          </a:p>
        </p:txBody>
      </p:sp>
      <p:sp>
        <p:nvSpPr>
          <p:cNvPr id="4" name="Shape 1"/>
          <p:cNvSpPr/>
          <p:nvPr/>
        </p:nvSpPr>
        <p:spPr>
          <a:xfrm>
            <a:off x="457200" y="1371600"/>
            <a:ext cx="2560320" cy="2103120"/>
          </a:xfrm>
          <a:prstGeom prst="roundRect">
            <a:avLst>
              <a:gd name="adj" fmla="val 5217"/>
            </a:avLst>
          </a:prstGeom>
          <a:solidFill>
            <a:srgbClr val="FBE3DC"/>
          </a:solidFill>
          <a:ln/>
        </p:spPr>
      </p:sp>
      <p:sp>
        <p:nvSpPr>
          <p:cNvPr id="5" name="Shape 2"/>
          <p:cNvSpPr/>
          <p:nvPr/>
        </p:nvSpPr>
        <p:spPr>
          <a:xfrm>
            <a:off x="1325880" y="1536192"/>
            <a:ext cx="822960" cy="822960"/>
          </a:xfrm>
          <a:prstGeom prst="ellipse">
            <a:avLst/>
          </a:prstGeom>
          <a:solidFill>
            <a:schemeClr val="bg1"/>
          </a:solidFill>
          <a:ln/>
        </p:spPr>
      </p:sp>
      <p:pic>
        <p:nvPicPr>
          <p:cNvPr id="6" name="Image 0" descr="/home/claude/kit/icon_stop.png">    </p:cNvPr>
          <p:cNvPicPr>
            <a:picLocks noChangeAspect="1"/>
          </p:cNvPicPr>
          <p:nvPr/>
        </p:nvPicPr>
        <p:blipFill>
          <a:blip r:embed="rId1"/>
          <a:stretch>
            <a:fillRect/>
          </a:stretch>
        </p:blipFill>
        <p:spPr>
          <a:xfrm>
            <a:off x="1506931" y="1717243"/>
            <a:ext cx="460858" cy="460858"/>
          </a:xfrm>
          <a:prstGeom prst="rect">
            <a:avLst/>
          </a:prstGeom>
        </p:spPr>
      </p:pic>
      <p:sp>
        <p:nvSpPr>
          <p:cNvPr id="7" name="Text 3"/>
          <p:cNvSpPr txBox="1"/>
          <p:nvPr/>
        </p:nvSpPr>
        <p:spPr>
          <a:xfrm>
            <a:off x="54864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STOP</a:t>
            </a:r>
            <a:endParaRPr lang="en-US" sz="1300" dirty="0"/>
          </a:p>
        </p:txBody>
      </p:sp>
      <p:sp>
        <p:nvSpPr>
          <p:cNvPr id="8" name="Text 4"/>
          <p:cNvSpPr txBox="1"/>
          <p:nvPr/>
        </p:nvSpPr>
        <p:spPr>
          <a:xfrm>
            <a:off x="566928" y="2743200"/>
            <a:ext cx="2340864" cy="685800"/>
          </a:xfrm>
          <a:prstGeom prst="rect">
            <a:avLst/>
          </a:prstGeom>
          <a:noFill/>
          <a:ln/>
        </p:spPr>
        <p:txBody>
          <a:bodyPr wrap="square" lIns="635" tIns="635" rIns="635" bIns="635" rtlCol="0" anchor="t"/>
          <a:lstStyle/>
          <a:p>
            <a:pPr algn="ctr" indent="0" marL="0">
              <a:buNone/>
            </a:pPr>
            <a:r>
              <a:rPr lang="en-US" sz="1700" b="1" dirty="0">
                <a:solidFill>
                  <a:schemeClr val="tx2"/>
                </a:solidFill>
                <a:latin typeface="Calibri" pitchFamily="34" charset="0"/>
                <a:ea typeface="Calibri" pitchFamily="34" charset="-122"/>
                <a:cs typeface="Calibri" pitchFamily="34" charset="-120"/>
              </a:rPr>
              <a:t>Stop what you're doing</a:t>
            </a:r>
            <a:endParaRPr lang="en-US" sz="1700" dirty="0"/>
          </a:p>
        </p:txBody>
      </p:sp>
      <p:pic>
        <p:nvPicPr>
          <p:cNvPr id="9" name="Image 1" descr="/home/claude/kit/icon_arrow_a.png">    </p:cNvPr>
          <p:cNvPicPr>
            <a:picLocks noChangeAspect="1"/>
          </p:cNvPicPr>
          <p:nvPr/>
        </p:nvPicPr>
        <p:blipFill>
          <a:blip r:embed="rId2"/>
          <a:stretch>
            <a:fillRect/>
          </a:stretch>
        </p:blipFill>
        <p:spPr>
          <a:xfrm>
            <a:off x="3044952" y="2240280"/>
            <a:ext cx="219456" cy="219456"/>
          </a:xfrm>
          <a:prstGeom prst="rect">
            <a:avLst/>
          </a:prstGeom>
        </p:spPr>
      </p:pic>
      <p:sp>
        <p:nvSpPr>
          <p:cNvPr id="10" name="Shape 5"/>
          <p:cNvSpPr/>
          <p:nvPr/>
        </p:nvSpPr>
        <p:spPr>
          <a:xfrm>
            <a:off x="3291840" y="1371600"/>
            <a:ext cx="2560320" cy="2103120"/>
          </a:xfrm>
          <a:prstGeom prst="roundRect">
            <a:avLst>
              <a:gd name="adj" fmla="val 5217"/>
            </a:avLst>
          </a:prstGeom>
          <a:solidFill>
            <a:srgbClr val="FFF1C9"/>
          </a:solidFill>
          <a:ln/>
        </p:spPr>
      </p:sp>
      <p:sp>
        <p:nvSpPr>
          <p:cNvPr id="11" name="Shape 6"/>
          <p:cNvSpPr/>
          <p:nvPr/>
        </p:nvSpPr>
        <p:spPr>
          <a:xfrm>
            <a:off x="4160520" y="1536192"/>
            <a:ext cx="822960" cy="822960"/>
          </a:xfrm>
          <a:prstGeom prst="ellipse">
            <a:avLst/>
          </a:prstGeom>
          <a:solidFill>
            <a:schemeClr val="bg1"/>
          </a:solidFill>
          <a:ln/>
        </p:spPr>
      </p:sp>
      <p:pic>
        <p:nvPicPr>
          <p:cNvPr id="12" name="Image 2" descr="/home/claude/kit/icon_lightbulb.png">    </p:cNvPr>
          <p:cNvPicPr>
            <a:picLocks noChangeAspect="1"/>
          </p:cNvPicPr>
          <p:nvPr/>
        </p:nvPicPr>
        <p:blipFill>
          <a:blip r:embed="rId3"/>
          <a:stretch>
            <a:fillRect/>
          </a:stretch>
        </p:blipFill>
        <p:spPr>
          <a:xfrm>
            <a:off x="4341571" y="1717243"/>
            <a:ext cx="460858" cy="460858"/>
          </a:xfrm>
          <a:prstGeom prst="rect">
            <a:avLst/>
          </a:prstGeom>
        </p:spPr>
      </p:pic>
      <p:sp>
        <p:nvSpPr>
          <p:cNvPr id="13" name="Text 7"/>
          <p:cNvSpPr txBox="1"/>
          <p:nvPr/>
        </p:nvSpPr>
        <p:spPr>
          <a:xfrm>
            <a:off x="338328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THINK</a:t>
            </a:r>
            <a:endParaRPr lang="en-US" sz="1300" dirty="0"/>
          </a:p>
        </p:txBody>
      </p:sp>
      <p:sp>
        <p:nvSpPr>
          <p:cNvPr id="14" name="Text 8"/>
          <p:cNvSpPr txBox="1"/>
          <p:nvPr/>
        </p:nvSpPr>
        <p:spPr>
          <a:xfrm>
            <a:off x="3401568" y="2743200"/>
            <a:ext cx="2340864" cy="685800"/>
          </a:xfrm>
          <a:prstGeom prst="rect">
            <a:avLst/>
          </a:prstGeom>
          <a:noFill/>
          <a:ln/>
        </p:spPr>
        <p:txBody>
          <a:bodyPr wrap="square" lIns="635" tIns="635" rIns="635" bIns="635" rtlCol="0" anchor="t"/>
          <a:lstStyle/>
          <a:p>
            <a:pPr algn="ctr" indent="0" marL="0">
              <a:buNone/>
            </a:pPr>
            <a:r>
              <a:rPr lang="en-US" sz="1700" b="1" dirty="0">
                <a:solidFill>
                  <a:schemeClr val="tx2"/>
                </a:solidFill>
                <a:latin typeface="Calibri" pitchFamily="34" charset="0"/>
                <a:ea typeface="Calibri" pitchFamily="34" charset="-122"/>
                <a:cs typeface="Calibri" pitchFamily="34" charset="-120"/>
              </a:rPr>
              <a:t>Is this private? Do I feel worried?</a:t>
            </a:r>
            <a:endParaRPr lang="en-US" sz="1700" dirty="0"/>
          </a:p>
        </p:txBody>
      </p:sp>
      <p:pic>
        <p:nvPicPr>
          <p:cNvPr id="15" name="Image 3" descr="/home/claude/kit/icon_arrow_a.png">    </p:cNvPr>
          <p:cNvPicPr>
            <a:picLocks noChangeAspect="1"/>
          </p:cNvPicPr>
          <p:nvPr/>
        </p:nvPicPr>
        <p:blipFill>
          <a:blip r:embed="rId4"/>
          <a:stretch>
            <a:fillRect/>
          </a:stretch>
        </p:blipFill>
        <p:spPr>
          <a:xfrm>
            <a:off x="5879592" y="2240280"/>
            <a:ext cx="219456" cy="219456"/>
          </a:xfrm>
          <a:prstGeom prst="rect">
            <a:avLst/>
          </a:prstGeom>
        </p:spPr>
      </p:pic>
      <p:sp>
        <p:nvSpPr>
          <p:cNvPr id="16" name="Shape 9"/>
          <p:cNvSpPr/>
          <p:nvPr/>
        </p:nvSpPr>
        <p:spPr>
          <a:xfrm>
            <a:off x="6126480" y="1371600"/>
            <a:ext cx="2560320" cy="2103120"/>
          </a:xfrm>
          <a:prstGeom prst="roundRect">
            <a:avLst>
              <a:gd name="adj" fmla="val 5217"/>
            </a:avLst>
          </a:prstGeom>
          <a:solidFill>
            <a:srgbClr val="DFF3E4"/>
          </a:solidFill>
          <a:ln/>
        </p:spPr>
      </p:sp>
      <p:sp>
        <p:nvSpPr>
          <p:cNvPr id="17" name="Shape 10"/>
          <p:cNvSpPr/>
          <p:nvPr/>
        </p:nvSpPr>
        <p:spPr>
          <a:xfrm>
            <a:off x="6995160" y="1536192"/>
            <a:ext cx="822960" cy="822960"/>
          </a:xfrm>
          <a:prstGeom prst="ellipse">
            <a:avLst/>
          </a:prstGeom>
          <a:solidFill>
            <a:schemeClr val="bg1"/>
          </a:solidFill>
          <a:ln/>
        </p:spPr>
      </p:sp>
      <p:pic>
        <p:nvPicPr>
          <p:cNvPr id="18" name="Image 4" descr="/home/claude/kit/icon_bullhorn.png">    </p:cNvPr>
          <p:cNvPicPr>
            <a:picLocks noChangeAspect="1"/>
          </p:cNvPicPr>
          <p:nvPr/>
        </p:nvPicPr>
        <p:blipFill>
          <a:blip r:embed="rId5"/>
          <a:stretch>
            <a:fillRect/>
          </a:stretch>
        </p:blipFill>
        <p:spPr>
          <a:xfrm>
            <a:off x="7176211" y="1717243"/>
            <a:ext cx="460858" cy="460858"/>
          </a:xfrm>
          <a:prstGeom prst="rect">
            <a:avLst/>
          </a:prstGeom>
        </p:spPr>
      </p:pic>
      <p:sp>
        <p:nvSpPr>
          <p:cNvPr id="19" name="Text 11"/>
          <p:cNvSpPr txBox="1"/>
          <p:nvPr/>
        </p:nvSpPr>
        <p:spPr>
          <a:xfrm>
            <a:off x="621792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TELL</a:t>
            </a:r>
            <a:endParaRPr lang="en-US" sz="1300" dirty="0"/>
          </a:p>
        </p:txBody>
      </p:sp>
      <p:sp>
        <p:nvSpPr>
          <p:cNvPr id="20" name="Text 12"/>
          <p:cNvSpPr txBox="1"/>
          <p:nvPr/>
        </p:nvSpPr>
        <p:spPr>
          <a:xfrm>
            <a:off x="6236208" y="2743200"/>
            <a:ext cx="2340864" cy="685800"/>
          </a:xfrm>
          <a:prstGeom prst="rect">
            <a:avLst/>
          </a:prstGeom>
          <a:noFill/>
          <a:ln/>
        </p:spPr>
        <p:txBody>
          <a:bodyPr wrap="square" lIns="635" tIns="635" rIns="635" bIns="635" rtlCol="0" anchor="t"/>
          <a:lstStyle/>
          <a:p>
            <a:pPr algn="ctr" indent="0" marL="0">
              <a:buNone/>
            </a:pPr>
            <a:r>
              <a:rPr lang="en-US" sz="1700" b="1" dirty="0">
                <a:solidFill>
                  <a:schemeClr val="tx2"/>
                </a:solidFill>
                <a:latin typeface="Calibri" pitchFamily="34" charset="0"/>
                <a:ea typeface="Calibri" pitchFamily="34" charset="-122"/>
                <a:cs typeface="Calibri" pitchFamily="34" charset="-120"/>
              </a:rPr>
              <a:t>Tell a trusted adult</a:t>
            </a:r>
            <a:endParaRPr lang="en-US" sz="1700" dirty="0"/>
          </a:p>
        </p:txBody>
      </p:sp>
      <p:sp>
        <p:nvSpPr>
          <p:cNvPr id="21" name="Shape 13"/>
          <p:cNvSpPr/>
          <p:nvPr/>
        </p:nvSpPr>
        <p:spPr>
          <a:xfrm>
            <a:off x="457200" y="3657600"/>
            <a:ext cx="8229600" cy="685800"/>
          </a:xfrm>
          <a:prstGeom prst="roundRect">
            <a:avLst>
              <a:gd name="adj" fmla="val 16000"/>
            </a:avLst>
          </a:prstGeom>
          <a:solidFill>
            <a:schemeClr val="tx2"/>
          </a:solidFill>
          <a:ln/>
        </p:spPr>
      </p:sp>
      <p:sp>
        <p:nvSpPr>
          <p:cNvPr id="22" name="Shape 14"/>
          <p:cNvSpPr/>
          <p:nvPr/>
        </p:nvSpPr>
        <p:spPr>
          <a:xfrm>
            <a:off x="566928" y="3749040"/>
            <a:ext cx="502920" cy="502920"/>
          </a:xfrm>
          <a:prstGeom prst="ellipse">
            <a:avLst/>
          </a:prstGeom>
          <a:solidFill>
            <a:schemeClr val="bg1"/>
          </a:solidFill>
          <a:ln/>
        </p:spPr>
      </p:sp>
      <p:pic>
        <p:nvPicPr>
          <p:cNvPr id="23" name="Image 5" descr="/home/claude/kit/icon_handheart.png">    </p:cNvPr>
          <p:cNvPicPr>
            <a:picLocks noChangeAspect="1"/>
          </p:cNvPicPr>
          <p:nvPr/>
        </p:nvPicPr>
        <p:blipFill>
          <a:blip r:embed="rId6"/>
          <a:stretch>
            <a:fillRect/>
          </a:stretch>
        </p:blipFill>
        <p:spPr>
          <a:xfrm>
            <a:off x="667512" y="3849624"/>
            <a:ext cx="301752" cy="301752"/>
          </a:xfrm>
          <a:prstGeom prst="rect">
            <a:avLst/>
          </a:prstGeom>
        </p:spPr>
      </p:pic>
      <p:sp>
        <p:nvSpPr>
          <p:cNvPr id="24" name="Text 15"/>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Telling a trusted adult is always the right thing to do.</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My trusted adults</a:t>
            </a:r>
            <a:endParaRPr lang="en-US" sz="3000" dirty="0"/>
          </a:p>
        </p:txBody>
      </p:sp>
      <p:sp>
        <p:nvSpPr>
          <p:cNvPr id="4" name="Shape 1"/>
          <p:cNvSpPr/>
          <p:nvPr/>
        </p:nvSpPr>
        <p:spPr>
          <a:xfrm>
            <a:off x="548640" y="1371600"/>
            <a:ext cx="2103120" cy="2103120"/>
          </a:xfrm>
          <a:prstGeom prst="ellipse">
            <a:avLst/>
          </a:prstGeom>
          <a:solidFill>
            <a:srgbClr val="FCE4F2"/>
          </a:solidFill>
          <a:ln/>
        </p:spPr>
      </p:sp>
      <p:pic>
        <p:nvPicPr>
          <p:cNvPr id="5" name="Image 0" descr="/home/claude/kit/icon_hand.png">    </p:cNvPr>
          <p:cNvPicPr>
            <a:picLocks noChangeAspect="1"/>
          </p:cNvPicPr>
          <p:nvPr/>
        </p:nvPicPr>
        <p:blipFill>
          <a:blip r:embed="rId1"/>
          <a:stretch>
            <a:fillRect/>
          </a:stretch>
        </p:blipFill>
        <p:spPr>
          <a:xfrm>
            <a:off x="927202" y="1750162"/>
            <a:ext cx="1345997" cy="1345997"/>
          </a:xfrm>
          <a:prstGeom prst="rect">
            <a:avLst/>
          </a:prstGeom>
        </p:spPr>
      </p:pic>
      <p:sp>
        <p:nvSpPr>
          <p:cNvPr id="6" name="Text 2"/>
          <p:cNvSpPr txBox="1"/>
          <p:nvPr/>
        </p:nvSpPr>
        <p:spPr>
          <a:xfrm>
            <a:off x="2926080" y="1371600"/>
            <a:ext cx="5760720" cy="548640"/>
          </a:xfrm>
          <a:prstGeom prst="rect">
            <a:avLst/>
          </a:prstGeom>
          <a:noFill/>
          <a:ln/>
        </p:spPr>
        <p:txBody>
          <a:bodyPr wrap="square" lIns="635" tIns="635" rIns="635" bIns="635" rtlCol="0" anchor="t"/>
          <a:lstStyle/>
          <a:p>
            <a:pPr indent="0" marL="0">
              <a:buNone/>
            </a:pPr>
            <a:r>
              <a:rPr lang="en-US" sz="2200" b="1" dirty="0">
                <a:solidFill>
                  <a:schemeClr val="tx2"/>
                </a:solidFill>
                <a:latin typeface="Arial" pitchFamily="34" charset="0"/>
                <a:ea typeface="Arial" pitchFamily="34" charset="-122"/>
                <a:cs typeface="Arial" pitchFamily="34" charset="-120"/>
              </a:rPr>
              <a:t>Five trusted adults: one on each finger</a:t>
            </a:r>
            <a:endParaRPr lang="en-US" sz="2200" dirty="0"/>
          </a:p>
        </p:txBody>
      </p:sp>
      <p:sp>
        <p:nvSpPr>
          <p:cNvPr id="7" name="Shape 3"/>
          <p:cNvSpPr/>
          <p:nvPr/>
        </p:nvSpPr>
        <p:spPr>
          <a:xfrm>
            <a:off x="2926080" y="2011680"/>
            <a:ext cx="2788920" cy="1234440"/>
          </a:xfrm>
          <a:prstGeom prst="roundRect">
            <a:avLst>
              <a:gd name="adj" fmla="val 8889"/>
            </a:avLst>
          </a:prstGeom>
          <a:solidFill>
            <a:schemeClr val="bg2"/>
          </a:solidFill>
          <a:ln/>
        </p:spPr>
      </p:sp>
      <p:sp>
        <p:nvSpPr>
          <p:cNvPr id="8" name="Shape 4"/>
          <p:cNvSpPr/>
          <p:nvPr/>
        </p:nvSpPr>
        <p:spPr>
          <a:xfrm>
            <a:off x="3063240" y="2148840"/>
            <a:ext cx="548640" cy="548640"/>
          </a:xfrm>
          <a:prstGeom prst="ellipse">
            <a:avLst/>
          </a:prstGeom>
          <a:solidFill>
            <a:schemeClr val="bg1"/>
          </a:solidFill>
          <a:ln/>
        </p:spPr>
      </p:sp>
      <p:pic>
        <p:nvPicPr>
          <p:cNvPr id="9" name="Image 1" descr="/home/claude/kit/icon_home.png">    </p:cNvPr>
          <p:cNvPicPr>
            <a:picLocks noChangeAspect="1"/>
          </p:cNvPicPr>
          <p:nvPr/>
        </p:nvPicPr>
        <p:blipFill>
          <a:blip r:embed="rId2"/>
          <a:stretch>
            <a:fillRect/>
          </a:stretch>
        </p:blipFill>
        <p:spPr>
          <a:xfrm>
            <a:off x="3172968" y="2258568"/>
            <a:ext cx="329184" cy="329184"/>
          </a:xfrm>
          <a:prstGeom prst="rect">
            <a:avLst/>
          </a:prstGeom>
        </p:spPr>
      </p:pic>
      <p:sp>
        <p:nvSpPr>
          <p:cNvPr id="10" name="Text 5"/>
          <p:cNvSpPr txBox="1"/>
          <p:nvPr/>
        </p:nvSpPr>
        <p:spPr>
          <a:xfrm>
            <a:off x="3749040" y="2121408"/>
            <a:ext cx="185623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At home</a:t>
            </a:r>
            <a:endParaRPr lang="en-US" sz="1600" dirty="0"/>
          </a:p>
        </p:txBody>
      </p:sp>
      <p:sp>
        <p:nvSpPr>
          <p:cNvPr id="11" name="Text 6"/>
          <p:cNvSpPr txBox="1"/>
          <p:nvPr/>
        </p:nvSpPr>
        <p:spPr>
          <a:xfrm>
            <a:off x="3749040" y="2560320"/>
            <a:ext cx="1856232"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 grown-up who looks after you</a:t>
            </a:r>
            <a:endParaRPr lang="en-US" sz="1400" dirty="0"/>
          </a:p>
        </p:txBody>
      </p:sp>
      <p:sp>
        <p:nvSpPr>
          <p:cNvPr id="12" name="Shape 7"/>
          <p:cNvSpPr/>
          <p:nvPr/>
        </p:nvSpPr>
        <p:spPr>
          <a:xfrm>
            <a:off x="5897880" y="2011680"/>
            <a:ext cx="2788920" cy="1234440"/>
          </a:xfrm>
          <a:prstGeom prst="roundRect">
            <a:avLst>
              <a:gd name="adj" fmla="val 8889"/>
            </a:avLst>
          </a:prstGeom>
          <a:solidFill>
            <a:schemeClr val="bg2"/>
          </a:solidFill>
          <a:ln/>
        </p:spPr>
      </p:sp>
      <p:sp>
        <p:nvSpPr>
          <p:cNvPr id="13" name="Shape 8"/>
          <p:cNvSpPr/>
          <p:nvPr/>
        </p:nvSpPr>
        <p:spPr>
          <a:xfrm>
            <a:off x="6035040" y="2148840"/>
            <a:ext cx="548640" cy="548640"/>
          </a:xfrm>
          <a:prstGeom prst="ellipse">
            <a:avLst/>
          </a:prstGeom>
          <a:solidFill>
            <a:schemeClr val="bg1"/>
          </a:solidFill>
          <a:ln/>
        </p:spPr>
      </p:sp>
      <p:pic>
        <p:nvPicPr>
          <p:cNvPr id="14" name="Image 2" descr="/home/claude/kit/icon_school.png">    </p:cNvPr>
          <p:cNvPicPr>
            <a:picLocks noChangeAspect="1"/>
          </p:cNvPicPr>
          <p:nvPr/>
        </p:nvPicPr>
        <p:blipFill>
          <a:blip r:embed="rId3"/>
          <a:stretch>
            <a:fillRect/>
          </a:stretch>
        </p:blipFill>
        <p:spPr>
          <a:xfrm>
            <a:off x="6144768" y="2258568"/>
            <a:ext cx="329184" cy="329184"/>
          </a:xfrm>
          <a:prstGeom prst="rect">
            <a:avLst/>
          </a:prstGeom>
        </p:spPr>
      </p:pic>
      <p:sp>
        <p:nvSpPr>
          <p:cNvPr id="15" name="Text 9"/>
          <p:cNvSpPr txBox="1"/>
          <p:nvPr/>
        </p:nvSpPr>
        <p:spPr>
          <a:xfrm>
            <a:off x="6720840" y="2121408"/>
            <a:ext cx="185623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At school</a:t>
            </a:r>
            <a:endParaRPr lang="en-US" sz="1600" dirty="0"/>
          </a:p>
        </p:txBody>
      </p:sp>
      <p:sp>
        <p:nvSpPr>
          <p:cNvPr id="16" name="Text 10"/>
          <p:cNvSpPr txBox="1"/>
          <p:nvPr/>
        </p:nvSpPr>
        <p:spPr>
          <a:xfrm>
            <a:off x="6720840" y="2560320"/>
            <a:ext cx="1856232"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teacher · TA · office staff · ___</a:t>
            </a:r>
            <a:endParaRPr lang="en-US" sz="1400" dirty="0"/>
          </a:p>
        </p:txBody>
      </p:sp>
      <p:sp>
        <p:nvSpPr>
          <p:cNvPr id="17" name="Shape 11"/>
          <p:cNvSpPr/>
          <p:nvPr/>
        </p:nvSpPr>
        <p:spPr>
          <a:xfrm>
            <a:off x="457200" y="3657600"/>
            <a:ext cx="8229600" cy="685800"/>
          </a:xfrm>
          <a:prstGeom prst="roundRect">
            <a:avLst>
              <a:gd name="adj" fmla="val 16000"/>
            </a:avLst>
          </a:prstGeom>
          <a:solidFill>
            <a:schemeClr val="accent2"/>
          </a:solidFill>
          <a:ln/>
        </p:spPr>
      </p:sp>
      <p:sp>
        <p:nvSpPr>
          <p:cNvPr id="18" name="Shape 12"/>
          <p:cNvSpPr/>
          <p:nvPr/>
        </p:nvSpPr>
        <p:spPr>
          <a:xfrm>
            <a:off x="566928" y="3749040"/>
            <a:ext cx="502920" cy="502920"/>
          </a:xfrm>
          <a:prstGeom prst="ellipse">
            <a:avLst/>
          </a:prstGeom>
          <a:solidFill>
            <a:schemeClr val="bg1"/>
          </a:solidFill>
          <a:ln/>
        </p:spPr>
      </p:sp>
      <p:pic>
        <p:nvPicPr>
          <p:cNvPr id="19" name="Image 3" descr="/home/claude/kit/icon_mic.png">    </p:cNvPr>
          <p:cNvPicPr>
            <a:picLocks noChangeAspect="1"/>
          </p:cNvPicPr>
          <p:nvPr/>
        </p:nvPicPr>
        <p:blipFill>
          <a:blip r:embed="rId4"/>
          <a:stretch>
            <a:fillRect/>
          </a:stretch>
        </p:blipFill>
        <p:spPr>
          <a:xfrm>
            <a:off x="667512" y="3849624"/>
            <a:ext cx="301752" cy="301752"/>
          </a:xfrm>
          <a:prstGeom prst="rect">
            <a:avLst/>
          </a:prstGeom>
        </p:spPr>
      </p:pic>
      <p:sp>
        <p:nvSpPr>
          <p:cNvPr id="20" name="Text 13"/>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2000" dirty="0">
                <a:solidFill>
                  <a:schemeClr val="bg1"/>
                </a:solidFill>
                <a:latin typeface="Calibri" pitchFamily="34" charset="0"/>
                <a:ea typeface="Calibri" pitchFamily="34" charset="-122"/>
                <a:cs typeface="Calibri" pitchFamily="34" charset="-120"/>
              </a:rPr>
              <a:t>My trusted adults are ___ and ___.</a:t>
            </a:r>
            <a:endParaRPr lang="en-US" sz="20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You earned a badge!</a:t>
            </a:r>
            <a:endParaRPr lang="en-US" sz="3000" dirty="0"/>
          </a:p>
        </p:txBody>
      </p:sp>
      <p:sp>
        <p:nvSpPr>
          <p:cNvPr id="4" name="Shape 1"/>
          <p:cNvSpPr/>
          <p:nvPr/>
        </p:nvSpPr>
        <p:spPr>
          <a:xfrm>
            <a:off x="548640" y="1371600"/>
            <a:ext cx="1554480" cy="1554480"/>
          </a:xfrm>
          <a:prstGeom prst="ellipse">
            <a:avLst/>
          </a:prstGeom>
          <a:solidFill>
            <a:schemeClr val="accent1"/>
          </a:solidFill>
          <a:ln/>
        </p:spPr>
      </p:sp>
      <p:pic>
        <p:nvPicPr>
          <p:cNvPr id="5" name="Image 0" descr="/home/claude/kit/icon_shield_w.png">    </p:cNvPr>
          <p:cNvPicPr>
            <a:picLocks noChangeAspect="1"/>
          </p:cNvPicPr>
          <p:nvPr/>
        </p:nvPicPr>
        <p:blipFill>
          <a:blip r:embed="rId1"/>
          <a:stretch>
            <a:fillRect/>
          </a:stretch>
        </p:blipFill>
        <p:spPr>
          <a:xfrm>
            <a:off x="921715" y="1744675"/>
            <a:ext cx="808330" cy="808330"/>
          </a:xfrm>
          <a:prstGeom prst="rect">
            <a:avLst/>
          </a:prstGeom>
        </p:spPr>
      </p:pic>
      <p:sp>
        <p:nvSpPr>
          <p:cNvPr id="6" name="Text 2"/>
          <p:cNvSpPr txBox="1"/>
          <p:nvPr/>
        </p:nvSpPr>
        <p:spPr>
          <a:xfrm>
            <a:off x="2377440" y="1371600"/>
            <a:ext cx="6309360" cy="411480"/>
          </a:xfrm>
          <a:prstGeom prst="rect">
            <a:avLst/>
          </a:prstGeom>
          <a:noFill/>
          <a:ln/>
        </p:spPr>
        <p:txBody>
          <a:bodyPr wrap="square" lIns="635" tIns="635" rIns="635" bIns="635" rtlCol="0" anchor="t"/>
          <a:lstStyle/>
          <a:p>
            <a:pPr indent="0" marL="0">
              <a:buNone/>
            </a:pPr>
            <a:r>
              <a:rPr lang="en-US" sz="1600" b="1" spc="200" kern="0" dirty="0">
                <a:solidFill>
                  <a:schemeClr val="accent4"/>
                </a:solidFill>
                <a:latin typeface="Calibri" pitchFamily="34" charset="0"/>
                <a:ea typeface="Calibri" pitchFamily="34" charset="-122"/>
                <a:cs typeface="Calibri" pitchFamily="34" charset="-120"/>
              </a:rPr>
              <a:t>AI Explorer Badge 5</a:t>
            </a:r>
            <a:endParaRPr lang="en-US" sz="1600" dirty="0"/>
          </a:p>
        </p:txBody>
      </p:sp>
      <p:sp>
        <p:nvSpPr>
          <p:cNvPr id="7" name="Text 3"/>
          <p:cNvSpPr txBox="1"/>
          <p:nvPr/>
        </p:nvSpPr>
        <p:spPr>
          <a:xfrm>
            <a:off x="2377440" y="1737360"/>
            <a:ext cx="6309360" cy="640080"/>
          </a:xfrm>
          <a:prstGeom prst="rect">
            <a:avLst/>
          </a:prstGeom>
          <a:noFill/>
          <a:ln/>
        </p:spPr>
        <p:txBody>
          <a:bodyPr wrap="square" lIns="635" tIns="635" rIns="635" bIns="635" rtlCol="0" anchor="t"/>
          <a:lstStyle/>
          <a:p>
            <a:pPr indent="0" marL="0">
              <a:buNone/>
            </a:pPr>
            <a:r>
              <a:rPr lang="en-US" sz="3200" b="1" dirty="0">
                <a:solidFill>
                  <a:schemeClr val="tx2"/>
                </a:solidFill>
                <a:latin typeface="Arial" pitchFamily="34" charset="0"/>
                <a:ea typeface="Arial" pitchFamily="34" charset="-122"/>
                <a:cs typeface="Arial" pitchFamily="34" charset="-120"/>
              </a:rPr>
              <a:t>Safe Explorer</a:t>
            </a:r>
            <a:endParaRPr lang="en-US" sz="3200" dirty="0"/>
          </a:p>
        </p:txBody>
      </p:sp>
      <p:sp>
        <p:nvSpPr>
          <p:cNvPr id="8" name="Text 4"/>
          <p:cNvSpPr txBox="1"/>
          <p:nvPr/>
        </p:nvSpPr>
        <p:spPr>
          <a:xfrm>
            <a:off x="2377440" y="2423160"/>
            <a:ext cx="6309360" cy="548640"/>
          </a:xfrm>
          <a:prstGeom prst="rect">
            <a:avLst/>
          </a:prstGeom>
          <a:noFill/>
          <a:ln/>
        </p:spPr>
        <p:txBody>
          <a:bodyPr wrap="square" lIns="635" tIns="635" rIns="635" bIns="635" rtlCol="0" anchor="t"/>
          <a:lstStyle/>
          <a:p>
            <a:pPr indent="0" marL="0">
              <a:buNone/>
            </a:pPr>
            <a:r>
              <a:rPr lang="en-US" sz="1800" dirty="0">
                <a:solidFill>
                  <a:schemeClr val="tx1"/>
                </a:solidFill>
                <a:latin typeface="Calibri" pitchFamily="34" charset="0"/>
                <a:ea typeface="Calibri" pitchFamily="34" charset="-122"/>
                <a:cs typeface="Calibri" pitchFamily="34" charset="-120"/>
              </a:rPr>
              <a:t>Tell your partner one way AI is different from a person.</a:t>
            </a:r>
            <a:endParaRPr lang="en-US" sz="1800" dirty="0"/>
          </a:p>
        </p:txBody>
      </p:sp>
      <p:sp>
        <p:nvSpPr>
          <p:cNvPr id="9" name="Shape 5"/>
          <p:cNvSpPr/>
          <p:nvPr/>
        </p:nvSpPr>
        <p:spPr>
          <a:xfrm>
            <a:off x="457200" y="3063240"/>
            <a:ext cx="8229600" cy="685800"/>
          </a:xfrm>
          <a:prstGeom prst="roundRect">
            <a:avLst>
              <a:gd name="adj" fmla="val 16000"/>
            </a:avLst>
          </a:prstGeom>
          <a:solidFill>
            <a:schemeClr val="accent2"/>
          </a:solidFill>
          <a:ln/>
        </p:spPr>
      </p:sp>
      <p:sp>
        <p:nvSpPr>
          <p:cNvPr id="10" name="Shape 6"/>
          <p:cNvSpPr/>
          <p:nvPr/>
        </p:nvSpPr>
        <p:spPr>
          <a:xfrm>
            <a:off x="566928" y="3154680"/>
            <a:ext cx="502920" cy="502920"/>
          </a:xfrm>
          <a:prstGeom prst="ellipse">
            <a:avLst/>
          </a:prstGeom>
          <a:solidFill>
            <a:schemeClr val="bg1"/>
          </a:solidFill>
          <a:ln/>
        </p:spPr>
      </p:sp>
      <p:pic>
        <p:nvPicPr>
          <p:cNvPr id="11" name="Image 1" descr="/home/claude/kit/icon_mic.png">    </p:cNvPr>
          <p:cNvPicPr>
            <a:picLocks noChangeAspect="1"/>
          </p:cNvPicPr>
          <p:nvPr/>
        </p:nvPicPr>
        <p:blipFill>
          <a:blip r:embed="rId2"/>
          <a:stretch>
            <a:fillRect/>
          </a:stretch>
        </p:blipFill>
        <p:spPr>
          <a:xfrm>
            <a:off x="667512" y="3255264"/>
            <a:ext cx="301752" cy="301752"/>
          </a:xfrm>
          <a:prstGeom prst="rect">
            <a:avLst/>
          </a:prstGeom>
        </p:spPr>
      </p:pic>
      <p:sp>
        <p:nvSpPr>
          <p:cNvPr id="12" name="Text 7"/>
          <p:cNvSpPr txBox="1"/>
          <p:nvPr/>
        </p:nvSpPr>
        <p:spPr>
          <a:xfrm>
            <a:off x="1188720" y="3063240"/>
            <a:ext cx="7360920" cy="685800"/>
          </a:xfrm>
          <a:prstGeom prst="rect">
            <a:avLst/>
          </a:prstGeom>
          <a:noFill/>
          <a:ln/>
        </p:spPr>
        <p:txBody>
          <a:bodyPr wrap="square" lIns="635" tIns="635" rIns="635" bIns="635" rtlCol="0" anchor="ctr"/>
          <a:lstStyle/>
          <a:p>
            <a:pPr indent="0" marL="0">
              <a:buNone/>
            </a:pPr>
            <a:r>
              <a:rPr lang="en-US" sz="2000" dirty="0">
                <a:solidFill>
                  <a:schemeClr val="bg1"/>
                </a:solidFill>
                <a:latin typeface="Calibri" pitchFamily="34" charset="0"/>
                <a:ea typeface="Calibri" pitchFamily="34" charset="-122"/>
                <a:cs typeface="Calibri" pitchFamily="34" charset="-120"/>
              </a:rPr>
              <a:t>A person can ___ but AI can't ___.</a:t>
            </a:r>
            <a:endParaRPr lang="en-US" sz="2000" dirty="0"/>
          </a:p>
        </p:txBody>
      </p:sp>
      <p:sp>
        <p:nvSpPr>
          <p:cNvPr id="13" name="Shape 8"/>
          <p:cNvSpPr/>
          <p:nvPr/>
        </p:nvSpPr>
        <p:spPr>
          <a:xfrm>
            <a:off x="457200" y="3840480"/>
            <a:ext cx="2621280" cy="731520"/>
          </a:xfrm>
          <a:prstGeom prst="roundRect">
            <a:avLst>
              <a:gd name="adj" fmla="val 15000"/>
            </a:avLst>
          </a:prstGeom>
          <a:solidFill>
            <a:srgbClr val="DFF3E4"/>
          </a:solidFill>
          <a:ln/>
        </p:spPr>
      </p:sp>
      <p:sp>
        <p:nvSpPr>
          <p:cNvPr id="14" name="Shape 9"/>
          <p:cNvSpPr/>
          <p:nvPr/>
        </p:nvSpPr>
        <p:spPr>
          <a:xfrm>
            <a:off x="594360" y="3977640"/>
            <a:ext cx="502920" cy="50292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94944" y="4078224"/>
            <a:ext cx="301752" cy="301752"/>
          </a:xfrm>
          <a:prstGeom prst="rect">
            <a:avLst/>
          </a:prstGeom>
        </p:spPr>
      </p:pic>
      <p:sp>
        <p:nvSpPr>
          <p:cNvPr id="16" name="Text 10"/>
          <p:cNvSpPr txBox="1"/>
          <p:nvPr/>
        </p:nvSpPr>
        <p:spPr>
          <a:xfrm>
            <a:off x="1234440" y="395020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I used my talk rules</a:t>
            </a:r>
            <a:endParaRPr lang="en-US" sz="1500" dirty="0"/>
          </a:p>
        </p:txBody>
      </p:sp>
      <p:sp>
        <p:nvSpPr>
          <p:cNvPr id="17" name="Shape 11"/>
          <p:cNvSpPr/>
          <p:nvPr/>
        </p:nvSpPr>
        <p:spPr>
          <a:xfrm>
            <a:off x="3261360" y="3840480"/>
            <a:ext cx="2621280" cy="731520"/>
          </a:xfrm>
          <a:prstGeom prst="roundRect">
            <a:avLst>
              <a:gd name="adj" fmla="val 15000"/>
            </a:avLst>
          </a:prstGeom>
          <a:solidFill>
            <a:srgbClr val="FFF1C9"/>
          </a:solidFill>
          <a:ln/>
        </p:spPr>
      </p:sp>
      <p:sp>
        <p:nvSpPr>
          <p:cNvPr id="18" name="Shape 12"/>
          <p:cNvSpPr/>
          <p:nvPr/>
        </p:nvSpPr>
        <p:spPr>
          <a:xfrm>
            <a:off x="3398520" y="3977640"/>
            <a:ext cx="502920" cy="502920"/>
          </a:xfrm>
          <a:prstGeom prst="ellipse">
            <a:avLst/>
          </a:prstGeom>
          <a:solidFill>
            <a:schemeClr val="bg1"/>
          </a:solidFill>
          <a:ln/>
        </p:spPr>
      </p:sp>
      <p:pic>
        <p:nvPicPr>
          <p:cNvPr id="19" name="Image 3" descr="/home/claude/kit/icon_hand.png">    </p:cNvPr>
          <p:cNvPicPr>
            <a:picLocks noChangeAspect="1"/>
          </p:cNvPicPr>
          <p:nvPr/>
        </p:nvPicPr>
        <p:blipFill>
          <a:blip r:embed="rId4"/>
          <a:stretch>
            <a:fillRect/>
          </a:stretch>
        </p:blipFill>
        <p:spPr>
          <a:xfrm>
            <a:off x="3499104" y="4078224"/>
            <a:ext cx="301752" cy="301752"/>
          </a:xfrm>
          <a:prstGeom prst="rect">
            <a:avLst/>
          </a:prstGeom>
        </p:spPr>
      </p:pic>
      <p:sp>
        <p:nvSpPr>
          <p:cNvPr id="20" name="Text 13"/>
          <p:cNvSpPr txBox="1"/>
          <p:nvPr/>
        </p:nvSpPr>
        <p:spPr>
          <a:xfrm>
            <a:off x="4038600" y="395020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Nearly!</a:t>
            </a:r>
            <a:endParaRPr lang="en-US" sz="1500" dirty="0"/>
          </a:p>
        </p:txBody>
      </p:sp>
      <p:sp>
        <p:nvSpPr>
          <p:cNvPr id="21" name="Shape 14"/>
          <p:cNvSpPr/>
          <p:nvPr/>
        </p:nvSpPr>
        <p:spPr>
          <a:xfrm>
            <a:off x="6065520" y="3840480"/>
            <a:ext cx="2621280" cy="731520"/>
          </a:xfrm>
          <a:prstGeom prst="roundRect">
            <a:avLst>
              <a:gd name="adj" fmla="val 15000"/>
            </a:avLst>
          </a:prstGeom>
          <a:solidFill>
            <a:srgbClr val="FBE3DC"/>
          </a:solidFill>
          <a:ln/>
        </p:spPr>
      </p:sp>
      <p:sp>
        <p:nvSpPr>
          <p:cNvPr id="22" name="Shape 15"/>
          <p:cNvSpPr/>
          <p:nvPr/>
        </p:nvSpPr>
        <p:spPr>
          <a:xfrm>
            <a:off x="6202680" y="3977640"/>
            <a:ext cx="502920" cy="502920"/>
          </a:xfrm>
          <a:prstGeom prst="ellipse">
            <a:avLst/>
          </a:prstGeom>
          <a:solidFill>
            <a:schemeClr val="bg1"/>
          </a:solidFill>
          <a:ln/>
        </p:spPr>
      </p:sp>
      <p:pic>
        <p:nvPicPr>
          <p:cNvPr id="23" name="Image 4" descr="/home/claude/kit/icon_thumbsdown.png">    </p:cNvPr>
          <p:cNvPicPr>
            <a:picLocks noChangeAspect="1"/>
          </p:cNvPicPr>
          <p:nvPr/>
        </p:nvPicPr>
        <p:blipFill>
          <a:blip r:embed="rId5"/>
          <a:stretch>
            <a:fillRect/>
          </a:stretch>
        </p:blipFill>
        <p:spPr>
          <a:xfrm>
            <a:off x="6303264" y="4078224"/>
            <a:ext cx="301752" cy="301752"/>
          </a:xfrm>
          <a:prstGeom prst="rect">
            <a:avLst/>
          </a:prstGeom>
        </p:spPr>
      </p:pic>
      <p:sp>
        <p:nvSpPr>
          <p:cNvPr id="24" name="Text 16"/>
          <p:cNvSpPr txBox="1"/>
          <p:nvPr/>
        </p:nvSpPr>
        <p:spPr>
          <a:xfrm>
            <a:off x="6842760" y="395020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Not yet</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AI Explorer 6</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bolt_w.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Powered Up!</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What does AI need to work? Then it's YOUR turn to be the teacher in our show-and-tell!</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Y1 L5 – Is AI a Person?</dc:title>
  <dc:subject>PptxGenJS Presentation</dc:subject>
  <dc:creator>The GenTech Academy</dc:creator>
  <cp:lastModifiedBy>The GenTech Academy</cp:lastModifiedBy>
  <cp:revision>1</cp:revision>
  <dcterms:created xsi:type="dcterms:W3CDTF">2026-10-06T07:22:39Z</dcterms:created>
  <dcterms:modified xsi:type="dcterms:W3CDTF">2026-10-06T07:22:39Z</dcterms:modified>
</cp:coreProperties>
</file>