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490686ca-d712-08f1-0188-f2dc051bb6da}">
          <p14:sldIdLst>
            <p14:sldId id="256"/>
            <p14:sldId id="257"/>
            <p14:sldId id="258"/>
          </p14:sldIdLst>
        </p14:section>
        <p14:section name="Learn" id="{d121a05f-54cd-5828-425c-be62dc09ce4a}">
          <p14:sldIdLst>
            <p14:sldId id="259"/>
            <p14:sldId id="260"/>
            <p14:sldId id="261"/>
            <p14:sldId id="262"/>
          </p14:sldIdLst>
        </p14:section>
        <p14:section name="Train" id="{9bd77949-43da-68ab-3b60-f2f70bcfb91b}">
          <p14:sldIdLst>
            <p14:sldId id="263"/>
            <p14:sldId id="264"/>
          </p14:sldIdLst>
        </p14:section>
        <p14:section name="Test" id="{26a1c580-e21b-7bb9-1594-cab8526c398b}">
          <p14:sldIdLst>
            <p14:sldId id="265"/>
            <p14:sldId id="266"/>
            <p14:sldId id="267"/>
          </p14:sldIdLst>
        </p14:section>
        <p14:section name="Your turn" id="{551e473a-4098-4efe-51e8-43e86c7a878a}">
          <p14:sldIdLst>
            <p14:sldId id="268"/>
          </p14:sldIdLst>
        </p14:section>
        <p14:section name="Badge" id="{da7b83a3-0192-974a-f57d-1c251b40d2b2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Zib puppet or stick puppet ready; training cards in order; fox card hidden; two hoops labelled CAT and NOT CAT.
Recap: "Why did the Bossy Robot get stuck?" (No rule for purple.)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"Explorers, a message from space! Zib has landed, and Zib has NEVER seen a cat. Zib's job is to learn to spot cats."
Bring out the puppet (beep-boop voice).
Think–pair–share: "How could we teach Zib what a cat is?" Take 2–3 ideas. Steer towards showing pictures.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CLEARLY: "Zib is a pretend alien. Today Zib will pretend to be a learning machine, so we can see how AI learns. Real AI isn't an alien or a creature. It's a computer program made by people."
Then: "Last time our robot used RULES. Zib doesn't understand rules. We'll teach Zib with EXAMPLES."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Revisit the Explorer Talk Rules. Today's focus rule: LISTEN CAREFULLY (cup a hand behind your ear). In think–pair–share, listen to your partner before you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mission. Highlight the oracy criterion: "Today we'll give reasons using: because it looked like…"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LEARN FROM EXAMPLES = flick through imaginary cards; TRAIN = point to a card and nod; TEST = hold up a new card with a questioning face; PATTERN = draw repeating circles; MISTAKE = shake your head slowly; GUESS = finger on chin.
Say each word three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the routine. THINK: count to 5 on your fingers, silently. PAIR: turn to your partner and tell them. SHARE: some pairs tell the class.
Practise once: "What is your favourite animal? Why?"
AfL: do pupils wait for the full think time?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training cards one at a time (or point to them here). Pupils chorus the label: "CAT!" or "NOT CAT!" Place each in the right hoop. Zib "studies" each one: "Beep-boop… saved."
SCRIPT: "This is called TRAINING. We're showing Zib lots of examples with the right answer."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THINK–PAIR–SHARE: "What is the same in all the cat pictures? What pattern might Zib spot?"
Model answer: "I think Zib will learn that cats have pointy ears, whiskers and a tail."
Key idea: "Zib doesn't KNOW what a cat is. Zib has only seen the pattern in our examples."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each test card. Before Zib answers, pairs PREDICT: "I predict Zib will say ___ because ___." Then Zib guesses (beep-boop).
Mouse, cat, owl, sheep: Zib gets them right. Tiger: a great "I wonder" (it IS a big cat!).
SCRIPT: "This is called TESTING: checking what Zib learned with pictures it hasn't seen."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the fox. Zib: "Pointy ears… fur… tail… BEEP-BOOP: CAT!"
Ask: "Is Zib right?" (No!) "Why did Zib think that?"
HINGE QUESTION: "Did Zib KNOW the fox was a cat, or GUESS from patterns?" (Guess!)
Key idea: "Zib never saw a fox in its examples. Learning machines can make mistakes when something new looks like what they've seen."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frame aloud. Think–pair–share: pairs use the frame that suits them (read all three). Share 3–4.
AfL: listen for "because it looked like…" and for pupils who mention that Zib had never seen a fox.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of 4 with training cards, test cards and the record sheet (Appendix D). Roles rotate each round.
The Zib must say: "It looks like the ___, so I guess ___." Before Zib answers, the group can think–pair–share a prediction.
Circulate: "Why did your Zib make that guess?" Note pupils using "because it looked like".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Compare: the Bossy Robot needed a rule for everything and got stuck. Zib needs no rules and guesses about anything, but guesses can be wrong.
PUPIL CHOICE: "How can we help Zib stop calling foxes cats?" Pupils vote: show more foxes labelled NOT CAT? More cats? Tigers? Justify with the frame.
Model answer: "We should show Zib foxes and say NOT CAT, because then it will learn foxes aren't cats."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F). Talk check: did I say "because it looked like…"?
Award Badge 4, Alien Teacher.
Put the puppet away: "Zib was pretend. Real AI is a computer program."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TEASER: "Next time, you'll get to interview a pretend AI helper called Robo. Is AI a person? Can it be your friend? Let's find out."
Reminder for you: tell your DSL before teaching Lesson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AI EXPLORER 4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AI EXPLORER 4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1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2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2.png"/><Relationship Id="rId4" Type="http://schemas.openxmlformats.org/officeDocument/2006/relationships/image" Target="../media/image-5-2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2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alien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· IS IT AI? · LESSON 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the Alien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 machine learn from examples?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message from space!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828800" cy="1828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alien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783080"/>
            <a:ext cx="1097280" cy="10972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834640" y="1371600"/>
            <a:ext cx="585216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"BEEP-BOOP. I am Zib. I have never seen a CAT. Can you teach me?"</a:t>
            </a:r>
            <a:endParaRPr lang="en-US" sz="2500" dirty="0"/>
          </a:p>
        </p:txBody>
      </p:sp>
      <p:sp>
        <p:nvSpPr>
          <p:cNvPr id="7" name="Shape 3"/>
          <p:cNvSpPr/>
          <p:nvPr/>
        </p:nvSpPr>
        <p:spPr>
          <a:xfrm>
            <a:off x="2834640" y="2743200"/>
            <a:ext cx="5852160" cy="777240"/>
          </a:xfrm>
          <a:prstGeom prst="roundRect">
            <a:avLst>
              <a:gd name="adj" fmla="val 14118"/>
            </a:avLst>
          </a:prstGeom>
          <a:solidFill>
            <a:schemeClr val="accent2"/>
          </a:solidFill>
          <a:ln/>
        </p:spPr>
      </p:sp>
      <p:sp>
        <p:nvSpPr>
          <p:cNvPr id="8" name="Text 4"/>
          <p:cNvSpPr txBox="1"/>
          <p:nvPr/>
        </p:nvSpPr>
        <p:spPr>
          <a:xfrm>
            <a:off x="3017520" y="2743200"/>
            <a:ext cx="55778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could teach Zib by ___.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2834640" y="3703320"/>
            <a:ext cx="58521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· Pair · Share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Zib is pretending!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oy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time: Bossy Robot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31720"/>
            <a:ext cx="37490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Followed RULES that we gave it. Got stuck on new things.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ali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6928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Zib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331720"/>
            <a:ext cx="37490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from EXAMPLES. Then guesses about new things.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457200" y="33375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4290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toyrobo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52958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3375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is a puppet pretending to be a learning machine. Real AI is a computer program.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Talk Rules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speaker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two fingers at your eyes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e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carefully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a hand behind your ear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turns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your hands over each other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ea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kind words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on heart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"because"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head, then open your hand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ea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 rule: Listen carefully (cup a hand behind your ear)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alien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understand that some machines learn from lots of examples, and can make mistakes when something new looks similar.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help teach Zib with "cat" and "not cat" examples.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why Zib thought the fox was a cat.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one way learning from examples is different from following rules.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give a reason using "because it looked like…".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180" y="1508760"/>
            <a:ext cx="777240" cy="7772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185928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260" y="1508760"/>
            <a:ext cx="777240" cy="7772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326136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teach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340" y="1508760"/>
            <a:ext cx="777240" cy="77724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466344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1508760"/>
            <a:ext cx="777240" cy="77724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606552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syn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508760"/>
            <a:ext cx="777240" cy="77724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746760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cros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580" y="1508760"/>
            <a:ext cx="777240" cy="77724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</a:t>
            </a:r>
            <a:endParaRPr lang="en-US" sz="1600" dirty="0"/>
          </a:p>
        </p:txBody>
      </p:sp>
      <p:sp>
        <p:nvSpPr>
          <p:cNvPr id="22" name="Shape 13"/>
          <p:cNvSpPr/>
          <p:nvPr/>
        </p:nvSpPr>
        <p:spPr>
          <a:xfrm>
            <a:off x="457200" y="34290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3" name="Shape 14"/>
          <p:cNvSpPr/>
          <p:nvPr/>
        </p:nvSpPr>
        <p:spPr>
          <a:xfrm>
            <a:off x="566928" y="35204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layer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621024"/>
            <a:ext cx="301752" cy="30175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188720" y="34290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= show lots of examples.  Test = check with something new.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· Pair · Share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Quietly count to 5 in your head</a:t>
            </a:r>
            <a:endParaRPr lang="en-US" sz="16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us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partner. Listen to them</a:t>
            </a:r>
            <a:endParaRPr lang="en-US" sz="16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bullhor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the class: "My partner and I think ___."</a:t>
            </a:r>
            <a:endParaRPr lang="en-US" sz="1600" dirty="0"/>
          </a:p>
        </p:txBody>
      </p:sp>
      <p:sp>
        <p:nvSpPr>
          <p:cNvPr id="21" name="Shape 13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an_rabbi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Practise: What is your favourite animal? Why?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time!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80160"/>
            <a:ext cx="1828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457200" y="1645920"/>
            <a:ext cx="121920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pic>
        <p:nvPicPr>
          <p:cNvPr id="6" name="Image 0" descr="/home/claude/kit/icon_cat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760" y="1783080"/>
            <a:ext cx="640080" cy="6400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4688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1859280" y="1645920"/>
            <a:ext cx="121920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pic>
        <p:nvPicPr>
          <p:cNvPr id="9" name="Image 1" descr="/home/claude/kit/icon_cat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178308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932432" y="24688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300" dirty="0"/>
          </a:p>
        </p:txBody>
      </p:sp>
      <p:sp>
        <p:nvSpPr>
          <p:cNvPr id="11" name="Shape 6"/>
          <p:cNvSpPr/>
          <p:nvPr/>
        </p:nvSpPr>
        <p:spPr>
          <a:xfrm>
            <a:off x="3261360" y="1645920"/>
            <a:ext cx="121920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pic>
        <p:nvPicPr>
          <p:cNvPr id="12" name="Image 2" descr="/home/claude/kit/icon_cat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920" y="1783080"/>
            <a:ext cx="640080" cy="64008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34512" y="24688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300" dirty="0"/>
          </a:p>
        </p:txBody>
      </p:sp>
      <p:sp>
        <p:nvSpPr>
          <p:cNvPr id="14" name="Shape 8"/>
          <p:cNvSpPr/>
          <p:nvPr/>
        </p:nvSpPr>
        <p:spPr>
          <a:xfrm>
            <a:off x="4663440" y="1645920"/>
            <a:ext cx="121920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pic>
        <p:nvPicPr>
          <p:cNvPr id="15" name="Image 3" descr="/home/claude/kit/icon_cat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1783080"/>
            <a:ext cx="640080" cy="64008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4736592" y="24688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300" dirty="0"/>
          </a:p>
        </p:txBody>
      </p:sp>
      <p:sp>
        <p:nvSpPr>
          <p:cNvPr id="17" name="Shape 10"/>
          <p:cNvSpPr/>
          <p:nvPr/>
        </p:nvSpPr>
        <p:spPr>
          <a:xfrm>
            <a:off x="6065520" y="1645920"/>
            <a:ext cx="1219200" cy="1143000"/>
          </a:xfrm>
          <a:prstGeom prst="roundRect">
            <a:avLst>
              <a:gd name="adj" fmla="val 9600"/>
            </a:avLst>
          </a:prstGeom>
          <a:solidFill>
            <a:srgbClr val="EEE9F7"/>
          </a:solidFill>
          <a:ln/>
        </p:spPr>
      </p:sp>
      <p:pic>
        <p:nvPicPr>
          <p:cNvPr id="18" name="Image 4" descr="/home/claude/kit/icon_cat5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1783080"/>
            <a:ext cx="640080" cy="64008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138672" y="24688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457200" y="2880360"/>
            <a:ext cx="1828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CAT</a:t>
            </a:r>
            <a:endParaRPr lang="en-US" sz="1600" dirty="0"/>
          </a:p>
        </p:txBody>
      </p:sp>
      <p:sp>
        <p:nvSpPr>
          <p:cNvPr id="21" name="Shape 13"/>
          <p:cNvSpPr/>
          <p:nvPr/>
        </p:nvSpPr>
        <p:spPr>
          <a:xfrm>
            <a:off x="457200" y="3246120"/>
            <a:ext cx="121920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22" name="Image 5" descr="/home/claude/kit/icon_an_dog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60" y="3383280"/>
            <a:ext cx="640080" cy="640080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530352" y="40690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Dog</a:t>
            </a:r>
            <a:endParaRPr lang="en-US" sz="1300" dirty="0"/>
          </a:p>
        </p:txBody>
      </p:sp>
      <p:sp>
        <p:nvSpPr>
          <p:cNvPr id="24" name="Shape 15"/>
          <p:cNvSpPr/>
          <p:nvPr/>
        </p:nvSpPr>
        <p:spPr>
          <a:xfrm>
            <a:off x="1859280" y="3246120"/>
            <a:ext cx="121920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25" name="Image 6" descr="/home/claude/kit/icon_an_rabbi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8840" y="3383280"/>
            <a:ext cx="640080" cy="640080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1932432" y="40690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Rabbit</a:t>
            </a:r>
            <a:endParaRPr lang="en-US" sz="1300" dirty="0"/>
          </a:p>
        </p:txBody>
      </p:sp>
      <p:sp>
        <p:nvSpPr>
          <p:cNvPr id="27" name="Shape 17"/>
          <p:cNvSpPr/>
          <p:nvPr/>
        </p:nvSpPr>
        <p:spPr>
          <a:xfrm>
            <a:off x="3261360" y="3246120"/>
            <a:ext cx="121920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28" name="Image 7" descr="/home/claude/kit/icon_an_fish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0920" y="3383280"/>
            <a:ext cx="640080" cy="64008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3334512" y="40690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</a:t>
            </a:r>
            <a:endParaRPr lang="en-US" sz="1300" dirty="0"/>
          </a:p>
        </p:txBody>
      </p:sp>
      <p:sp>
        <p:nvSpPr>
          <p:cNvPr id="30" name="Shape 19"/>
          <p:cNvSpPr/>
          <p:nvPr/>
        </p:nvSpPr>
        <p:spPr>
          <a:xfrm>
            <a:off x="4663440" y="3246120"/>
            <a:ext cx="121920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31" name="Image 8" descr="/home/claude/kit/icon_an_bir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0" y="3383280"/>
            <a:ext cx="640080" cy="640080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4736592" y="40690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</a:t>
            </a:r>
            <a:endParaRPr lang="en-US" sz="1300" dirty="0"/>
          </a:p>
        </p:txBody>
      </p:sp>
      <p:sp>
        <p:nvSpPr>
          <p:cNvPr id="33" name="Shape 21"/>
          <p:cNvSpPr/>
          <p:nvPr/>
        </p:nvSpPr>
        <p:spPr>
          <a:xfrm>
            <a:off x="6065520" y="3246120"/>
            <a:ext cx="121920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34" name="Image 9" descr="/home/claude/kit/icon_an_cow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5080" y="3383280"/>
            <a:ext cx="640080" cy="640080"/>
          </a:xfrm>
          <a:prstGeom prst="rect">
            <a:avLst/>
          </a:prstGeom>
        </p:spPr>
      </p:pic>
      <p:sp>
        <p:nvSpPr>
          <p:cNvPr id="35" name="Text 22"/>
          <p:cNvSpPr txBox="1"/>
          <p:nvPr/>
        </p:nvSpPr>
        <p:spPr>
          <a:xfrm>
            <a:off x="6138672" y="40690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Cow</a:t>
            </a:r>
            <a:endParaRPr lang="en-US" sz="1300" dirty="0"/>
          </a:p>
        </p:txBody>
      </p:sp>
      <p:sp>
        <p:nvSpPr>
          <p:cNvPr id="36" name="Shape 23"/>
          <p:cNvSpPr/>
          <p:nvPr/>
        </p:nvSpPr>
        <p:spPr>
          <a:xfrm>
            <a:off x="7467600" y="3246120"/>
            <a:ext cx="121920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37" name="Image 10" descr="/home/claude/kit/icon_an_duck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7160" y="3383280"/>
            <a:ext cx="640080" cy="640080"/>
          </a:xfrm>
          <a:prstGeom prst="rect">
            <a:avLst/>
          </a:prstGeom>
        </p:spPr>
      </p:pic>
      <p:sp>
        <p:nvSpPr>
          <p:cNvPr id="38" name="Text 24"/>
          <p:cNvSpPr txBox="1"/>
          <p:nvPr/>
        </p:nvSpPr>
        <p:spPr>
          <a:xfrm>
            <a:off x="7540752" y="4069080"/>
            <a:ext cx="1072896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Duck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pattern did Zib spot?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329184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883920" cy="91440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</p:spPr>
      </p:sp>
      <p:pic>
        <p:nvPicPr>
          <p:cNvPr id="6" name="Image 0" descr="/home/claude/kit/icon_cat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" y="1600200"/>
            <a:ext cx="685800" cy="6858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661160" y="1463040"/>
            <a:ext cx="883920" cy="91440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</p:spPr>
      </p:sp>
      <p:pic>
        <p:nvPicPr>
          <p:cNvPr id="8" name="Image 1" descr="/home/claude/kit/icon_cat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220" y="1600200"/>
            <a:ext cx="685800" cy="68580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2727960" y="1463040"/>
            <a:ext cx="883920" cy="91440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/>
        </p:spPr>
      </p:sp>
      <p:pic>
        <p:nvPicPr>
          <p:cNvPr id="10" name="Image 2" descr="/home/claude/kit/icon_cat4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020" y="1600200"/>
            <a:ext cx="685800" cy="6858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548640" y="2514600"/>
            <a:ext cx="31089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Pointy ears? Whiskers? A tail?</a:t>
            </a:r>
            <a:endParaRPr lang="en-US" sz="1600" dirty="0"/>
          </a:p>
        </p:txBody>
      </p:sp>
      <p:sp>
        <p:nvSpPr>
          <p:cNvPr id="12" name="Shape 6"/>
          <p:cNvSpPr/>
          <p:nvPr/>
        </p:nvSpPr>
        <p:spPr>
          <a:xfrm>
            <a:off x="4023360" y="1325880"/>
            <a:ext cx="4663440" cy="621792"/>
          </a:xfrm>
          <a:prstGeom prst="roundRect">
            <a:avLst>
              <a:gd name="adj" fmla="val 17647"/>
            </a:avLst>
          </a:prstGeom>
          <a:solidFill>
            <a:schemeClr val="bg2"/>
          </a:solidFill>
          <a:ln/>
        </p:spPr>
      </p:sp>
      <p:sp>
        <p:nvSpPr>
          <p:cNvPr id="13" name="Shape 7"/>
          <p:cNvSpPr/>
          <p:nvPr/>
        </p:nvSpPr>
        <p:spPr>
          <a:xfrm>
            <a:off x="4160520" y="1463040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816" y="1545336"/>
            <a:ext cx="246888" cy="246888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09160" y="1435608"/>
            <a:ext cx="38679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Think: count to 5</a:t>
            </a:r>
            <a:endParaRPr lang="en-US" sz="1600" dirty="0"/>
          </a:p>
        </p:txBody>
      </p:sp>
      <p:sp>
        <p:nvSpPr>
          <p:cNvPr id="16" name="Shape 9"/>
          <p:cNvSpPr/>
          <p:nvPr/>
        </p:nvSpPr>
        <p:spPr>
          <a:xfrm>
            <a:off x="4023360" y="2057400"/>
            <a:ext cx="4663440" cy="621792"/>
          </a:xfrm>
          <a:prstGeom prst="roundRect">
            <a:avLst>
              <a:gd name="adj" fmla="val 17647"/>
            </a:avLst>
          </a:prstGeom>
          <a:solidFill>
            <a:schemeClr val="bg2"/>
          </a:solidFill>
          <a:ln/>
        </p:spPr>
      </p:sp>
      <p:sp>
        <p:nvSpPr>
          <p:cNvPr id="17" name="Shape 10"/>
          <p:cNvSpPr/>
          <p:nvPr/>
        </p:nvSpPr>
        <p:spPr>
          <a:xfrm>
            <a:off x="4160520" y="2194560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us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816" y="2276856"/>
            <a:ext cx="246888" cy="24688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709160" y="2167128"/>
            <a:ext cx="38679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Pair: tell your partner</a:t>
            </a:r>
            <a:endParaRPr lang="en-US" sz="1600" dirty="0"/>
          </a:p>
        </p:txBody>
      </p:sp>
      <p:sp>
        <p:nvSpPr>
          <p:cNvPr id="20" name="Shape 12"/>
          <p:cNvSpPr/>
          <p:nvPr/>
        </p:nvSpPr>
        <p:spPr>
          <a:xfrm>
            <a:off x="4023360" y="2788920"/>
            <a:ext cx="4663440" cy="621792"/>
          </a:xfrm>
          <a:prstGeom prst="roundRect">
            <a:avLst>
              <a:gd name="adj" fmla="val 17647"/>
            </a:avLst>
          </a:prstGeom>
          <a:solidFill>
            <a:schemeClr val="bg2"/>
          </a:solidFill>
          <a:ln/>
        </p:spPr>
      </p:sp>
      <p:sp>
        <p:nvSpPr>
          <p:cNvPr id="21" name="Shape 13"/>
          <p:cNvSpPr/>
          <p:nvPr/>
        </p:nvSpPr>
        <p:spPr>
          <a:xfrm>
            <a:off x="4160520" y="2926080"/>
            <a:ext cx="411480" cy="4114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5" descr="/home/claude/kit/icon_bullhor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816" y="3008376"/>
            <a:ext cx="246888" cy="246888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4709160" y="2898648"/>
            <a:ext cx="38679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Share: tell the class</a:t>
            </a:r>
            <a:endParaRPr lang="en-US" sz="1600" dirty="0"/>
          </a:p>
        </p:txBody>
      </p:sp>
      <p:sp>
        <p:nvSpPr>
          <p:cNvPr id="24" name="Shape 15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6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6" descr="/home/claude/kit/icon_sync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Zib will learn that cats have ___.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time! Is it a cat?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219200" cy="14630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an_mou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040" y="1508760"/>
            <a:ext cx="731520" cy="7315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28600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Mouse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1859280" y="1371600"/>
            <a:ext cx="1219200" cy="14630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cat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0" y="1508760"/>
            <a:ext cx="731520" cy="73152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28600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 (new picture)</a:t>
            </a:r>
            <a:endParaRPr lang="en-US" sz="1400" dirty="0"/>
          </a:p>
        </p:txBody>
      </p:sp>
      <p:sp>
        <p:nvSpPr>
          <p:cNvPr id="10" name="Shape 5"/>
          <p:cNvSpPr/>
          <p:nvPr/>
        </p:nvSpPr>
        <p:spPr>
          <a:xfrm>
            <a:off x="3261360" y="1371600"/>
            <a:ext cx="1219200" cy="14630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an_ow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508760"/>
            <a:ext cx="731520" cy="7315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28600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Owl</a:t>
            </a:r>
            <a:endParaRPr lang="en-US" sz="1400" dirty="0"/>
          </a:p>
        </p:txBody>
      </p:sp>
      <p:sp>
        <p:nvSpPr>
          <p:cNvPr id="13" name="Shape 7"/>
          <p:cNvSpPr/>
          <p:nvPr/>
        </p:nvSpPr>
        <p:spPr>
          <a:xfrm>
            <a:off x="4663440" y="1371600"/>
            <a:ext cx="1219200" cy="14630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an_shee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280" y="150876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28600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Sheep</a:t>
            </a:r>
            <a:endParaRPr lang="en-US" sz="1400" dirty="0"/>
          </a:p>
        </p:txBody>
      </p:sp>
      <p:sp>
        <p:nvSpPr>
          <p:cNvPr id="16" name="Shape 9"/>
          <p:cNvSpPr/>
          <p:nvPr/>
        </p:nvSpPr>
        <p:spPr>
          <a:xfrm>
            <a:off x="6065520" y="1371600"/>
            <a:ext cx="1219200" cy="14630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an_tig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1508760"/>
            <a:ext cx="731520" cy="73152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28600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Tiger</a:t>
            </a:r>
            <a:endParaRPr lang="en-US" sz="1400" dirty="0"/>
          </a:p>
        </p:txBody>
      </p:sp>
      <p:sp>
        <p:nvSpPr>
          <p:cNvPr id="19" name="Shape 11"/>
          <p:cNvSpPr/>
          <p:nvPr/>
        </p:nvSpPr>
        <p:spPr>
          <a:xfrm>
            <a:off x="7467600" y="1371600"/>
            <a:ext cx="1219200" cy="14630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question2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1440" y="1508760"/>
            <a:ext cx="731520" cy="73152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28600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???</a:t>
            </a:r>
            <a:endParaRPr lang="en-US" sz="1400" dirty="0"/>
          </a:p>
        </p:txBody>
      </p:sp>
      <p:sp>
        <p:nvSpPr>
          <p:cNvPr id="22" name="Shape 13"/>
          <p:cNvSpPr/>
          <p:nvPr/>
        </p:nvSpPr>
        <p:spPr>
          <a:xfrm>
            <a:off x="457200" y="30632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3" name="Shape 14"/>
          <p:cNvSpPr/>
          <p:nvPr/>
        </p:nvSpPr>
        <p:spPr>
          <a:xfrm>
            <a:off x="566928" y="3154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lightbulb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255264"/>
            <a:ext cx="301752" cy="30175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188720" y="30632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predict Zib will say ___ because ___.</a:t>
            </a:r>
            <a:endParaRPr lang="en-US" sz="2000" dirty="0"/>
          </a:p>
        </p:txBody>
      </p:sp>
      <p:sp>
        <p:nvSpPr>
          <p:cNvPr id="26" name="Text 16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says: "It looks like the ___, so I guess ___."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Uh-oh! BEEP: "CAT!"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3108960" cy="2286000"/>
          </a:xfrm>
          <a:prstGeom prst="roundRect">
            <a:avLst>
              <a:gd name="adj" fmla="val 4800"/>
            </a:avLst>
          </a:prstGeom>
          <a:solidFill>
            <a:srgbClr val="FCE4F2"/>
          </a:solidFill>
          <a:ln/>
        </p:spPr>
      </p:sp>
      <p:pic>
        <p:nvPicPr>
          <p:cNvPr id="5" name="Image 0" descr="/home/claude/kit/icon_an_fo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463040"/>
            <a:ext cx="1828800" cy="1828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7200" y="3154680"/>
            <a:ext cx="31089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Fox</a:t>
            </a:r>
            <a:endParaRPr lang="en-US" sz="2000" dirty="0"/>
          </a:p>
        </p:txBody>
      </p:sp>
      <p:sp>
        <p:nvSpPr>
          <p:cNvPr id="7" name="Shape 3"/>
          <p:cNvSpPr/>
          <p:nvPr/>
        </p:nvSpPr>
        <p:spPr>
          <a:xfrm>
            <a:off x="3749040" y="1325880"/>
            <a:ext cx="493776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8" name="Shape 4"/>
          <p:cNvSpPr/>
          <p:nvPr/>
        </p:nvSpPr>
        <p:spPr>
          <a:xfrm>
            <a:off x="3931920" y="150876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/home/claude/kit/icon_alien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12" y="1673352"/>
            <a:ext cx="493776" cy="493776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892040" y="1508760"/>
            <a:ext cx="36576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"Pointy ears… fur… tail… CAT!"</a:t>
            </a:r>
            <a:endParaRPr lang="en-US" sz="2000" dirty="0"/>
          </a:p>
        </p:txBody>
      </p:sp>
      <p:sp>
        <p:nvSpPr>
          <p:cNvPr id="11" name="Text 6"/>
          <p:cNvSpPr txBox="1"/>
          <p:nvPr/>
        </p:nvSpPr>
        <p:spPr>
          <a:xfrm>
            <a:off x="3931920" y="2606040"/>
            <a:ext cx="45720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Zib KNOW, or GUESS?</a:t>
            </a:r>
            <a:endParaRPr lang="en-US" sz="2400" dirty="0"/>
          </a:p>
        </p:txBody>
      </p:sp>
      <p:sp>
        <p:nvSpPr>
          <p:cNvPr id="12" name="Shape 7"/>
          <p:cNvSpPr/>
          <p:nvPr/>
        </p:nvSpPr>
        <p:spPr>
          <a:xfrm>
            <a:off x="457200" y="37947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3" name="Shape 8"/>
          <p:cNvSpPr/>
          <p:nvPr/>
        </p:nvSpPr>
        <p:spPr>
          <a:xfrm>
            <a:off x="566928" y="38862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986784"/>
            <a:ext cx="301752" cy="30175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188720" y="37947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never saw a fox. It guessed from the pattern, and the guess was wrong.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did Zib get it wrong?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"Zib thought the fox was a cat because it had pointy ears and a tail, like the cats in its examples. But Zib had never seen a fox."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thought it was a cat because it looked like ___.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pointy ears · whiskers · tail · four legs · fur · fox · cat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thought the ___ was a cat because ___.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thought ___ because it learned from ___, but it had never seen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your own Zib!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Trainer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each example and says CAT or NOT CAT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256032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26974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ali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0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38328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Zib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9748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Studies, then guesses: "It looks like…"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66344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80060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32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48640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Tester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80060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one NEW card at a time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676656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69037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cli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448" y="16184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58952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Recorder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90372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Ticks ✓ right or ✗ wrong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50292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5" name="Image 4" descr="/home/claude/kit/icon_ey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886200"/>
            <a:ext cx="274320" cy="27432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00584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speaker</a:t>
            </a:r>
            <a:endParaRPr lang="en-US" sz="1200" dirty="0"/>
          </a:p>
        </p:txBody>
      </p:sp>
      <p:sp>
        <p:nvSpPr>
          <p:cNvPr id="27" name="Shape 19"/>
          <p:cNvSpPr/>
          <p:nvPr/>
        </p:nvSpPr>
        <p:spPr>
          <a:xfrm>
            <a:off x="214884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8" name="Image 5" descr="/home/claude/kit/icon_ea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280" y="3886200"/>
            <a:ext cx="274320" cy="27432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265176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carefully</a:t>
            </a:r>
            <a:endParaRPr lang="en-US" sz="1200" dirty="0"/>
          </a:p>
        </p:txBody>
      </p:sp>
      <p:sp>
        <p:nvSpPr>
          <p:cNvPr id="30" name="Shape 21"/>
          <p:cNvSpPr/>
          <p:nvPr/>
        </p:nvSpPr>
        <p:spPr>
          <a:xfrm>
            <a:off x="379476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1" name="Image 6" descr="/home/claude/kit/icon_sync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6200" y="3886200"/>
            <a:ext cx="274320" cy="27432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429768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turns</a:t>
            </a:r>
            <a:endParaRPr lang="en-US" sz="1200" dirty="0"/>
          </a:p>
        </p:txBody>
      </p:sp>
      <p:sp>
        <p:nvSpPr>
          <p:cNvPr id="33" name="Shape 23"/>
          <p:cNvSpPr/>
          <p:nvPr/>
        </p:nvSpPr>
        <p:spPr>
          <a:xfrm>
            <a:off x="544068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4" name="Image 7" descr="/home/claude/kit/icon_hear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2120" y="3886200"/>
            <a:ext cx="274320" cy="274320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594360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kind words</a:t>
            </a:r>
            <a:endParaRPr lang="en-US" sz="1200" dirty="0"/>
          </a:p>
        </p:txBody>
      </p:sp>
      <p:sp>
        <p:nvSpPr>
          <p:cNvPr id="36" name="Shape 25"/>
          <p:cNvSpPr/>
          <p:nvPr/>
        </p:nvSpPr>
        <p:spPr>
          <a:xfrm>
            <a:off x="708660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7" name="Image 8" descr="/home/claude/kit/icon_lightbulb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8040" y="3886200"/>
            <a:ext cx="274320" cy="274320"/>
          </a:xfrm>
          <a:prstGeom prst="rect">
            <a:avLst/>
          </a:prstGeom>
        </p:spPr>
      </p:pic>
      <p:sp>
        <p:nvSpPr>
          <p:cNvPr id="38" name="Text 26"/>
          <p:cNvSpPr txBox="1"/>
          <p:nvPr/>
        </p:nvSpPr>
        <p:spPr>
          <a:xfrm>
            <a:off x="758952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"because"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or examples? Help Zib!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oy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(Bossy Robot)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37490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give exact rules. Gets STUCK on new things.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371600"/>
          </a:xfrm>
          <a:prstGeom prst="roundRect">
            <a:avLst>
              <a:gd name="adj" fmla="val 8000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ali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3212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(Zib)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194560"/>
            <a:ext cx="374904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patterns from examples. GUESSES about new things, and can be wrong.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880360"/>
            <a:ext cx="26212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pic>
        <p:nvPicPr>
          <p:cNvPr id="15" name="Image 2" descr="/home/claude/kit/icon_an_fox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240" y="3017520"/>
            <a:ext cx="457200" cy="45720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30352" y="3520440"/>
            <a:ext cx="2474976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foxes: NOT CAT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3261360" y="2880360"/>
            <a:ext cx="26212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pic>
        <p:nvPicPr>
          <p:cNvPr id="18" name="Image 3" descr="/home/claude/kit/icon_cat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017520"/>
            <a:ext cx="457200" cy="45720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3334512" y="3520440"/>
            <a:ext cx="2474976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cats: CAT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6065520" y="2880360"/>
            <a:ext cx="262128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pic>
        <p:nvPicPr>
          <p:cNvPr id="21" name="Image 4" descr="/home/claude/kit/icon_an_tig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7560" y="3017520"/>
            <a:ext cx="457200" cy="4572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6138672" y="3520440"/>
            <a:ext cx="2474976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Tigers?</a:t>
            </a:r>
            <a:endParaRPr lang="en-US" sz="1300" dirty="0"/>
          </a:p>
        </p:txBody>
      </p:sp>
      <p:sp>
        <p:nvSpPr>
          <p:cNvPr id="23" name="Text 15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should show Zib ___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earned a badge!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554480" cy="1554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alien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715" y="1744675"/>
            <a:ext cx="808330" cy="80833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371600"/>
            <a:ext cx="6309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Explorer Badge 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1737360"/>
            <a:ext cx="63093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Alien Teacher</a:t>
            </a:r>
            <a:endParaRPr lang="en-US" sz="3200" dirty="0"/>
          </a:p>
        </p:txBody>
      </p:sp>
      <p:sp>
        <p:nvSpPr>
          <p:cNvPr id="8" name="Text 4"/>
          <p:cNvSpPr txBox="1"/>
          <p:nvPr/>
        </p:nvSpPr>
        <p:spPr>
          <a:xfrm>
            <a:off x="2377440" y="2423160"/>
            <a:ext cx="63093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 how you taught Zib.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57200" y="30632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154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25526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30632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Zib thought it was a cat because it looked like ___.</a:t>
            </a:r>
            <a:endParaRPr lang="en-US" sz="2000" dirty="0"/>
          </a:p>
        </p:txBody>
      </p:sp>
      <p:sp>
        <p:nvSpPr>
          <p:cNvPr id="13" name="Shape 8"/>
          <p:cNvSpPr/>
          <p:nvPr/>
        </p:nvSpPr>
        <p:spPr>
          <a:xfrm>
            <a:off x="45720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4078224"/>
            <a:ext cx="301752" cy="30175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3444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my talk rules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326136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FFF1C9"/>
          </a:solidFill>
          <a:ln/>
        </p:spPr>
      </p:sp>
      <p:sp>
        <p:nvSpPr>
          <p:cNvPr id="18" name="Shape 12"/>
          <p:cNvSpPr/>
          <p:nvPr/>
        </p:nvSpPr>
        <p:spPr>
          <a:xfrm>
            <a:off x="339852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3" descr="/home/claude/kit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104" y="4078224"/>
            <a:ext cx="301752" cy="30175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403860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Nearly!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606552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FBE3DC"/>
          </a:solidFill>
          <a:ln/>
        </p:spPr>
      </p:sp>
      <p:sp>
        <p:nvSpPr>
          <p:cNvPr id="22" name="Shape 15"/>
          <p:cNvSpPr/>
          <p:nvPr/>
        </p:nvSpPr>
        <p:spPr>
          <a:xfrm>
            <a:off x="620268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4" descr="/home/claude/kit/icon_thumbsdow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264" y="407822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684276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AI Explorer 5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hield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AI a Person?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AI can talk. Does that make it a person, or a friend?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Y1 L4 – Teach the Alien</dc:title>
  <dc:subject>PptxGenJS Presentation</dc:subject>
  <dc:creator>The GenTech Academy</dc:creator>
  <cp:lastModifiedBy>The GenTech Academy</cp:lastModifiedBy>
  <cp:revision>1</cp:revision>
  <dcterms:created xsi:type="dcterms:W3CDTF">2026-10-06T07:27:12Z</dcterms:created>
  <dcterms:modified xsi:type="dcterms:W3CDTF">2026-10-06T07:27:12Z</dcterms:modified>
</cp:coreProperties>
</file>