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ok" id="{0495fad2-407f-ab65-73b5-8a22cdb45f61}">
          <p14:sldIdLst>
            <p14:sldId id="256"/>
            <p14:sldId id="257"/>
            <p14:sldId id="258"/>
          </p14:sldIdLst>
        </p14:section>
        <p14:section name="Learn" id="{701784ce-5f82-08f0-a59b-a2394eb03d9c}">
          <p14:sldIdLst>
            <p14:sldId id="259"/>
            <p14:sldId id="260"/>
            <p14:sldId id="261"/>
          </p14:sldIdLst>
        </p14:section>
        <p14:section name="Rule the robot" id="{883e1432-1eb2-e218-7ac7-6a9289f9ca61}">
          <p14:sldIdLst>
            <p14:sldId id="262"/>
            <p14:sldId id="263"/>
            <p14:sldId id="264"/>
          </p14:sldIdLst>
        </p14:section>
        <p14:section name="Surprise" id="{a5ed11c0-16ea-e42f-a973-584aa55720f8}">
          <p14:sldIdLst>
            <p14:sldId id="265"/>
            <p14:sldId id="266"/>
          </p14:sldIdLst>
        </p14:section>
        <p14:section name="Boss and Robot" id="{2d54cad9-3522-ef21-8dc4-3df11e8118c2}">
          <p14:sldIdLst>
            <p14:sldId id="267"/>
            <p14:sldId id="268"/>
          </p14:sldIdLst>
        </p14:section>
        <p14:section name="Badge" id="{e5190178-4ce8-ad50-639b-7bbef9f78dfa}">
          <p14:sldIdLst>
            <p14:sldId id="269"/>
            <p14:sldId id="270"/>
            <p14:sldId id="271"/>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lesson: robot headband ready, path to the door clear, fruit cards cut (purple carrot and orange hidden), three labelled baskets.
Recap: "Where did we spot AI last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Put on the robot headband. Robot voice: "I AM ROBO-TEACHER. I FOLLOW INSTRUCTIONS. GET ME TO THE DOOR."
Follow instructions EXACTLY and comically: "Walk" = keep walking until someone says "stop" (stop safely before any obstacle!). "Turn" = "WHICH WAY?" "Go to the door" = "ERROR! GIVE ME STEPS!"
After 2–3 attempts, help the class build a working sequence with first and then.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"Why didn't I get to the door?" Draw out: the instructions were not exact, or not in the right order.
SCRIPT: "A computer follows instructions EXACTLY. It can't guess what you meant. A list of exact instructions in the right order is called an ALGORITHM."
AfL: who can tell you one exact instruction?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Revisit the Explorer Talk Rules. Today's focus rule: TAKE TURNS (roll your hands). In Boss and Robot pairs, you'll swap jobs halfway.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mission. Highlight the oracy criterion: "Today we'll use FIRST and THEN to put our instructions in order."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Gestures: RULE = draw a straight line in the air; INSTRUCTIONS / ALGORITHM = point to each finger in turn; FIRST / THEN = one finger, then two; EXACT = pinch fingers together; STUCK = freeze like a statue.
Say each word three times.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SCRIPT (robot voice): "I AM A FRUIT-SORTING ROBOT. I NEED RULES."
MODEL: "IF it is red, THEN put it in the red basket." Pupils make the rules for yellow and green with a partner, then share.
Each rule needs TWO parts: the colour AND the basket.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Hold up each card. The robot says the rule aloud: "IT IS RED. RULE: RED BASKET." and sorts it.
Invite pupils to play the robot for a few cards (robot headband). The robot must say the rule every time.
AfL: are pupils checking the robot followed the rule exactly?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Build suspense: "I've got something new in my bag. The robot has rules for red, yellow and green. What will it do?"
Pairs predict using the frame. Take 3 predictions.
AfL: listen for "there's no rule for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the purple carrot. Robot: "PURPLE… NO RULE FOR PURPLE… ERROR! ERROR!" Freeze.
Then the orange: "ORANGE… NO RULE… ERROR!"
HINGE QUESTION: "Did the robot make a mistake, or were our rules missing something?" (The rules! The robot followed them perfectly.)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the frame aloud. Pairs practise with the frame that suits them (read all three aloud). Share 3–4 answers.
Praise any pupil who says it was the RULES, not the robot.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MODEL with a pupil. You are the Boss: "First, stand up." The Robot repeats: "First, stand up." Then does it. "Then, take two steps." Repeat, do.
Why repeat? It shows the Robot listened carefully.
If an instruction isn't exact, the Robot says "ERROR!" and the Boss fixes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PUPIL CHOICE: pairs choose a challenge card (Appendix D). Swap Boss and Robot halfway.
Circulate and ask Robots: "Was that instruction exact?" Ask Bosses: "How did you fix it after the ERROR?"
Safety: walking only, no spinning.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could we fix the fruit robot?" Vote: add a purple rule? An orange rule?
Then: "But what if a blue potato turns up tomorrow? Could we write a rule for EVERY fruit in the world?" (No!)
SEED FOR LESSON 4: "Next time we'll meet a different kind of machine. It doesn't use rules. It learns from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Exit ticket (Appendix F): number the sandwich instructions and finish the sentence. Talk check: did I use first and then?
Award Badge 3, Rule Maker.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TEASER: "Next time, a visitor from space is coming. It has never seen a cat! We'll teach it, not with rules but with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_TITLE">
    <p:bg>
      <p:bgPr>
        <a:solidFill>
          <a:schemeClr val="tx2"/>
        </a:solidFill>
      </p:bgPr>
    </p:bg>
    <p:spTree>
      <p:nvGrpSpPr>
        <p:cNvPr id="1" name=""/>
        <p:cNvGrpSpPr/>
        <p:nvPr/>
      </p:nvGrpSpPr>
      <p:grpSpPr>
        <a:xfrm>
          <a:off x="0" y="0"/>
          <a:ext cx="0" cy="0"/>
          <a:chOff x="0" y="0"/>
          <a:chExt cx="0" cy="0"/>
        </a:xfrm>
      </p:grpSpPr>
      <p:pic>
        <p:nvPicPr>
          <p:cNvPr id="2" name="Image 0" descr="/home/claude/kit/logo_full_dark.png">    </p:cNvPr>
          <p:cNvPicPr>
            <a:picLocks noChangeAspect="1"/>
          </p:cNvPicPr>
          <p:nvPr/>
        </p:nvPicPr>
        <p:blipFill>
          <a:blip r:embed="rId1"/>
          <a:stretch>
            <a:fillRect/>
          </a:stretch>
        </p:blipFill>
        <p:spPr>
          <a:xfrm>
            <a:off x="7543800" y="3931920"/>
            <a:ext cx="1188720" cy="99121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AI EXPLORER 3</a:t>
            </a:r>
            <a:endParaRPr lang="en-US" sz="1000" dirty="0"/>
          </a:p>
        </p:txBody>
      </p:sp>
      <p:pic>
        <p:nvPicPr>
          <p:cNvPr id="3" name="Image 0" descr="/home/claude/kit/logo_lockup_light.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ARK_CONTENT">
    <p:bg>
      <p:bgPr>
        <a:solidFill>
          <a:schemeClr val="tx2"/>
        </a:solidFill>
      </p:bgPr>
    </p:bg>
    <p:spTree>
      <p:nvGrpSpPr>
        <p:cNvPr id="1" name=""/>
        <p:cNvGrpSpPr/>
        <p:nvPr/>
      </p:nvGrpSpPr>
      <p:grpSpPr>
        <a:xfrm>
          <a:off x="0" y="0"/>
          <a:ext cx="0" cy="0"/>
          <a:chOff x="0" y="0"/>
          <a:chExt cx="0" cy="0"/>
        </a:xfrm>
      </p:grpSpPr>
      <p:sp>
        <p:nvSpPr>
          <p:cNvPr id="2" name="Text 0"/>
          <p:cNvSpPr/>
          <p:nvPr/>
        </p:nvSpPr>
        <p:spPr>
          <a:xfrm>
            <a:off x="457200" y="201168"/>
            <a:ext cx="1417320" cy="274320"/>
          </a:xfrm>
          <a:prstGeom prst="roundRect">
            <a:avLst>
              <a:gd name="adj" fmla="val 26667"/>
            </a:avLst>
          </a:prstGeom>
          <a:solidFill>
            <a:schemeClr val="accent1"/>
          </a:solidFill>
          <a:ln/>
        </p:spPr>
        <p:txBody>
          <a:bodyPr wrap="square" lIns="0" tIns="0" rIns="0" bIns="0" rtlCol="0" anchor="ctr"/>
          <a:lstStyle/>
          <a:p>
            <a:pPr algn="ctr" indent="0" marL="0">
              <a:buNone/>
            </a:pPr>
            <a:r>
              <a:rPr lang="en-US" sz="1000" b="1" dirty="0">
                <a:solidFill>
                  <a:schemeClr val="bg1"/>
                </a:solidFill>
              </a:rPr>
              <a:t>AI EXPLORER 3</a:t>
            </a:r>
            <a:endParaRPr lang="en-US" sz="1000" dirty="0"/>
          </a:p>
        </p:txBody>
      </p:sp>
      <p:pic>
        <p:nvPicPr>
          <p:cNvPr id="3" name="Image 0" descr="/home/claude/kit/logo_lockup_dark.png">    </p:cNvPr>
          <p:cNvPicPr>
            <a:picLocks noChangeAspect="1"/>
          </p:cNvPicPr>
          <p:nvPr/>
        </p:nvPicPr>
        <p:blipFill>
          <a:blip r:embed="rId1"/>
          <a:stretch>
            <a:fillRect/>
          </a:stretch>
        </p:blipFill>
        <p:spPr>
          <a:xfrm>
            <a:off x="457200" y="4736592"/>
            <a:ext cx="1271016" cy="237744"/>
          </a:xfrm>
          <a:prstGeom prst="rect">
            <a:avLst/>
          </a:prstGeom>
        </p:spPr>
      </p:pic>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4.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3.png"/><Relationship Id="rId7" Type="http://schemas.openxmlformats.org/officeDocument/2006/relationships/slideLayout" Target="../slideLayouts/slideLayout3.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2.png"/><Relationship Id="rId4" Type="http://schemas.openxmlformats.org/officeDocument/2006/relationships/image" Target="../media/image-5-2.png"/><Relationship Id="rId5" Type="http://schemas.openxmlformats.org/officeDocument/2006/relationships/image" Target="../media/image-5-5.png"/><Relationship Id="rId6" Type="http://schemas.openxmlformats.org/officeDocument/2006/relationships/slideLayout" Target="../slideLayouts/slideLayout3.xml"/><Relationship Id="rId7"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3.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3.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image" Target="../media/image-8-10.png"/><Relationship Id="rId11" Type="http://schemas.openxmlformats.org/officeDocument/2006/relationships/image" Target="../media/image-8-11.png"/><Relationship Id="rId12" Type="http://schemas.openxmlformats.org/officeDocument/2006/relationships/slideLayout" Target="../slideLayouts/slideLayout3.xml"/><Relationship Id="rId1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3.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2.png"/><Relationship Id="rId5" Type="http://schemas.openxmlformats.org/officeDocument/2006/relationships/image" Target="../media/image-12-5.png"/><Relationship Id="rId6" Type="http://schemas.openxmlformats.org/officeDocument/2006/relationships/image" Target="../media/image-12-2.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slideLayout" Target="../slideLayouts/slideLayout3.xml"/><Relationship Id="rId10"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3.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1.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3.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slideLayout" Target="../slideLayouts/slideLayout3.xml"/><Relationship Id="rId7"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4.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Shape 0"/>
          <p:cNvSpPr/>
          <p:nvPr/>
        </p:nvSpPr>
        <p:spPr>
          <a:xfrm>
            <a:off x="640080" y="1417320"/>
            <a:ext cx="1463040" cy="1463040"/>
          </a:xfrm>
          <a:prstGeom prst="ellipse">
            <a:avLst/>
          </a:prstGeom>
          <a:solidFill>
            <a:schemeClr val="accent1"/>
          </a:solidFill>
          <a:ln/>
        </p:spPr>
      </p:sp>
      <p:pic>
        <p:nvPicPr>
          <p:cNvPr id="4" name="Image 0" descr="/home/claude/kit/icon_toyrobot_w.png">    </p:cNvPr>
          <p:cNvPicPr>
            <a:picLocks noChangeAspect="1"/>
          </p:cNvPicPr>
          <p:nvPr/>
        </p:nvPicPr>
        <p:blipFill>
          <a:blip r:embed="rId1"/>
          <a:stretch>
            <a:fillRect/>
          </a:stretch>
        </p:blipFill>
        <p:spPr>
          <a:xfrm>
            <a:off x="991210" y="1768450"/>
            <a:ext cx="760781" cy="760781"/>
          </a:xfrm>
          <a:prstGeom prst="rect">
            <a:avLst/>
          </a:prstGeom>
        </p:spPr>
      </p:pic>
      <p:sp>
        <p:nvSpPr>
          <p:cNvPr id="5" name="Text 1"/>
          <p:cNvSpPr txBox="1"/>
          <p:nvPr/>
        </p:nvSpPr>
        <p:spPr>
          <a:xfrm>
            <a:off x="2377440" y="1325880"/>
            <a:ext cx="6400800" cy="365760"/>
          </a:xfrm>
          <a:prstGeom prst="rect">
            <a:avLst/>
          </a:prstGeom>
          <a:noFill/>
          <a:ln/>
        </p:spPr>
        <p:txBody>
          <a:bodyPr wrap="square" lIns="635" tIns="635" rIns="635" bIns="635" rtlCol="0" anchor="t"/>
          <a:lstStyle/>
          <a:p>
            <a:pPr indent="0" marL="0">
              <a:buNone/>
            </a:pPr>
            <a:r>
              <a:rPr lang="en-US" sz="1400" b="1" spc="200" kern="0" dirty="0">
                <a:solidFill>
                  <a:schemeClr val="accent1"/>
                </a:solidFill>
                <a:latin typeface="Calibri" pitchFamily="34" charset="0"/>
                <a:ea typeface="Calibri" pitchFamily="34" charset="-122"/>
                <a:cs typeface="Calibri" pitchFamily="34" charset="-120"/>
              </a:rPr>
              <a:t>YEAR 1 · IS IT AI? · LESSON 3</a:t>
            </a:r>
            <a:endParaRPr lang="en-US" sz="1400" dirty="0"/>
          </a:p>
        </p:txBody>
      </p:sp>
      <p:sp>
        <p:nvSpPr>
          <p:cNvPr id="6" name="Text 2"/>
          <p:cNvSpPr txBox="1"/>
          <p:nvPr/>
        </p:nvSpPr>
        <p:spPr>
          <a:xfrm>
            <a:off x="2377440" y="1691640"/>
            <a:ext cx="6400800" cy="1280160"/>
          </a:xfrm>
          <a:prstGeom prst="rect">
            <a:avLst/>
          </a:prstGeom>
          <a:noFill/>
          <a:ln/>
        </p:spPr>
        <p:txBody>
          <a:bodyPr wrap="square" lIns="635" tIns="635" rIns="635" bIns="635" rtlCol="0" anchor="t"/>
          <a:lstStyle/>
          <a:p>
            <a:pPr indent="0" marL="0">
              <a:buNone/>
            </a:pPr>
            <a:r>
              <a:rPr lang="en-US" sz="3600" b="1" dirty="0">
                <a:solidFill>
                  <a:schemeClr val="bg1"/>
                </a:solidFill>
                <a:latin typeface="Arial" pitchFamily="34" charset="0"/>
                <a:ea typeface="Arial" pitchFamily="34" charset="-122"/>
                <a:cs typeface="Arial" pitchFamily="34" charset="-120"/>
              </a:rPr>
              <a:t>Bossy Robots</a:t>
            </a:r>
            <a:endParaRPr lang="en-US" sz="3600" dirty="0"/>
          </a:p>
        </p:txBody>
      </p:sp>
      <p:sp>
        <p:nvSpPr>
          <p:cNvPr id="7" name="Text 3"/>
          <p:cNvSpPr txBox="1"/>
          <p:nvPr/>
        </p:nvSpPr>
        <p:spPr>
          <a:xfrm>
            <a:off x="2377440" y="3063240"/>
            <a:ext cx="6400800" cy="548640"/>
          </a:xfrm>
          <a:prstGeom prst="rect">
            <a:avLst/>
          </a:prstGeom>
          <a:noFill/>
          <a:ln/>
        </p:spPr>
        <p:txBody>
          <a:bodyPr wrap="square" lIns="635" tIns="635" rIns="635" bIns="635" rtlCol="0" anchor="t"/>
          <a:lstStyle/>
          <a:p>
            <a:pPr indent="0" marL="0">
              <a:buNone/>
            </a:pPr>
            <a:r>
              <a:rPr lang="en-US" sz="2000" i="1" dirty="0">
                <a:solidFill>
                  <a:schemeClr val="bg2"/>
                </a:solidFill>
                <a:latin typeface="Calibri" pitchFamily="34" charset="0"/>
                <a:ea typeface="Calibri" pitchFamily="34" charset="-122"/>
                <a:cs typeface="Calibri" pitchFamily="34" charset="-120"/>
              </a:rPr>
              <a:t>How do computers follow rules?</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I AM ROBO-TEACHER</a:t>
            </a:r>
            <a:endParaRPr lang="en-US" sz="3000" dirty="0"/>
          </a:p>
        </p:txBody>
      </p:sp>
      <p:sp>
        <p:nvSpPr>
          <p:cNvPr id="4" name="Shape 1"/>
          <p:cNvSpPr/>
          <p:nvPr/>
        </p:nvSpPr>
        <p:spPr>
          <a:xfrm>
            <a:off x="640080" y="1417320"/>
            <a:ext cx="1828800" cy="1828800"/>
          </a:xfrm>
          <a:prstGeom prst="ellipse">
            <a:avLst/>
          </a:prstGeom>
          <a:solidFill>
            <a:schemeClr val="accent1"/>
          </a:solidFill>
          <a:ln/>
        </p:spPr>
      </p:sp>
      <p:pic>
        <p:nvPicPr>
          <p:cNvPr id="5" name="Image 0" descr="/home/claude/kit/icon_toyrobot_w.png">    </p:cNvPr>
          <p:cNvPicPr>
            <a:picLocks noChangeAspect="1"/>
          </p:cNvPicPr>
          <p:nvPr/>
        </p:nvPicPr>
        <p:blipFill>
          <a:blip r:embed="rId1"/>
          <a:stretch>
            <a:fillRect/>
          </a:stretch>
        </p:blipFill>
        <p:spPr>
          <a:xfrm>
            <a:off x="1005840" y="1783080"/>
            <a:ext cx="1097280" cy="1097280"/>
          </a:xfrm>
          <a:prstGeom prst="rect">
            <a:avLst/>
          </a:prstGeom>
        </p:spPr>
      </p:pic>
      <p:sp>
        <p:nvSpPr>
          <p:cNvPr id="6" name="Text 2"/>
          <p:cNvSpPr txBox="1"/>
          <p:nvPr/>
        </p:nvSpPr>
        <p:spPr>
          <a:xfrm>
            <a:off x="2834640" y="1371600"/>
            <a:ext cx="5852160" cy="1097280"/>
          </a:xfrm>
          <a:prstGeom prst="rect">
            <a:avLst/>
          </a:prstGeom>
          <a:noFill/>
          <a:ln/>
        </p:spPr>
        <p:txBody>
          <a:bodyPr wrap="square" lIns="635" tIns="635" rIns="635" bIns="635" rtlCol="0" anchor="t"/>
          <a:lstStyle/>
          <a:p>
            <a:pPr indent="0" marL="0">
              <a:buNone/>
            </a:pPr>
            <a:r>
              <a:rPr lang="en-US" sz="2600" b="1" dirty="0">
                <a:solidFill>
                  <a:schemeClr val="bg1"/>
                </a:solidFill>
                <a:latin typeface="Arial" pitchFamily="34" charset="0"/>
                <a:ea typeface="Arial" pitchFamily="34" charset="-122"/>
                <a:cs typeface="Arial" pitchFamily="34" charset="-120"/>
              </a:rPr>
              <a:t>"I FOLLOW INSTRUCTIONS.</a:t>
            </a:r>
            <a:endParaRPr lang="en-US" sz="2600" dirty="0"/>
          </a:p>
          <a:p>
            <a:pPr indent="0" marL="0">
              <a:buNone/>
            </a:pPr>
            <a:r>
              <a:rPr lang="en-US" sz="2600" b="1" dirty="0">
                <a:solidFill>
                  <a:schemeClr val="bg1"/>
                </a:solidFill>
                <a:latin typeface="Arial" pitchFamily="34" charset="0"/>
                <a:ea typeface="Arial" pitchFamily="34" charset="-122"/>
                <a:cs typeface="Arial" pitchFamily="34" charset="-120"/>
              </a:rPr>
              <a:t>GET ME TO THE DOOR."</a:t>
            </a:r>
            <a:endParaRPr lang="en-US" sz="2600" dirty="0"/>
          </a:p>
        </p:txBody>
      </p:sp>
      <p:sp>
        <p:nvSpPr>
          <p:cNvPr id="7" name="Shape 3"/>
          <p:cNvSpPr/>
          <p:nvPr/>
        </p:nvSpPr>
        <p:spPr>
          <a:xfrm>
            <a:off x="2834640" y="2697480"/>
            <a:ext cx="5852160" cy="777240"/>
          </a:xfrm>
          <a:prstGeom prst="roundRect">
            <a:avLst>
              <a:gd name="adj" fmla="val 14118"/>
            </a:avLst>
          </a:prstGeom>
          <a:solidFill>
            <a:schemeClr val="accent2"/>
          </a:solidFill>
          <a:ln/>
        </p:spPr>
      </p:sp>
      <p:sp>
        <p:nvSpPr>
          <p:cNvPr id="8" name="Text 4"/>
          <p:cNvSpPr txBox="1"/>
          <p:nvPr/>
        </p:nvSpPr>
        <p:spPr>
          <a:xfrm>
            <a:off x="3017520" y="2697480"/>
            <a:ext cx="5577840" cy="777240"/>
          </a:xfrm>
          <a:prstGeom prst="rect">
            <a:avLst/>
          </a:prstGeom>
          <a:noFill/>
          <a:ln/>
        </p:spPr>
        <p:txBody>
          <a:bodyPr wrap="square" lIns="635" tIns="635" rIns="635" bIns="635" rtlCol="0" anchor="ctr"/>
          <a:lstStyle/>
          <a:p>
            <a:pPr indent="0" marL="0">
              <a:buNone/>
            </a:pPr>
            <a:r>
              <a:rPr lang="en-US" sz="2600" b="1" dirty="0">
                <a:solidFill>
                  <a:schemeClr val="bg1"/>
                </a:solidFill>
                <a:latin typeface="Calibri" pitchFamily="34" charset="0"/>
                <a:ea typeface="Calibri" pitchFamily="34" charset="-122"/>
                <a:cs typeface="Calibri" pitchFamily="34" charset="-120"/>
              </a:rPr>
              <a:t>First, ___. Then, ___.</a:t>
            </a:r>
            <a:endParaRPr lang="en-US" sz="2600" dirty="0"/>
          </a:p>
        </p:txBody>
      </p:sp>
      <p:sp>
        <p:nvSpPr>
          <p:cNvPr id="9" name="Text 5"/>
          <p:cNvSpPr txBox="1"/>
          <p:nvPr/>
        </p:nvSpPr>
        <p:spPr>
          <a:xfrm>
            <a:off x="2834640" y="3657600"/>
            <a:ext cx="5852160" cy="365760"/>
          </a:xfrm>
          <a:prstGeom prst="rect">
            <a:avLst/>
          </a:prstGeom>
          <a:noFill/>
          <a:ln/>
        </p:spPr>
        <p:txBody>
          <a:bodyPr wrap="square" lIns="635" tIns="635" rIns="635" bIns="635" rtlCol="0" anchor="t"/>
          <a:lstStyle/>
          <a:p>
            <a:pPr indent="0" marL="0">
              <a:buNone/>
            </a:pPr>
            <a:r>
              <a:rPr lang="en-US" sz="1500" dirty="0">
                <a:solidFill>
                  <a:schemeClr val="bg2"/>
                </a:solidFill>
                <a:latin typeface="Calibri" pitchFamily="34" charset="0"/>
                <a:ea typeface="Calibri" pitchFamily="34" charset="-122"/>
                <a:cs typeface="Calibri" pitchFamily="34" charset="-120"/>
              </a:rPr>
              <a:t>Word bank:  step forward · turn · left · right · stop</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Why didn't the robot get to the door?</a:t>
            </a:r>
            <a:endParaRPr lang="en-US" sz="3000" dirty="0"/>
          </a:p>
        </p:txBody>
      </p:sp>
      <p:sp>
        <p:nvSpPr>
          <p:cNvPr id="4" name="Shape 1"/>
          <p:cNvSpPr/>
          <p:nvPr/>
        </p:nvSpPr>
        <p:spPr>
          <a:xfrm>
            <a:off x="457200" y="1371600"/>
            <a:ext cx="2621280" cy="1920240"/>
          </a:xfrm>
          <a:prstGeom prst="roundRect">
            <a:avLst>
              <a:gd name="adj" fmla="val 5714"/>
            </a:avLst>
          </a:prstGeom>
          <a:solidFill>
            <a:srgbClr val="FBE3DC"/>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warn_c.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"Walk"</a:t>
            </a:r>
            <a:endParaRPr lang="en-US" sz="1500" dirty="0"/>
          </a:p>
        </p:txBody>
      </p:sp>
      <p:sp>
        <p:nvSpPr>
          <p:cNvPr id="8" name="Text 4"/>
          <p:cNvSpPr txBox="1"/>
          <p:nvPr/>
        </p:nvSpPr>
        <p:spPr>
          <a:xfrm>
            <a:off x="594360" y="2148840"/>
            <a:ext cx="2346960" cy="10972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…and walk, and walk… into the wall! (No "stop".)</a:t>
            </a:r>
            <a:endParaRPr lang="en-US" sz="1400" dirty="0"/>
          </a:p>
        </p:txBody>
      </p:sp>
      <p:sp>
        <p:nvSpPr>
          <p:cNvPr id="9" name="Shape 5"/>
          <p:cNvSpPr/>
          <p:nvPr/>
        </p:nvSpPr>
        <p:spPr>
          <a:xfrm>
            <a:off x="3261360" y="1371600"/>
            <a:ext cx="2621280" cy="1920240"/>
          </a:xfrm>
          <a:prstGeom prst="roundRect">
            <a:avLst>
              <a:gd name="adj" fmla="val 5714"/>
            </a:avLst>
          </a:prstGeom>
          <a:solidFill>
            <a:srgbClr val="FFF1C9"/>
          </a:solidFill>
          <a:ln/>
        </p:spPr>
      </p:sp>
      <p:sp>
        <p:nvSpPr>
          <p:cNvPr id="10" name="Shape 6"/>
          <p:cNvSpPr/>
          <p:nvPr/>
        </p:nvSpPr>
        <p:spPr>
          <a:xfrm>
            <a:off x="3398520" y="1508760"/>
            <a:ext cx="548640" cy="548640"/>
          </a:xfrm>
          <a:prstGeom prst="ellipse">
            <a:avLst/>
          </a:prstGeom>
          <a:solidFill>
            <a:schemeClr val="bg1"/>
          </a:solidFill>
          <a:ln/>
        </p:spPr>
      </p:sp>
      <p:pic>
        <p:nvPicPr>
          <p:cNvPr id="11" name="Image 1" descr="/home/claude/kit/icon_question.png">    </p:cNvPr>
          <p:cNvPicPr>
            <a:picLocks noChangeAspect="1"/>
          </p:cNvPicPr>
          <p:nvPr/>
        </p:nvPicPr>
        <p:blipFill>
          <a:blip r:embed="rId2"/>
          <a:stretch>
            <a:fillRect/>
          </a:stretch>
        </p:blipFill>
        <p:spPr>
          <a:xfrm>
            <a:off x="3508248" y="1618488"/>
            <a:ext cx="329184" cy="329184"/>
          </a:xfrm>
          <a:prstGeom prst="rect">
            <a:avLst/>
          </a:prstGeom>
        </p:spPr>
      </p:pic>
      <p:sp>
        <p:nvSpPr>
          <p:cNvPr id="12" name="Text 7"/>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"Turn"</a:t>
            </a:r>
            <a:endParaRPr lang="en-US" sz="1500" dirty="0"/>
          </a:p>
        </p:txBody>
      </p:sp>
      <p:sp>
        <p:nvSpPr>
          <p:cNvPr id="13" name="Text 8"/>
          <p:cNvSpPr txBox="1"/>
          <p:nvPr/>
        </p:nvSpPr>
        <p:spPr>
          <a:xfrm>
            <a:off x="3398520" y="2148840"/>
            <a:ext cx="2346960" cy="10972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Which way? Left or right? Not exact!</a:t>
            </a:r>
            <a:endParaRPr lang="en-US" sz="1400" dirty="0"/>
          </a:p>
        </p:txBody>
      </p:sp>
      <p:sp>
        <p:nvSpPr>
          <p:cNvPr id="14" name="Shape 9"/>
          <p:cNvSpPr/>
          <p:nvPr/>
        </p:nvSpPr>
        <p:spPr>
          <a:xfrm>
            <a:off x="6065520" y="1371600"/>
            <a:ext cx="2621280" cy="1920240"/>
          </a:xfrm>
          <a:prstGeom prst="roundRect">
            <a:avLst>
              <a:gd name="adj" fmla="val 5714"/>
            </a:avLst>
          </a:prstGeom>
          <a:solidFill>
            <a:srgbClr val="DFF3E4"/>
          </a:solidFill>
          <a:ln/>
        </p:spPr>
      </p:sp>
      <p:sp>
        <p:nvSpPr>
          <p:cNvPr id="15" name="Shape 10"/>
          <p:cNvSpPr/>
          <p:nvPr/>
        </p:nvSpPr>
        <p:spPr>
          <a:xfrm>
            <a:off x="6202680" y="1508760"/>
            <a:ext cx="548640" cy="548640"/>
          </a:xfrm>
          <a:prstGeom prst="ellipse">
            <a:avLst/>
          </a:prstGeom>
          <a:solidFill>
            <a:schemeClr val="bg1"/>
          </a:solidFill>
          <a:ln/>
        </p:spPr>
      </p:sp>
      <p:pic>
        <p:nvPicPr>
          <p:cNvPr id="16" name="Image 2" descr="/home/claude/kit/icon_check.png">    </p:cNvPr>
          <p:cNvPicPr>
            <a:picLocks noChangeAspect="1"/>
          </p:cNvPicPr>
          <p:nvPr/>
        </p:nvPicPr>
        <p:blipFill>
          <a:blip r:embed="rId3"/>
          <a:stretch>
            <a:fillRect/>
          </a:stretch>
        </p:blipFill>
        <p:spPr>
          <a:xfrm>
            <a:off x="6312408" y="1618488"/>
            <a:ext cx="329184" cy="329184"/>
          </a:xfrm>
          <a:prstGeom prst="rect">
            <a:avLst/>
          </a:prstGeom>
        </p:spPr>
      </p:pic>
      <p:sp>
        <p:nvSpPr>
          <p:cNvPr id="17" name="Text 11"/>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"First, 2 steps. Then, turn left. Then, stop."</a:t>
            </a:r>
            <a:endParaRPr lang="en-US" sz="1500" dirty="0"/>
          </a:p>
        </p:txBody>
      </p:sp>
      <p:sp>
        <p:nvSpPr>
          <p:cNvPr id="18" name="Text 12"/>
          <p:cNvSpPr txBox="1"/>
          <p:nvPr/>
        </p:nvSpPr>
        <p:spPr>
          <a:xfrm>
            <a:off x="6202680" y="2148840"/>
            <a:ext cx="2346960" cy="10972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Exact and in order. It works!</a:t>
            </a:r>
            <a:endParaRPr lang="en-US" sz="1400" dirty="0"/>
          </a:p>
        </p:txBody>
      </p:sp>
      <p:sp>
        <p:nvSpPr>
          <p:cNvPr id="19" name="Shape 13"/>
          <p:cNvSpPr/>
          <p:nvPr/>
        </p:nvSpPr>
        <p:spPr>
          <a:xfrm>
            <a:off x="457200" y="3520440"/>
            <a:ext cx="8229600" cy="685800"/>
          </a:xfrm>
          <a:prstGeom prst="roundRect">
            <a:avLst>
              <a:gd name="adj" fmla="val 16000"/>
            </a:avLst>
          </a:prstGeom>
          <a:solidFill>
            <a:schemeClr val="tx2"/>
          </a:solidFill>
          <a:ln/>
        </p:spPr>
      </p:sp>
      <p:sp>
        <p:nvSpPr>
          <p:cNvPr id="20" name="Shape 14"/>
          <p:cNvSpPr/>
          <p:nvPr/>
        </p:nvSpPr>
        <p:spPr>
          <a:xfrm>
            <a:off x="566928" y="3611880"/>
            <a:ext cx="502920" cy="502920"/>
          </a:xfrm>
          <a:prstGeom prst="ellipse">
            <a:avLst/>
          </a:prstGeom>
          <a:solidFill>
            <a:schemeClr val="bg1"/>
          </a:solidFill>
          <a:ln/>
        </p:spPr>
      </p:sp>
      <p:pic>
        <p:nvPicPr>
          <p:cNvPr id="21" name="Image 3" descr="/home/claude/kit/icon_list.png">    </p:cNvPr>
          <p:cNvPicPr>
            <a:picLocks noChangeAspect="1"/>
          </p:cNvPicPr>
          <p:nvPr/>
        </p:nvPicPr>
        <p:blipFill>
          <a:blip r:embed="rId4"/>
          <a:stretch>
            <a:fillRect/>
          </a:stretch>
        </p:blipFill>
        <p:spPr>
          <a:xfrm>
            <a:off x="667512" y="3712464"/>
            <a:ext cx="301752" cy="301752"/>
          </a:xfrm>
          <a:prstGeom prst="rect">
            <a:avLst/>
          </a:prstGeom>
        </p:spPr>
      </p:pic>
      <p:sp>
        <p:nvSpPr>
          <p:cNvPr id="22" name="Text 15"/>
          <p:cNvSpPr txBox="1"/>
          <p:nvPr/>
        </p:nvSpPr>
        <p:spPr>
          <a:xfrm>
            <a:off x="1188720" y="3520440"/>
            <a:ext cx="7360920" cy="685800"/>
          </a:xfrm>
          <a:prstGeom prst="rect">
            <a:avLst/>
          </a:prstGeom>
          <a:noFill/>
          <a:ln/>
        </p:spPr>
        <p:txBody>
          <a:bodyPr wrap="square" lIns="635" tIns="635" rIns="635" bIns="635" rtlCol="0" anchor="ctr"/>
          <a:lstStyle/>
          <a:p>
            <a:pPr indent="0" marL="0">
              <a:buNone/>
            </a:pPr>
            <a:r>
              <a:rPr lang="en-US" sz="1900" dirty="0">
                <a:solidFill>
                  <a:schemeClr val="bg1"/>
                </a:solidFill>
                <a:latin typeface="Calibri" pitchFamily="34" charset="0"/>
                <a:ea typeface="Calibri" pitchFamily="34" charset="-122"/>
                <a:cs typeface="Calibri" pitchFamily="34" charset="-120"/>
              </a:rPr>
              <a:t>Exact instructions in the right order = an ALGORITHM.</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Explorer Talk Rules</a:t>
            </a:r>
            <a:endParaRPr lang="en-US" sz="3000" dirty="0"/>
          </a:p>
        </p:txBody>
      </p:sp>
      <p:sp>
        <p:nvSpPr>
          <p:cNvPr id="4" name="Shape 1"/>
          <p:cNvSpPr/>
          <p:nvPr/>
        </p:nvSpPr>
        <p:spPr>
          <a:xfrm>
            <a:off x="457200" y="1325880"/>
            <a:ext cx="1536192" cy="2194560"/>
          </a:xfrm>
          <a:prstGeom prst="roundRect">
            <a:avLst>
              <a:gd name="adj" fmla="val 7143"/>
            </a:avLst>
          </a:prstGeom>
          <a:solidFill>
            <a:schemeClr val="bg2"/>
          </a:solidFill>
          <a:ln/>
        </p:spPr>
      </p:sp>
      <p:sp>
        <p:nvSpPr>
          <p:cNvPr id="5" name="Shape 2"/>
          <p:cNvSpPr/>
          <p:nvPr/>
        </p:nvSpPr>
        <p:spPr>
          <a:xfrm>
            <a:off x="859536" y="1463040"/>
            <a:ext cx="731520" cy="731520"/>
          </a:xfrm>
          <a:prstGeom prst="ellipse">
            <a:avLst/>
          </a:prstGeom>
          <a:solidFill>
            <a:schemeClr val="bg1"/>
          </a:solidFill>
          <a:ln/>
        </p:spPr>
      </p:sp>
      <p:pic>
        <p:nvPicPr>
          <p:cNvPr id="6" name="Image 0" descr="/home/claude/kit/icon_eye.png">    </p:cNvPr>
          <p:cNvPicPr>
            <a:picLocks noChangeAspect="1"/>
          </p:cNvPicPr>
          <p:nvPr/>
        </p:nvPicPr>
        <p:blipFill>
          <a:blip r:embed="rId1"/>
          <a:stretch>
            <a:fillRect/>
          </a:stretch>
        </p:blipFill>
        <p:spPr>
          <a:xfrm>
            <a:off x="1005840" y="1609344"/>
            <a:ext cx="438912" cy="438912"/>
          </a:xfrm>
          <a:prstGeom prst="rect">
            <a:avLst/>
          </a:prstGeom>
        </p:spPr>
      </p:pic>
      <p:sp>
        <p:nvSpPr>
          <p:cNvPr id="7" name="Text 3"/>
          <p:cNvSpPr txBox="1"/>
          <p:nvPr/>
        </p:nvSpPr>
        <p:spPr>
          <a:xfrm>
            <a:off x="530352"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Look at the speaker</a:t>
            </a:r>
            <a:endParaRPr lang="en-US" sz="1600" dirty="0"/>
          </a:p>
        </p:txBody>
      </p:sp>
      <p:sp>
        <p:nvSpPr>
          <p:cNvPr id="8" name="Text 4"/>
          <p:cNvSpPr txBox="1"/>
          <p:nvPr/>
        </p:nvSpPr>
        <p:spPr>
          <a:xfrm>
            <a:off x="530352"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Point two fingers at your eyes</a:t>
            </a:r>
            <a:endParaRPr lang="en-US" sz="1200" dirty="0"/>
          </a:p>
        </p:txBody>
      </p:sp>
      <p:sp>
        <p:nvSpPr>
          <p:cNvPr id="9" name="Shape 5"/>
          <p:cNvSpPr/>
          <p:nvPr/>
        </p:nvSpPr>
        <p:spPr>
          <a:xfrm>
            <a:off x="2130552" y="1325880"/>
            <a:ext cx="1536192" cy="2194560"/>
          </a:xfrm>
          <a:prstGeom prst="roundRect">
            <a:avLst>
              <a:gd name="adj" fmla="val 7143"/>
            </a:avLst>
          </a:prstGeom>
          <a:solidFill>
            <a:srgbClr val="EEE9F7"/>
          </a:solidFill>
          <a:ln/>
        </p:spPr>
      </p:sp>
      <p:sp>
        <p:nvSpPr>
          <p:cNvPr id="10" name="Shape 6"/>
          <p:cNvSpPr/>
          <p:nvPr/>
        </p:nvSpPr>
        <p:spPr>
          <a:xfrm>
            <a:off x="2532888" y="1463040"/>
            <a:ext cx="731520" cy="731520"/>
          </a:xfrm>
          <a:prstGeom prst="ellipse">
            <a:avLst/>
          </a:prstGeom>
          <a:solidFill>
            <a:schemeClr val="bg1"/>
          </a:solidFill>
          <a:ln/>
        </p:spPr>
      </p:sp>
      <p:pic>
        <p:nvPicPr>
          <p:cNvPr id="11" name="Image 1" descr="/home/claude/kit/icon_ear.png">    </p:cNvPr>
          <p:cNvPicPr>
            <a:picLocks noChangeAspect="1"/>
          </p:cNvPicPr>
          <p:nvPr/>
        </p:nvPicPr>
        <p:blipFill>
          <a:blip r:embed="rId2"/>
          <a:stretch>
            <a:fillRect/>
          </a:stretch>
        </p:blipFill>
        <p:spPr>
          <a:xfrm>
            <a:off x="2679192" y="1609344"/>
            <a:ext cx="438912" cy="438912"/>
          </a:xfrm>
          <a:prstGeom prst="rect">
            <a:avLst/>
          </a:prstGeom>
        </p:spPr>
      </p:pic>
      <p:sp>
        <p:nvSpPr>
          <p:cNvPr id="12" name="Text 7"/>
          <p:cNvSpPr txBox="1"/>
          <p:nvPr/>
        </p:nvSpPr>
        <p:spPr>
          <a:xfrm>
            <a:off x="2203704"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Listen carefully</a:t>
            </a:r>
            <a:endParaRPr lang="en-US" sz="1600" dirty="0"/>
          </a:p>
        </p:txBody>
      </p:sp>
      <p:sp>
        <p:nvSpPr>
          <p:cNvPr id="13" name="Text 8"/>
          <p:cNvSpPr txBox="1"/>
          <p:nvPr/>
        </p:nvSpPr>
        <p:spPr>
          <a:xfrm>
            <a:off x="2203704"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Cup a hand behind your ear</a:t>
            </a:r>
            <a:endParaRPr lang="en-US" sz="1200" dirty="0"/>
          </a:p>
        </p:txBody>
      </p:sp>
      <p:sp>
        <p:nvSpPr>
          <p:cNvPr id="14" name="Shape 9"/>
          <p:cNvSpPr/>
          <p:nvPr/>
        </p:nvSpPr>
        <p:spPr>
          <a:xfrm>
            <a:off x="3803904" y="1325880"/>
            <a:ext cx="1536192" cy="2194560"/>
          </a:xfrm>
          <a:prstGeom prst="roundRect">
            <a:avLst>
              <a:gd name="adj" fmla="val 7143"/>
            </a:avLst>
          </a:prstGeom>
          <a:solidFill>
            <a:srgbClr val="FCE4F2"/>
          </a:solidFill>
          <a:ln/>
        </p:spPr>
      </p:sp>
      <p:sp>
        <p:nvSpPr>
          <p:cNvPr id="15" name="Shape 10"/>
          <p:cNvSpPr/>
          <p:nvPr/>
        </p:nvSpPr>
        <p:spPr>
          <a:xfrm>
            <a:off x="4206240" y="1463040"/>
            <a:ext cx="731520" cy="731520"/>
          </a:xfrm>
          <a:prstGeom prst="ellipse">
            <a:avLst/>
          </a:prstGeom>
          <a:solidFill>
            <a:schemeClr val="bg1"/>
          </a:solidFill>
          <a:ln/>
        </p:spPr>
      </p:sp>
      <p:pic>
        <p:nvPicPr>
          <p:cNvPr id="16" name="Image 2" descr="/home/claude/kit/icon_sync.png">    </p:cNvPr>
          <p:cNvPicPr>
            <a:picLocks noChangeAspect="1"/>
          </p:cNvPicPr>
          <p:nvPr/>
        </p:nvPicPr>
        <p:blipFill>
          <a:blip r:embed="rId3"/>
          <a:stretch>
            <a:fillRect/>
          </a:stretch>
        </p:blipFill>
        <p:spPr>
          <a:xfrm>
            <a:off x="4352544" y="1609344"/>
            <a:ext cx="438912" cy="438912"/>
          </a:xfrm>
          <a:prstGeom prst="rect">
            <a:avLst/>
          </a:prstGeom>
        </p:spPr>
      </p:pic>
      <p:sp>
        <p:nvSpPr>
          <p:cNvPr id="17" name="Text 11"/>
          <p:cNvSpPr txBox="1"/>
          <p:nvPr/>
        </p:nvSpPr>
        <p:spPr>
          <a:xfrm>
            <a:off x="3877056"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Take turns</a:t>
            </a:r>
            <a:endParaRPr lang="en-US" sz="1600" dirty="0"/>
          </a:p>
        </p:txBody>
      </p:sp>
      <p:sp>
        <p:nvSpPr>
          <p:cNvPr id="18" name="Text 12"/>
          <p:cNvSpPr txBox="1"/>
          <p:nvPr/>
        </p:nvSpPr>
        <p:spPr>
          <a:xfrm>
            <a:off x="3877056"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Roll your hands over each other</a:t>
            </a:r>
            <a:endParaRPr lang="en-US" sz="1200" dirty="0"/>
          </a:p>
        </p:txBody>
      </p:sp>
      <p:sp>
        <p:nvSpPr>
          <p:cNvPr id="19" name="Shape 13"/>
          <p:cNvSpPr/>
          <p:nvPr/>
        </p:nvSpPr>
        <p:spPr>
          <a:xfrm>
            <a:off x="5477256" y="1325880"/>
            <a:ext cx="1536192" cy="2194560"/>
          </a:xfrm>
          <a:prstGeom prst="roundRect">
            <a:avLst>
              <a:gd name="adj" fmla="val 7143"/>
            </a:avLst>
          </a:prstGeom>
          <a:solidFill>
            <a:srgbClr val="EEE9F7"/>
          </a:solidFill>
          <a:ln/>
        </p:spPr>
      </p:sp>
      <p:sp>
        <p:nvSpPr>
          <p:cNvPr id="20" name="Shape 14"/>
          <p:cNvSpPr/>
          <p:nvPr/>
        </p:nvSpPr>
        <p:spPr>
          <a:xfrm>
            <a:off x="5879592" y="1463040"/>
            <a:ext cx="731520" cy="731520"/>
          </a:xfrm>
          <a:prstGeom prst="ellipse">
            <a:avLst/>
          </a:prstGeom>
          <a:solidFill>
            <a:schemeClr val="bg1"/>
          </a:solidFill>
          <a:ln/>
        </p:spPr>
      </p:sp>
      <p:pic>
        <p:nvPicPr>
          <p:cNvPr id="21" name="Image 3" descr="/home/claude/kit/icon_heart.png">    </p:cNvPr>
          <p:cNvPicPr>
            <a:picLocks noChangeAspect="1"/>
          </p:cNvPicPr>
          <p:nvPr/>
        </p:nvPicPr>
        <p:blipFill>
          <a:blip r:embed="rId4"/>
          <a:stretch>
            <a:fillRect/>
          </a:stretch>
        </p:blipFill>
        <p:spPr>
          <a:xfrm>
            <a:off x="6025896" y="1609344"/>
            <a:ext cx="438912" cy="438912"/>
          </a:xfrm>
          <a:prstGeom prst="rect">
            <a:avLst/>
          </a:prstGeom>
        </p:spPr>
      </p:pic>
      <p:sp>
        <p:nvSpPr>
          <p:cNvPr id="22" name="Text 15"/>
          <p:cNvSpPr txBox="1"/>
          <p:nvPr/>
        </p:nvSpPr>
        <p:spPr>
          <a:xfrm>
            <a:off x="5550408"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Use kind words</a:t>
            </a:r>
            <a:endParaRPr lang="en-US" sz="1600" dirty="0"/>
          </a:p>
        </p:txBody>
      </p:sp>
      <p:sp>
        <p:nvSpPr>
          <p:cNvPr id="23" name="Text 16"/>
          <p:cNvSpPr txBox="1"/>
          <p:nvPr/>
        </p:nvSpPr>
        <p:spPr>
          <a:xfrm>
            <a:off x="5550408"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Hand on heart</a:t>
            </a:r>
            <a:endParaRPr lang="en-US" sz="1200" dirty="0"/>
          </a:p>
        </p:txBody>
      </p:sp>
      <p:sp>
        <p:nvSpPr>
          <p:cNvPr id="24" name="Shape 17"/>
          <p:cNvSpPr/>
          <p:nvPr/>
        </p:nvSpPr>
        <p:spPr>
          <a:xfrm>
            <a:off x="7150608" y="1325880"/>
            <a:ext cx="1536192" cy="2194560"/>
          </a:xfrm>
          <a:prstGeom prst="roundRect">
            <a:avLst>
              <a:gd name="adj" fmla="val 7143"/>
            </a:avLst>
          </a:prstGeom>
          <a:solidFill>
            <a:schemeClr val="bg2"/>
          </a:solidFill>
          <a:ln/>
        </p:spPr>
      </p:sp>
      <p:sp>
        <p:nvSpPr>
          <p:cNvPr id="25" name="Shape 18"/>
          <p:cNvSpPr/>
          <p:nvPr/>
        </p:nvSpPr>
        <p:spPr>
          <a:xfrm>
            <a:off x="7552944" y="1463040"/>
            <a:ext cx="731520" cy="731520"/>
          </a:xfrm>
          <a:prstGeom prst="ellipse">
            <a:avLst/>
          </a:prstGeom>
          <a:solidFill>
            <a:schemeClr val="bg1"/>
          </a:solidFill>
          <a:ln/>
        </p:spPr>
      </p:sp>
      <p:pic>
        <p:nvPicPr>
          <p:cNvPr id="26" name="Image 4" descr="/home/claude/kit/icon_lightbulb.png">    </p:cNvPr>
          <p:cNvPicPr>
            <a:picLocks noChangeAspect="1"/>
          </p:cNvPicPr>
          <p:nvPr/>
        </p:nvPicPr>
        <p:blipFill>
          <a:blip r:embed="rId5"/>
          <a:stretch>
            <a:fillRect/>
          </a:stretch>
        </p:blipFill>
        <p:spPr>
          <a:xfrm>
            <a:off x="7699248" y="1609344"/>
            <a:ext cx="438912" cy="438912"/>
          </a:xfrm>
          <a:prstGeom prst="rect">
            <a:avLst/>
          </a:prstGeom>
        </p:spPr>
      </p:pic>
      <p:sp>
        <p:nvSpPr>
          <p:cNvPr id="27" name="Text 19"/>
          <p:cNvSpPr txBox="1"/>
          <p:nvPr/>
        </p:nvSpPr>
        <p:spPr>
          <a:xfrm>
            <a:off x="7223760" y="2240280"/>
            <a:ext cx="1389888" cy="54864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Arial" pitchFamily="34" charset="0"/>
                <a:ea typeface="Arial" pitchFamily="34" charset="-122"/>
                <a:cs typeface="Arial" pitchFamily="34" charset="-120"/>
              </a:rPr>
              <a:t>Say "because"</a:t>
            </a:r>
            <a:endParaRPr lang="en-US" sz="1600" dirty="0"/>
          </a:p>
        </p:txBody>
      </p:sp>
      <p:sp>
        <p:nvSpPr>
          <p:cNvPr id="28" name="Text 20"/>
          <p:cNvSpPr txBox="1"/>
          <p:nvPr/>
        </p:nvSpPr>
        <p:spPr>
          <a:xfrm>
            <a:off x="7223760" y="2788920"/>
            <a:ext cx="1389888" cy="685800"/>
          </a:xfrm>
          <a:prstGeom prst="rect">
            <a:avLst/>
          </a:prstGeom>
          <a:noFill/>
          <a:ln/>
        </p:spPr>
        <p:txBody>
          <a:bodyPr wrap="square" lIns="635" tIns="635" rIns="635" bIns="635" rtlCol="0" anchor="t"/>
          <a:lstStyle/>
          <a:p>
            <a:pPr algn="ctr" indent="0" marL="0">
              <a:buNone/>
            </a:pPr>
            <a:r>
              <a:rPr lang="en-US" sz="1200" dirty="0">
                <a:solidFill>
                  <a:schemeClr val="tx1"/>
                </a:solidFill>
                <a:latin typeface="Calibri" pitchFamily="34" charset="0"/>
                <a:ea typeface="Calibri" pitchFamily="34" charset="-122"/>
                <a:cs typeface="Calibri" pitchFamily="34" charset="-120"/>
              </a:rPr>
              <a:t>Tap your head, then open your hand</a:t>
            </a:r>
            <a:endParaRPr lang="en-US" sz="1200" dirty="0"/>
          </a:p>
        </p:txBody>
      </p:sp>
      <p:sp>
        <p:nvSpPr>
          <p:cNvPr id="29" name="Shape 21"/>
          <p:cNvSpPr/>
          <p:nvPr/>
        </p:nvSpPr>
        <p:spPr>
          <a:xfrm>
            <a:off x="457200" y="3703320"/>
            <a:ext cx="8229600" cy="685800"/>
          </a:xfrm>
          <a:prstGeom prst="roundRect">
            <a:avLst>
              <a:gd name="adj" fmla="val 16000"/>
            </a:avLst>
          </a:prstGeom>
          <a:solidFill>
            <a:schemeClr val="tx2"/>
          </a:solidFill>
          <a:ln/>
        </p:spPr>
      </p:sp>
      <p:sp>
        <p:nvSpPr>
          <p:cNvPr id="30" name="Shape 22"/>
          <p:cNvSpPr/>
          <p:nvPr/>
        </p:nvSpPr>
        <p:spPr>
          <a:xfrm>
            <a:off x="566928" y="3794760"/>
            <a:ext cx="502920" cy="502920"/>
          </a:xfrm>
          <a:prstGeom prst="ellipse">
            <a:avLst/>
          </a:prstGeom>
          <a:solidFill>
            <a:schemeClr val="bg1"/>
          </a:solidFill>
          <a:ln/>
        </p:spPr>
      </p:sp>
      <p:pic>
        <p:nvPicPr>
          <p:cNvPr id="31" name="Image 5" descr="/home/claude/kit/icon_sync.png">    </p:cNvPr>
          <p:cNvPicPr>
            <a:picLocks noChangeAspect="1"/>
          </p:cNvPicPr>
          <p:nvPr/>
        </p:nvPicPr>
        <p:blipFill>
          <a:blip r:embed="rId6"/>
          <a:stretch>
            <a:fillRect/>
          </a:stretch>
        </p:blipFill>
        <p:spPr>
          <a:xfrm>
            <a:off x="667512" y="3895344"/>
            <a:ext cx="301752" cy="301752"/>
          </a:xfrm>
          <a:prstGeom prst="rect">
            <a:avLst/>
          </a:prstGeom>
        </p:spPr>
      </p:pic>
      <p:sp>
        <p:nvSpPr>
          <p:cNvPr id="32" name="Text 23"/>
          <p:cNvSpPr txBox="1"/>
          <p:nvPr/>
        </p:nvSpPr>
        <p:spPr>
          <a:xfrm>
            <a:off x="1188720" y="3703320"/>
            <a:ext cx="7360920" cy="685800"/>
          </a:xfrm>
          <a:prstGeom prst="rect">
            <a:avLst/>
          </a:prstGeom>
          <a:noFill/>
          <a:ln/>
        </p:spPr>
        <p:txBody>
          <a:bodyPr wrap="square" lIns="635" tIns="635" rIns="635" bIns="635" rtlCol="0" anchor="ctr"/>
          <a:lstStyle/>
          <a:p>
            <a:pPr indent="0" marL="0">
              <a:buNone/>
            </a:pPr>
            <a:r>
              <a:rPr lang="en-US" sz="1700" dirty="0">
                <a:solidFill>
                  <a:schemeClr val="bg1"/>
                </a:solidFill>
                <a:latin typeface="Calibri" pitchFamily="34" charset="0"/>
                <a:ea typeface="Calibri" pitchFamily="34" charset="-122"/>
                <a:cs typeface="Calibri" pitchFamily="34" charset="-120"/>
              </a:rPr>
              <a:t>Today's focus rule: Take turns (roll your hands over each other)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Today's mission</a:t>
            </a:r>
            <a:endParaRPr lang="en-US" sz="3000" dirty="0"/>
          </a:p>
        </p:txBody>
      </p:sp>
      <p:sp>
        <p:nvSpPr>
          <p:cNvPr id="4" name="Shape 1"/>
          <p:cNvSpPr/>
          <p:nvPr/>
        </p:nvSpPr>
        <p:spPr>
          <a:xfrm>
            <a:off x="457200" y="1371600"/>
            <a:ext cx="8229600" cy="731520"/>
          </a:xfrm>
          <a:prstGeom prst="roundRect">
            <a:avLst>
              <a:gd name="adj" fmla="val 15000"/>
            </a:avLst>
          </a:prstGeom>
          <a:solidFill>
            <a:schemeClr val="tx2"/>
          </a:solidFill>
          <a:ln/>
        </p:spPr>
      </p:sp>
      <p:sp>
        <p:nvSpPr>
          <p:cNvPr id="5" name="Shape 2"/>
          <p:cNvSpPr/>
          <p:nvPr/>
        </p:nvSpPr>
        <p:spPr>
          <a:xfrm>
            <a:off x="594360" y="1463040"/>
            <a:ext cx="548640" cy="548640"/>
          </a:xfrm>
          <a:prstGeom prst="ellipse">
            <a:avLst/>
          </a:prstGeom>
          <a:solidFill>
            <a:schemeClr val="accent1"/>
          </a:solidFill>
          <a:ln/>
        </p:spPr>
      </p:sp>
      <p:pic>
        <p:nvPicPr>
          <p:cNvPr id="6" name="Image 0" descr="/home/claude/kit/icon_toyrobot_w.png">    </p:cNvPr>
          <p:cNvPicPr>
            <a:picLocks noChangeAspect="1"/>
          </p:cNvPicPr>
          <p:nvPr/>
        </p:nvPicPr>
        <p:blipFill>
          <a:blip r:embed="rId1"/>
          <a:stretch>
            <a:fillRect/>
          </a:stretch>
        </p:blipFill>
        <p:spPr>
          <a:xfrm>
            <a:off x="715061" y="1583741"/>
            <a:ext cx="307238" cy="307238"/>
          </a:xfrm>
          <a:prstGeom prst="rect">
            <a:avLst/>
          </a:prstGeom>
        </p:spPr>
      </p:pic>
      <p:sp>
        <p:nvSpPr>
          <p:cNvPr id="7" name="Text 3"/>
          <p:cNvSpPr txBox="1"/>
          <p:nvPr/>
        </p:nvSpPr>
        <p:spPr>
          <a:xfrm>
            <a:off x="1280160" y="1371600"/>
            <a:ext cx="7223760" cy="731520"/>
          </a:xfrm>
          <a:prstGeom prst="rect">
            <a:avLst/>
          </a:prstGeom>
          <a:noFill/>
          <a:ln/>
        </p:spPr>
        <p:txBody>
          <a:bodyPr wrap="square" lIns="635" tIns="635" rIns="635" bIns="635" rtlCol="0" anchor="ctr"/>
          <a:lstStyle/>
          <a:p>
            <a:pPr indent="0" marL="0">
              <a:buNone/>
            </a:pPr>
            <a:r>
              <a:rPr lang="en-US" sz="1600" b="1" dirty="0">
                <a:solidFill>
                  <a:schemeClr val="bg1"/>
                </a:solidFill>
                <a:latin typeface="Calibri" pitchFamily="34" charset="0"/>
                <a:ea typeface="Calibri" pitchFamily="34" charset="-122"/>
                <a:cs typeface="Calibri" pitchFamily="34" charset="-120"/>
              </a:rPr>
              <a:t>To understand that computers follow exact rules (instructions) that people give them, and to see what happens when something new appears that the rules don't cover.</a:t>
            </a:r>
            <a:endParaRPr lang="en-US" sz="1600" dirty="0"/>
          </a:p>
        </p:txBody>
      </p:sp>
      <p:sp>
        <p:nvSpPr>
          <p:cNvPr id="8" name="Shape 4"/>
          <p:cNvSpPr/>
          <p:nvPr/>
        </p:nvSpPr>
        <p:spPr>
          <a:xfrm>
            <a:off x="548640" y="2322576"/>
            <a:ext cx="457200" cy="457200"/>
          </a:xfrm>
          <a:prstGeom prst="ellipse">
            <a:avLst/>
          </a:prstGeom>
          <a:solidFill>
            <a:schemeClr val="bg2"/>
          </a:solidFill>
          <a:ln/>
        </p:spPr>
      </p:sp>
      <p:pic>
        <p:nvPicPr>
          <p:cNvPr id="9" name="Image 1" descr="/home/claude/kit/icon_check.png">    </p:cNvPr>
          <p:cNvPicPr>
            <a:picLocks noChangeAspect="1"/>
          </p:cNvPicPr>
          <p:nvPr/>
        </p:nvPicPr>
        <p:blipFill>
          <a:blip r:embed="rId2"/>
          <a:stretch>
            <a:fillRect/>
          </a:stretch>
        </p:blipFill>
        <p:spPr>
          <a:xfrm>
            <a:off x="640080" y="2414016"/>
            <a:ext cx="274320" cy="274320"/>
          </a:xfrm>
          <a:prstGeom prst="rect">
            <a:avLst/>
          </a:prstGeom>
        </p:spPr>
      </p:pic>
      <p:sp>
        <p:nvSpPr>
          <p:cNvPr id="10" name="Text 5"/>
          <p:cNvSpPr txBox="1"/>
          <p:nvPr/>
        </p:nvSpPr>
        <p:spPr>
          <a:xfrm>
            <a:off x="1188720" y="2286000"/>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give a robot clear instructions in the right order.</a:t>
            </a:r>
            <a:endParaRPr lang="en-US" sz="1700" dirty="0"/>
          </a:p>
        </p:txBody>
      </p:sp>
      <p:sp>
        <p:nvSpPr>
          <p:cNvPr id="11" name="Shape 6"/>
          <p:cNvSpPr/>
          <p:nvPr/>
        </p:nvSpPr>
        <p:spPr>
          <a:xfrm>
            <a:off x="548640" y="2944368"/>
            <a:ext cx="457200" cy="457200"/>
          </a:xfrm>
          <a:prstGeom prst="ellipse">
            <a:avLst/>
          </a:prstGeom>
          <a:solidFill>
            <a:schemeClr val="bg2"/>
          </a:solidFill>
          <a:ln/>
        </p:spPr>
      </p:sp>
      <p:pic>
        <p:nvPicPr>
          <p:cNvPr id="12" name="Image 2" descr="/home/claude/kit/icon_check.png">    </p:cNvPr>
          <p:cNvPicPr>
            <a:picLocks noChangeAspect="1"/>
          </p:cNvPicPr>
          <p:nvPr/>
        </p:nvPicPr>
        <p:blipFill>
          <a:blip r:embed="rId3"/>
          <a:stretch>
            <a:fillRect/>
          </a:stretch>
        </p:blipFill>
        <p:spPr>
          <a:xfrm>
            <a:off x="640080" y="3035808"/>
            <a:ext cx="274320" cy="274320"/>
          </a:xfrm>
          <a:prstGeom prst="rect">
            <a:avLst/>
          </a:prstGeom>
        </p:spPr>
      </p:pic>
      <p:sp>
        <p:nvSpPr>
          <p:cNvPr id="13" name="Text 7"/>
          <p:cNvSpPr txBox="1"/>
          <p:nvPr/>
        </p:nvSpPr>
        <p:spPr>
          <a:xfrm>
            <a:off x="1188720" y="2907792"/>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make a sorting rule: IF it is ___, THEN ___.</a:t>
            </a:r>
            <a:endParaRPr lang="en-US" sz="1700" dirty="0"/>
          </a:p>
        </p:txBody>
      </p:sp>
      <p:sp>
        <p:nvSpPr>
          <p:cNvPr id="14" name="Shape 8"/>
          <p:cNvSpPr/>
          <p:nvPr/>
        </p:nvSpPr>
        <p:spPr>
          <a:xfrm>
            <a:off x="548640" y="3566160"/>
            <a:ext cx="457200" cy="457200"/>
          </a:xfrm>
          <a:prstGeom prst="ellipse">
            <a:avLst/>
          </a:prstGeom>
          <a:solidFill>
            <a:schemeClr val="bg2"/>
          </a:solidFill>
          <a:ln/>
        </p:spPr>
      </p:sp>
      <p:pic>
        <p:nvPicPr>
          <p:cNvPr id="15" name="Image 3" descr="/home/claude/kit/icon_check.png">    </p:cNvPr>
          <p:cNvPicPr>
            <a:picLocks noChangeAspect="1"/>
          </p:cNvPicPr>
          <p:nvPr/>
        </p:nvPicPr>
        <p:blipFill>
          <a:blip r:embed="rId4"/>
          <a:stretch>
            <a:fillRect/>
          </a:stretch>
        </p:blipFill>
        <p:spPr>
          <a:xfrm>
            <a:off x="640080" y="3657600"/>
            <a:ext cx="274320" cy="274320"/>
          </a:xfrm>
          <a:prstGeom prst="rect">
            <a:avLst/>
          </a:prstGeom>
        </p:spPr>
      </p:pic>
      <p:sp>
        <p:nvSpPr>
          <p:cNvPr id="16" name="Text 9"/>
          <p:cNvSpPr txBox="1"/>
          <p:nvPr/>
        </p:nvSpPr>
        <p:spPr>
          <a:xfrm>
            <a:off x="1188720" y="3529584"/>
            <a:ext cx="7406640" cy="548640"/>
          </a:xfrm>
          <a:prstGeom prst="rect">
            <a:avLst/>
          </a:prstGeom>
          <a:noFill/>
          <a:ln/>
        </p:spPr>
        <p:txBody>
          <a:bodyPr wrap="square" lIns="635" tIns="635" rIns="635" bIns="635" rtlCol="0" anchor="ctr"/>
          <a:lstStyle/>
          <a:p>
            <a:pPr indent="0" marL="0">
              <a:buNone/>
            </a:pPr>
            <a:r>
              <a:rPr lang="en-US" sz="1700" dirty="0">
                <a:solidFill>
                  <a:schemeClr val="tx1"/>
                </a:solidFill>
                <a:latin typeface="Calibri" pitchFamily="34" charset="0"/>
                <a:ea typeface="Calibri" pitchFamily="34" charset="-122"/>
                <a:cs typeface="Calibri" pitchFamily="34" charset="-120"/>
              </a:rPr>
              <a:t>I can say why the robot got stuck when something new appeared.</a:t>
            </a:r>
            <a:endParaRPr lang="en-US" sz="1700" dirty="0"/>
          </a:p>
        </p:txBody>
      </p:sp>
      <p:sp>
        <p:nvSpPr>
          <p:cNvPr id="17" name="Shape 10"/>
          <p:cNvSpPr/>
          <p:nvPr/>
        </p:nvSpPr>
        <p:spPr>
          <a:xfrm>
            <a:off x="548640" y="4187952"/>
            <a:ext cx="457200" cy="457200"/>
          </a:xfrm>
          <a:prstGeom prst="ellipse">
            <a:avLst/>
          </a:prstGeom>
          <a:solidFill>
            <a:schemeClr val="accent2"/>
          </a:solidFill>
          <a:ln/>
        </p:spPr>
      </p:sp>
      <p:pic>
        <p:nvPicPr>
          <p:cNvPr id="18" name="Image 4" descr="/home/claude/kit/icon_users_w.png">    </p:cNvPr>
          <p:cNvPicPr>
            <a:picLocks noChangeAspect="1"/>
          </p:cNvPicPr>
          <p:nvPr/>
        </p:nvPicPr>
        <p:blipFill>
          <a:blip r:embed="rId5"/>
          <a:stretch>
            <a:fillRect/>
          </a:stretch>
        </p:blipFill>
        <p:spPr>
          <a:xfrm>
            <a:off x="640080" y="4279392"/>
            <a:ext cx="274320" cy="274320"/>
          </a:xfrm>
          <a:prstGeom prst="rect">
            <a:avLst/>
          </a:prstGeom>
        </p:spPr>
      </p:pic>
      <p:sp>
        <p:nvSpPr>
          <p:cNvPr id="19" name="Text 11"/>
          <p:cNvSpPr txBox="1"/>
          <p:nvPr/>
        </p:nvSpPr>
        <p:spPr>
          <a:xfrm>
            <a:off x="1188720" y="4151376"/>
            <a:ext cx="7406640" cy="548640"/>
          </a:xfrm>
          <a:prstGeom prst="rect">
            <a:avLst/>
          </a:prstGeom>
          <a:noFill/>
          <a:ln/>
        </p:spPr>
        <p:txBody>
          <a:bodyPr wrap="square" lIns="635" tIns="635" rIns="635" bIns="635" rtlCol="0" anchor="ctr"/>
          <a:lstStyle/>
          <a:p>
            <a:pPr indent="0" marL="0">
              <a:buNone/>
            </a:pPr>
            <a:r>
              <a:rPr lang="en-US" sz="1700" b="1" dirty="0">
                <a:solidFill>
                  <a:schemeClr val="accent2"/>
                </a:solidFill>
                <a:latin typeface="Calibri" pitchFamily="34" charset="0"/>
                <a:ea typeface="Calibri" pitchFamily="34" charset="-122"/>
                <a:cs typeface="Calibri" pitchFamily="34" charset="-120"/>
              </a:rPr>
              <a:t>Oracy: </a:t>
            </a:r>
            <a:pPr indent="0" marL="0">
              <a:buNone/>
            </a:pPr>
            <a:r>
              <a:rPr lang="en-US" sz="1700" dirty="0">
                <a:solidFill>
                  <a:schemeClr val="tx1"/>
                </a:solidFill>
                <a:latin typeface="Calibri" pitchFamily="34" charset="0"/>
                <a:ea typeface="Calibri" pitchFamily="34" charset="-122"/>
                <a:cs typeface="Calibri" pitchFamily="34" charset="-120"/>
              </a:rPr>
              <a:t>I can use "first" and "then" to give instructions in order.</a:t>
            </a:r>
            <a:endParaRPr lang="en-US" sz="17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Explorer words</a:t>
            </a:r>
            <a:endParaRPr lang="en-US" sz="3000" dirty="0"/>
          </a:p>
        </p:txBody>
      </p:sp>
      <p:sp>
        <p:nvSpPr>
          <p:cNvPr id="4" name="Shape 1"/>
          <p:cNvSpPr/>
          <p:nvPr/>
        </p:nvSpPr>
        <p:spPr>
          <a:xfrm>
            <a:off x="457200" y="1371600"/>
            <a:ext cx="1219200" cy="1737360"/>
          </a:xfrm>
          <a:prstGeom prst="roundRect">
            <a:avLst>
              <a:gd name="adj" fmla="val 9000"/>
            </a:avLst>
          </a:prstGeom>
          <a:solidFill>
            <a:schemeClr val="bg2"/>
          </a:solidFill>
          <a:ln/>
        </p:spPr>
      </p:sp>
      <p:pic>
        <p:nvPicPr>
          <p:cNvPr id="5" name="Image 0" descr="/home/claude/kit/icon_list.png">    </p:cNvPr>
          <p:cNvPicPr>
            <a:picLocks noChangeAspect="1"/>
          </p:cNvPicPr>
          <p:nvPr/>
        </p:nvPicPr>
        <p:blipFill>
          <a:blip r:embed="rId1"/>
          <a:stretch>
            <a:fillRect/>
          </a:stretch>
        </p:blipFill>
        <p:spPr>
          <a:xfrm>
            <a:off x="678180" y="1508760"/>
            <a:ext cx="777240" cy="777240"/>
          </a:xfrm>
          <a:prstGeom prst="rect">
            <a:avLst/>
          </a:prstGeom>
        </p:spPr>
      </p:pic>
      <p:sp>
        <p:nvSpPr>
          <p:cNvPr id="6" name="Text 2"/>
          <p:cNvSpPr txBox="1"/>
          <p:nvPr/>
        </p:nvSpPr>
        <p:spPr>
          <a:xfrm>
            <a:off x="53035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rule</a:t>
            </a:r>
            <a:endParaRPr lang="en-US" sz="1600" dirty="0"/>
          </a:p>
        </p:txBody>
      </p:sp>
      <p:sp>
        <p:nvSpPr>
          <p:cNvPr id="7" name="Shape 3"/>
          <p:cNvSpPr/>
          <p:nvPr/>
        </p:nvSpPr>
        <p:spPr>
          <a:xfrm>
            <a:off x="1859280" y="1371600"/>
            <a:ext cx="1219200" cy="1737360"/>
          </a:xfrm>
          <a:prstGeom prst="roundRect">
            <a:avLst>
              <a:gd name="adj" fmla="val 9000"/>
            </a:avLst>
          </a:prstGeom>
          <a:solidFill>
            <a:schemeClr val="bg2"/>
          </a:solidFill>
          <a:ln/>
        </p:spPr>
      </p:sp>
      <p:pic>
        <p:nvPicPr>
          <p:cNvPr id="8" name="Image 1" descr="/home/claude/kit/icon_clip.png">    </p:cNvPr>
          <p:cNvPicPr>
            <a:picLocks noChangeAspect="1"/>
          </p:cNvPicPr>
          <p:nvPr/>
        </p:nvPicPr>
        <p:blipFill>
          <a:blip r:embed="rId2"/>
          <a:stretch>
            <a:fillRect/>
          </a:stretch>
        </p:blipFill>
        <p:spPr>
          <a:xfrm>
            <a:off x="2080260" y="1508760"/>
            <a:ext cx="777240" cy="777240"/>
          </a:xfrm>
          <a:prstGeom prst="rect">
            <a:avLst/>
          </a:prstGeom>
        </p:spPr>
      </p:pic>
      <p:sp>
        <p:nvSpPr>
          <p:cNvPr id="9" name="Text 4"/>
          <p:cNvSpPr txBox="1"/>
          <p:nvPr/>
        </p:nvSpPr>
        <p:spPr>
          <a:xfrm>
            <a:off x="193243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instructions</a:t>
            </a:r>
            <a:endParaRPr lang="en-US" sz="1600" dirty="0"/>
          </a:p>
        </p:txBody>
      </p:sp>
      <p:sp>
        <p:nvSpPr>
          <p:cNvPr id="10" name="Shape 5"/>
          <p:cNvSpPr/>
          <p:nvPr/>
        </p:nvSpPr>
        <p:spPr>
          <a:xfrm>
            <a:off x="3261360" y="1371600"/>
            <a:ext cx="1219200" cy="1737360"/>
          </a:xfrm>
          <a:prstGeom prst="roundRect">
            <a:avLst>
              <a:gd name="adj" fmla="val 9000"/>
            </a:avLst>
          </a:prstGeom>
          <a:solidFill>
            <a:schemeClr val="bg2"/>
          </a:solidFill>
          <a:ln/>
        </p:spPr>
      </p:sp>
      <p:pic>
        <p:nvPicPr>
          <p:cNvPr id="11" name="Image 2" descr="/home/claude/kit/icon_list_a.png">    </p:cNvPr>
          <p:cNvPicPr>
            <a:picLocks noChangeAspect="1"/>
          </p:cNvPicPr>
          <p:nvPr/>
        </p:nvPicPr>
        <p:blipFill>
          <a:blip r:embed="rId3"/>
          <a:stretch>
            <a:fillRect/>
          </a:stretch>
        </p:blipFill>
        <p:spPr>
          <a:xfrm>
            <a:off x="3482340" y="1508760"/>
            <a:ext cx="777240" cy="777240"/>
          </a:xfrm>
          <a:prstGeom prst="rect">
            <a:avLst/>
          </a:prstGeom>
        </p:spPr>
      </p:pic>
      <p:sp>
        <p:nvSpPr>
          <p:cNvPr id="12" name="Text 6"/>
          <p:cNvSpPr txBox="1"/>
          <p:nvPr/>
        </p:nvSpPr>
        <p:spPr>
          <a:xfrm>
            <a:off x="333451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algorithm</a:t>
            </a:r>
            <a:endParaRPr lang="en-US" sz="1600" dirty="0"/>
          </a:p>
        </p:txBody>
      </p:sp>
      <p:sp>
        <p:nvSpPr>
          <p:cNvPr id="13" name="Shape 7"/>
          <p:cNvSpPr/>
          <p:nvPr/>
        </p:nvSpPr>
        <p:spPr>
          <a:xfrm>
            <a:off x="4663440" y="1371600"/>
            <a:ext cx="1219200" cy="1737360"/>
          </a:xfrm>
          <a:prstGeom prst="roundRect">
            <a:avLst>
              <a:gd name="adj" fmla="val 9000"/>
            </a:avLst>
          </a:prstGeom>
          <a:solidFill>
            <a:schemeClr val="bg2"/>
          </a:solidFill>
          <a:ln/>
        </p:spPr>
      </p:sp>
      <p:pic>
        <p:nvPicPr>
          <p:cNvPr id="14" name="Image 3" descr="/home/claude/kit/icon_hand3.png">    </p:cNvPr>
          <p:cNvPicPr>
            <a:picLocks noChangeAspect="1"/>
          </p:cNvPicPr>
          <p:nvPr/>
        </p:nvPicPr>
        <p:blipFill>
          <a:blip r:embed="rId4"/>
          <a:stretch>
            <a:fillRect/>
          </a:stretch>
        </p:blipFill>
        <p:spPr>
          <a:xfrm>
            <a:off x="4884420" y="1508760"/>
            <a:ext cx="777240" cy="777240"/>
          </a:xfrm>
          <a:prstGeom prst="rect">
            <a:avLst/>
          </a:prstGeom>
        </p:spPr>
      </p:pic>
      <p:sp>
        <p:nvSpPr>
          <p:cNvPr id="15" name="Text 8"/>
          <p:cNvSpPr txBox="1"/>
          <p:nvPr/>
        </p:nvSpPr>
        <p:spPr>
          <a:xfrm>
            <a:off x="473659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first / then</a:t>
            </a:r>
            <a:endParaRPr lang="en-US" sz="1600" dirty="0"/>
          </a:p>
        </p:txBody>
      </p:sp>
      <p:sp>
        <p:nvSpPr>
          <p:cNvPr id="16" name="Shape 9"/>
          <p:cNvSpPr/>
          <p:nvPr/>
        </p:nvSpPr>
        <p:spPr>
          <a:xfrm>
            <a:off x="6065520" y="1371600"/>
            <a:ext cx="1219200" cy="1737360"/>
          </a:xfrm>
          <a:prstGeom prst="roundRect">
            <a:avLst>
              <a:gd name="adj" fmla="val 9000"/>
            </a:avLst>
          </a:prstGeom>
          <a:solidFill>
            <a:schemeClr val="bg2"/>
          </a:solidFill>
          <a:ln/>
        </p:spPr>
      </p:sp>
      <p:pic>
        <p:nvPicPr>
          <p:cNvPr id="17" name="Image 4" descr="/home/claude/kit/icon_bullseye.png">    </p:cNvPr>
          <p:cNvPicPr>
            <a:picLocks noChangeAspect="1"/>
          </p:cNvPicPr>
          <p:nvPr/>
        </p:nvPicPr>
        <p:blipFill>
          <a:blip r:embed="rId5"/>
          <a:stretch>
            <a:fillRect/>
          </a:stretch>
        </p:blipFill>
        <p:spPr>
          <a:xfrm>
            <a:off x="6286500" y="1508760"/>
            <a:ext cx="777240" cy="777240"/>
          </a:xfrm>
          <a:prstGeom prst="rect">
            <a:avLst/>
          </a:prstGeom>
        </p:spPr>
      </p:pic>
      <p:sp>
        <p:nvSpPr>
          <p:cNvPr id="18" name="Text 10"/>
          <p:cNvSpPr txBox="1"/>
          <p:nvPr/>
        </p:nvSpPr>
        <p:spPr>
          <a:xfrm>
            <a:off x="613867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exact</a:t>
            </a:r>
            <a:endParaRPr lang="en-US" sz="1600" dirty="0"/>
          </a:p>
        </p:txBody>
      </p:sp>
      <p:sp>
        <p:nvSpPr>
          <p:cNvPr id="19" name="Shape 11"/>
          <p:cNvSpPr/>
          <p:nvPr/>
        </p:nvSpPr>
        <p:spPr>
          <a:xfrm>
            <a:off x="7467600" y="1371600"/>
            <a:ext cx="1219200" cy="1737360"/>
          </a:xfrm>
          <a:prstGeom prst="roundRect">
            <a:avLst>
              <a:gd name="adj" fmla="val 9000"/>
            </a:avLst>
          </a:prstGeom>
          <a:solidFill>
            <a:schemeClr val="bg2"/>
          </a:solidFill>
          <a:ln/>
        </p:spPr>
      </p:sp>
      <p:pic>
        <p:nvPicPr>
          <p:cNvPr id="20" name="Image 5" descr="/home/claude/kit/icon_stop.png">    </p:cNvPr>
          <p:cNvPicPr>
            <a:picLocks noChangeAspect="1"/>
          </p:cNvPicPr>
          <p:nvPr/>
        </p:nvPicPr>
        <p:blipFill>
          <a:blip r:embed="rId6"/>
          <a:stretch>
            <a:fillRect/>
          </a:stretch>
        </p:blipFill>
        <p:spPr>
          <a:xfrm>
            <a:off x="7688580" y="1508760"/>
            <a:ext cx="777240" cy="777240"/>
          </a:xfrm>
          <a:prstGeom prst="rect">
            <a:avLst/>
          </a:prstGeom>
        </p:spPr>
      </p:pic>
      <p:sp>
        <p:nvSpPr>
          <p:cNvPr id="21" name="Text 12"/>
          <p:cNvSpPr txBox="1"/>
          <p:nvPr/>
        </p:nvSpPr>
        <p:spPr>
          <a:xfrm>
            <a:off x="7540752" y="2331720"/>
            <a:ext cx="1072896" cy="731520"/>
          </a:xfrm>
          <a:prstGeom prst="rect">
            <a:avLst/>
          </a:prstGeom>
          <a:noFill/>
          <a:ln/>
        </p:spPr>
        <p:txBody>
          <a:bodyPr wrap="square" lIns="635" tIns="635" rIns="635" bIns="635" rtlCol="0" anchor="ctr"/>
          <a:lstStyle/>
          <a:p>
            <a:pPr algn="ctr" indent="0" marL="0">
              <a:buNone/>
            </a:pPr>
            <a:r>
              <a:rPr lang="en-US" sz="1600" b="1" dirty="0">
                <a:solidFill>
                  <a:schemeClr val="tx2"/>
                </a:solidFill>
                <a:latin typeface="Calibri" pitchFamily="34" charset="0"/>
                <a:ea typeface="Calibri" pitchFamily="34" charset="-122"/>
                <a:cs typeface="Calibri" pitchFamily="34" charset="-120"/>
              </a:rPr>
              <a:t>stuck</a:t>
            </a:r>
            <a:endParaRPr lang="en-US" sz="1600" dirty="0"/>
          </a:p>
        </p:txBody>
      </p:sp>
      <p:sp>
        <p:nvSpPr>
          <p:cNvPr id="22" name="Shape 13"/>
          <p:cNvSpPr/>
          <p:nvPr/>
        </p:nvSpPr>
        <p:spPr>
          <a:xfrm>
            <a:off x="457200" y="3429000"/>
            <a:ext cx="8229600" cy="685800"/>
          </a:xfrm>
          <a:prstGeom prst="roundRect">
            <a:avLst>
              <a:gd name="adj" fmla="val 16000"/>
            </a:avLst>
          </a:prstGeom>
          <a:solidFill>
            <a:schemeClr val="tx2"/>
          </a:solidFill>
          <a:ln/>
        </p:spPr>
      </p:sp>
      <p:sp>
        <p:nvSpPr>
          <p:cNvPr id="23" name="Shape 14"/>
          <p:cNvSpPr/>
          <p:nvPr/>
        </p:nvSpPr>
        <p:spPr>
          <a:xfrm>
            <a:off x="566928" y="3520440"/>
            <a:ext cx="502920" cy="502920"/>
          </a:xfrm>
          <a:prstGeom prst="ellipse">
            <a:avLst/>
          </a:prstGeom>
          <a:solidFill>
            <a:schemeClr val="bg1"/>
          </a:solidFill>
          <a:ln/>
        </p:spPr>
      </p:sp>
      <p:pic>
        <p:nvPicPr>
          <p:cNvPr id="24" name="Image 6" descr="/home/claude/kit/icon_toyrobot.png">    </p:cNvPr>
          <p:cNvPicPr>
            <a:picLocks noChangeAspect="1"/>
          </p:cNvPicPr>
          <p:nvPr/>
        </p:nvPicPr>
        <p:blipFill>
          <a:blip r:embed="rId7"/>
          <a:stretch>
            <a:fillRect/>
          </a:stretch>
        </p:blipFill>
        <p:spPr>
          <a:xfrm>
            <a:off x="667512" y="3621024"/>
            <a:ext cx="301752" cy="301752"/>
          </a:xfrm>
          <a:prstGeom prst="rect">
            <a:avLst/>
          </a:prstGeom>
        </p:spPr>
      </p:pic>
      <p:sp>
        <p:nvSpPr>
          <p:cNvPr id="25" name="Text 15"/>
          <p:cNvSpPr txBox="1"/>
          <p:nvPr/>
        </p:nvSpPr>
        <p:spPr>
          <a:xfrm>
            <a:off x="1188720" y="34290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Computers follow rules EXACTLY. They can't guess what you meant.</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I'm a fruit-sorting robot!</a:t>
            </a:r>
            <a:endParaRPr lang="en-US" sz="3000" dirty="0"/>
          </a:p>
        </p:txBody>
      </p:sp>
      <p:sp>
        <p:nvSpPr>
          <p:cNvPr id="4" name="Shape 1"/>
          <p:cNvSpPr/>
          <p:nvPr/>
        </p:nvSpPr>
        <p:spPr>
          <a:xfrm>
            <a:off x="457200" y="1371600"/>
            <a:ext cx="2621280" cy="1920240"/>
          </a:xfrm>
          <a:prstGeom prst="roundRect">
            <a:avLst>
              <a:gd name="adj" fmla="val 5714"/>
            </a:avLst>
          </a:prstGeom>
          <a:solidFill>
            <a:srgbClr val="FBE3DC"/>
          </a:solidFill>
          <a:ln/>
        </p:spPr>
      </p:sp>
      <p:sp>
        <p:nvSpPr>
          <p:cNvPr id="5" name="Shape 2"/>
          <p:cNvSpPr/>
          <p:nvPr/>
        </p:nvSpPr>
        <p:spPr>
          <a:xfrm>
            <a:off x="594360" y="1508760"/>
            <a:ext cx="685800" cy="685800"/>
          </a:xfrm>
          <a:prstGeom prst="ellipse">
            <a:avLst/>
          </a:prstGeom>
          <a:solidFill>
            <a:schemeClr val="bg1"/>
          </a:solidFill>
          <a:ln/>
        </p:spPr>
      </p:sp>
      <p:pic>
        <p:nvPicPr>
          <p:cNvPr id="6" name="Image 0" descr="/home/claude/kit/icon_fruit_apple.png">    </p:cNvPr>
          <p:cNvPicPr>
            <a:picLocks noChangeAspect="1"/>
          </p:cNvPicPr>
          <p:nvPr/>
        </p:nvPicPr>
        <p:blipFill>
          <a:blip r:embed="rId1"/>
          <a:stretch>
            <a:fillRect/>
          </a:stretch>
        </p:blipFill>
        <p:spPr>
          <a:xfrm>
            <a:off x="731520" y="1645920"/>
            <a:ext cx="411480" cy="411480"/>
          </a:xfrm>
          <a:prstGeom prst="rect">
            <a:avLst/>
          </a:prstGeom>
        </p:spPr>
      </p:pic>
      <p:sp>
        <p:nvSpPr>
          <p:cNvPr id="7" name="Text 3"/>
          <p:cNvSpPr txBox="1"/>
          <p:nvPr/>
        </p:nvSpPr>
        <p:spPr>
          <a:xfrm>
            <a:off x="1417320" y="1481328"/>
            <a:ext cx="15514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IF it is RED,</a:t>
            </a:r>
            <a:endParaRPr lang="en-US" sz="1600" dirty="0"/>
          </a:p>
        </p:txBody>
      </p:sp>
      <p:sp>
        <p:nvSpPr>
          <p:cNvPr id="8" name="Text 4"/>
          <p:cNvSpPr txBox="1"/>
          <p:nvPr/>
        </p:nvSpPr>
        <p:spPr>
          <a:xfrm>
            <a:off x="594360" y="2286000"/>
            <a:ext cx="2346960" cy="96012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THEN put it in the RED basket.</a:t>
            </a:r>
            <a:endParaRPr lang="en-US" sz="1600" dirty="0"/>
          </a:p>
        </p:txBody>
      </p:sp>
      <p:sp>
        <p:nvSpPr>
          <p:cNvPr id="9" name="Shape 5"/>
          <p:cNvSpPr/>
          <p:nvPr/>
        </p:nvSpPr>
        <p:spPr>
          <a:xfrm>
            <a:off x="3261360" y="1371600"/>
            <a:ext cx="2621280" cy="1920240"/>
          </a:xfrm>
          <a:prstGeom prst="roundRect">
            <a:avLst>
              <a:gd name="adj" fmla="val 5714"/>
            </a:avLst>
          </a:prstGeom>
          <a:solidFill>
            <a:srgbClr val="FFF1C9"/>
          </a:solidFill>
          <a:ln/>
        </p:spPr>
      </p:sp>
      <p:sp>
        <p:nvSpPr>
          <p:cNvPr id="10" name="Shape 6"/>
          <p:cNvSpPr/>
          <p:nvPr/>
        </p:nvSpPr>
        <p:spPr>
          <a:xfrm>
            <a:off x="3398520" y="1508760"/>
            <a:ext cx="685800" cy="685800"/>
          </a:xfrm>
          <a:prstGeom prst="ellipse">
            <a:avLst/>
          </a:prstGeom>
          <a:solidFill>
            <a:schemeClr val="bg1"/>
          </a:solidFill>
          <a:ln/>
        </p:spPr>
      </p:sp>
      <p:pic>
        <p:nvPicPr>
          <p:cNvPr id="11" name="Image 1" descr="/home/claude/kit/icon_fruit_banana.png">    </p:cNvPr>
          <p:cNvPicPr>
            <a:picLocks noChangeAspect="1"/>
          </p:cNvPicPr>
          <p:nvPr/>
        </p:nvPicPr>
        <p:blipFill>
          <a:blip r:embed="rId2"/>
          <a:stretch>
            <a:fillRect/>
          </a:stretch>
        </p:blipFill>
        <p:spPr>
          <a:xfrm>
            <a:off x="3535680" y="1645920"/>
            <a:ext cx="411480" cy="411480"/>
          </a:xfrm>
          <a:prstGeom prst="rect">
            <a:avLst/>
          </a:prstGeom>
        </p:spPr>
      </p:pic>
      <p:sp>
        <p:nvSpPr>
          <p:cNvPr id="12" name="Text 7"/>
          <p:cNvSpPr txBox="1"/>
          <p:nvPr/>
        </p:nvSpPr>
        <p:spPr>
          <a:xfrm>
            <a:off x="4221480" y="1481328"/>
            <a:ext cx="15514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IF it is YELLOW,</a:t>
            </a:r>
            <a:endParaRPr lang="en-US" sz="1600" dirty="0"/>
          </a:p>
        </p:txBody>
      </p:sp>
      <p:sp>
        <p:nvSpPr>
          <p:cNvPr id="13" name="Text 8"/>
          <p:cNvSpPr txBox="1"/>
          <p:nvPr/>
        </p:nvSpPr>
        <p:spPr>
          <a:xfrm>
            <a:off x="3398520" y="2286000"/>
            <a:ext cx="2346960" cy="96012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THEN put it in the ___ basket.</a:t>
            </a:r>
            <a:endParaRPr lang="en-US" sz="1600" dirty="0"/>
          </a:p>
        </p:txBody>
      </p:sp>
      <p:sp>
        <p:nvSpPr>
          <p:cNvPr id="14" name="Shape 9"/>
          <p:cNvSpPr/>
          <p:nvPr/>
        </p:nvSpPr>
        <p:spPr>
          <a:xfrm>
            <a:off x="6065520" y="1371600"/>
            <a:ext cx="2621280" cy="1920240"/>
          </a:xfrm>
          <a:prstGeom prst="roundRect">
            <a:avLst>
              <a:gd name="adj" fmla="val 5714"/>
            </a:avLst>
          </a:prstGeom>
          <a:solidFill>
            <a:srgbClr val="DFF3E4"/>
          </a:solidFill>
          <a:ln/>
        </p:spPr>
      </p:sp>
      <p:sp>
        <p:nvSpPr>
          <p:cNvPr id="15" name="Shape 10"/>
          <p:cNvSpPr/>
          <p:nvPr/>
        </p:nvSpPr>
        <p:spPr>
          <a:xfrm>
            <a:off x="6202680" y="1508760"/>
            <a:ext cx="685800" cy="685800"/>
          </a:xfrm>
          <a:prstGeom prst="ellipse">
            <a:avLst/>
          </a:prstGeom>
          <a:solidFill>
            <a:schemeClr val="bg1"/>
          </a:solidFill>
          <a:ln/>
        </p:spPr>
      </p:sp>
      <p:pic>
        <p:nvPicPr>
          <p:cNvPr id="16" name="Image 2" descr="/home/claude/kit/icon_fruit_pear.png">    </p:cNvPr>
          <p:cNvPicPr>
            <a:picLocks noChangeAspect="1"/>
          </p:cNvPicPr>
          <p:nvPr/>
        </p:nvPicPr>
        <p:blipFill>
          <a:blip r:embed="rId3"/>
          <a:stretch>
            <a:fillRect/>
          </a:stretch>
        </p:blipFill>
        <p:spPr>
          <a:xfrm>
            <a:off x="6339840" y="1645920"/>
            <a:ext cx="411480" cy="411480"/>
          </a:xfrm>
          <a:prstGeom prst="rect">
            <a:avLst/>
          </a:prstGeom>
        </p:spPr>
      </p:pic>
      <p:sp>
        <p:nvSpPr>
          <p:cNvPr id="17" name="Text 11"/>
          <p:cNvSpPr txBox="1"/>
          <p:nvPr/>
        </p:nvSpPr>
        <p:spPr>
          <a:xfrm>
            <a:off x="7025640" y="1481328"/>
            <a:ext cx="155143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IF it is GREEN,</a:t>
            </a:r>
            <a:endParaRPr lang="en-US" sz="1600" dirty="0"/>
          </a:p>
        </p:txBody>
      </p:sp>
      <p:sp>
        <p:nvSpPr>
          <p:cNvPr id="18" name="Text 12"/>
          <p:cNvSpPr txBox="1"/>
          <p:nvPr/>
        </p:nvSpPr>
        <p:spPr>
          <a:xfrm>
            <a:off x="6202680" y="2286000"/>
            <a:ext cx="2346960" cy="960120"/>
          </a:xfrm>
          <a:prstGeom prst="rect">
            <a:avLst/>
          </a:prstGeom>
          <a:noFill/>
          <a:ln/>
        </p:spPr>
        <p:txBody>
          <a:bodyPr wrap="square" lIns="635" tIns="635" rIns="635" bIns="635" rtlCol="0" anchor="t"/>
          <a:lstStyle/>
          <a:p>
            <a:pPr indent="0" marL="0">
              <a:buNone/>
            </a:pPr>
            <a:r>
              <a:rPr lang="en-US" sz="1600" dirty="0">
                <a:solidFill>
                  <a:schemeClr val="tx1"/>
                </a:solidFill>
                <a:latin typeface="Calibri" pitchFamily="34" charset="0"/>
                <a:ea typeface="Calibri" pitchFamily="34" charset="-122"/>
                <a:cs typeface="Calibri" pitchFamily="34" charset="-120"/>
              </a:rPr>
              <a:t>THEN put it in the ___ basket.</a:t>
            </a:r>
            <a:endParaRPr lang="en-US" sz="1600" dirty="0"/>
          </a:p>
        </p:txBody>
      </p:sp>
      <p:sp>
        <p:nvSpPr>
          <p:cNvPr id="19" name="Shape 13"/>
          <p:cNvSpPr/>
          <p:nvPr/>
        </p:nvSpPr>
        <p:spPr>
          <a:xfrm>
            <a:off x="457200" y="3520440"/>
            <a:ext cx="8229600" cy="685800"/>
          </a:xfrm>
          <a:prstGeom prst="roundRect">
            <a:avLst>
              <a:gd name="adj" fmla="val 16000"/>
            </a:avLst>
          </a:prstGeom>
          <a:solidFill>
            <a:schemeClr val="accent2"/>
          </a:solidFill>
          <a:ln/>
        </p:spPr>
      </p:sp>
      <p:sp>
        <p:nvSpPr>
          <p:cNvPr id="20" name="Shape 14"/>
          <p:cNvSpPr/>
          <p:nvPr/>
        </p:nvSpPr>
        <p:spPr>
          <a:xfrm>
            <a:off x="566928" y="3611880"/>
            <a:ext cx="502920" cy="502920"/>
          </a:xfrm>
          <a:prstGeom prst="ellipse">
            <a:avLst/>
          </a:prstGeom>
          <a:solidFill>
            <a:schemeClr val="bg1"/>
          </a:solidFill>
          <a:ln/>
        </p:spPr>
      </p:sp>
      <p:pic>
        <p:nvPicPr>
          <p:cNvPr id="21" name="Image 3" descr="/home/claude/kit/icon_list.png">    </p:cNvPr>
          <p:cNvPicPr>
            <a:picLocks noChangeAspect="1"/>
          </p:cNvPicPr>
          <p:nvPr/>
        </p:nvPicPr>
        <p:blipFill>
          <a:blip r:embed="rId4"/>
          <a:stretch>
            <a:fillRect/>
          </a:stretch>
        </p:blipFill>
        <p:spPr>
          <a:xfrm>
            <a:off x="667512" y="3712464"/>
            <a:ext cx="301752" cy="301752"/>
          </a:xfrm>
          <a:prstGeom prst="rect">
            <a:avLst/>
          </a:prstGeom>
        </p:spPr>
      </p:pic>
      <p:sp>
        <p:nvSpPr>
          <p:cNvPr id="22" name="Text 15"/>
          <p:cNvSpPr txBox="1"/>
          <p:nvPr/>
        </p:nvSpPr>
        <p:spPr>
          <a:xfrm>
            <a:off x="1188720" y="352044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IF it is ___, THEN put it in the ___ basket.</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Robot, sort these!</a:t>
            </a:r>
            <a:endParaRPr lang="en-US" sz="3000" dirty="0"/>
          </a:p>
        </p:txBody>
      </p:sp>
      <p:sp>
        <p:nvSpPr>
          <p:cNvPr id="4" name="Shape 1"/>
          <p:cNvSpPr/>
          <p:nvPr/>
        </p:nvSpPr>
        <p:spPr>
          <a:xfrm>
            <a:off x="457200" y="1325880"/>
            <a:ext cx="1219200" cy="1188720"/>
          </a:xfrm>
          <a:prstGeom prst="roundRect">
            <a:avLst>
              <a:gd name="adj" fmla="val 9231"/>
            </a:avLst>
          </a:prstGeom>
          <a:solidFill>
            <a:schemeClr val="bg2"/>
          </a:solidFill>
          <a:ln/>
        </p:spPr>
      </p:sp>
      <p:pic>
        <p:nvPicPr>
          <p:cNvPr id="5" name="Image 0" descr="/home/claude/kit/icon_fruit_apple.png">    </p:cNvPr>
          <p:cNvPicPr>
            <a:picLocks noChangeAspect="1"/>
          </p:cNvPicPr>
          <p:nvPr/>
        </p:nvPicPr>
        <p:blipFill>
          <a:blip r:embed="rId1"/>
          <a:stretch>
            <a:fillRect/>
          </a:stretch>
        </p:blipFill>
        <p:spPr>
          <a:xfrm>
            <a:off x="746760" y="1463040"/>
            <a:ext cx="640080" cy="640080"/>
          </a:xfrm>
          <a:prstGeom prst="rect">
            <a:avLst/>
          </a:prstGeom>
        </p:spPr>
      </p:pic>
      <p:sp>
        <p:nvSpPr>
          <p:cNvPr id="6" name="Text 2"/>
          <p:cNvSpPr txBox="1"/>
          <p:nvPr/>
        </p:nvSpPr>
        <p:spPr>
          <a:xfrm>
            <a:off x="53035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Apple</a:t>
            </a:r>
            <a:endParaRPr lang="en-US" sz="1300" dirty="0"/>
          </a:p>
        </p:txBody>
      </p:sp>
      <p:sp>
        <p:nvSpPr>
          <p:cNvPr id="7" name="Shape 3"/>
          <p:cNvSpPr/>
          <p:nvPr/>
        </p:nvSpPr>
        <p:spPr>
          <a:xfrm>
            <a:off x="1859280" y="1325880"/>
            <a:ext cx="1219200" cy="1188720"/>
          </a:xfrm>
          <a:prstGeom prst="roundRect">
            <a:avLst>
              <a:gd name="adj" fmla="val 9231"/>
            </a:avLst>
          </a:prstGeom>
          <a:solidFill>
            <a:schemeClr val="bg2"/>
          </a:solidFill>
          <a:ln/>
        </p:spPr>
      </p:sp>
      <p:pic>
        <p:nvPicPr>
          <p:cNvPr id="8" name="Image 1" descr="/home/claude/kit/icon_fruit_strawberry.png">    </p:cNvPr>
          <p:cNvPicPr>
            <a:picLocks noChangeAspect="1"/>
          </p:cNvPicPr>
          <p:nvPr/>
        </p:nvPicPr>
        <p:blipFill>
          <a:blip r:embed="rId2"/>
          <a:stretch>
            <a:fillRect/>
          </a:stretch>
        </p:blipFill>
        <p:spPr>
          <a:xfrm>
            <a:off x="2148840" y="1463040"/>
            <a:ext cx="640080" cy="640080"/>
          </a:xfrm>
          <a:prstGeom prst="rect">
            <a:avLst/>
          </a:prstGeom>
        </p:spPr>
      </p:pic>
      <p:sp>
        <p:nvSpPr>
          <p:cNvPr id="9" name="Text 4"/>
          <p:cNvSpPr txBox="1"/>
          <p:nvPr/>
        </p:nvSpPr>
        <p:spPr>
          <a:xfrm>
            <a:off x="193243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Strawberry</a:t>
            </a:r>
            <a:endParaRPr lang="en-US" sz="1300" dirty="0"/>
          </a:p>
        </p:txBody>
      </p:sp>
      <p:sp>
        <p:nvSpPr>
          <p:cNvPr id="10" name="Shape 5"/>
          <p:cNvSpPr/>
          <p:nvPr/>
        </p:nvSpPr>
        <p:spPr>
          <a:xfrm>
            <a:off x="3261360" y="1325880"/>
            <a:ext cx="1219200" cy="1188720"/>
          </a:xfrm>
          <a:prstGeom prst="roundRect">
            <a:avLst>
              <a:gd name="adj" fmla="val 9231"/>
            </a:avLst>
          </a:prstGeom>
          <a:solidFill>
            <a:schemeClr val="bg2"/>
          </a:solidFill>
          <a:ln/>
        </p:spPr>
      </p:sp>
      <p:pic>
        <p:nvPicPr>
          <p:cNvPr id="11" name="Image 2" descr="/home/claude/kit/icon_fruit_cherry.png">    </p:cNvPr>
          <p:cNvPicPr>
            <a:picLocks noChangeAspect="1"/>
          </p:cNvPicPr>
          <p:nvPr/>
        </p:nvPicPr>
        <p:blipFill>
          <a:blip r:embed="rId3"/>
          <a:stretch>
            <a:fillRect/>
          </a:stretch>
        </p:blipFill>
        <p:spPr>
          <a:xfrm>
            <a:off x="3550920" y="1463040"/>
            <a:ext cx="640080" cy="640080"/>
          </a:xfrm>
          <a:prstGeom prst="rect">
            <a:avLst/>
          </a:prstGeom>
        </p:spPr>
      </p:pic>
      <p:sp>
        <p:nvSpPr>
          <p:cNvPr id="12" name="Text 6"/>
          <p:cNvSpPr txBox="1"/>
          <p:nvPr/>
        </p:nvSpPr>
        <p:spPr>
          <a:xfrm>
            <a:off x="333451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Cherries</a:t>
            </a:r>
            <a:endParaRPr lang="en-US" sz="1300" dirty="0"/>
          </a:p>
        </p:txBody>
      </p:sp>
      <p:sp>
        <p:nvSpPr>
          <p:cNvPr id="13" name="Shape 7"/>
          <p:cNvSpPr/>
          <p:nvPr/>
        </p:nvSpPr>
        <p:spPr>
          <a:xfrm>
            <a:off x="4663440" y="1325880"/>
            <a:ext cx="1219200" cy="1188720"/>
          </a:xfrm>
          <a:prstGeom prst="roundRect">
            <a:avLst>
              <a:gd name="adj" fmla="val 9231"/>
            </a:avLst>
          </a:prstGeom>
          <a:solidFill>
            <a:schemeClr val="bg2"/>
          </a:solidFill>
          <a:ln/>
        </p:spPr>
      </p:sp>
      <p:pic>
        <p:nvPicPr>
          <p:cNvPr id="14" name="Image 3" descr="/home/claude/kit/icon_fruit_tomato.png">    </p:cNvPr>
          <p:cNvPicPr>
            <a:picLocks noChangeAspect="1"/>
          </p:cNvPicPr>
          <p:nvPr/>
        </p:nvPicPr>
        <p:blipFill>
          <a:blip r:embed="rId4"/>
          <a:stretch>
            <a:fillRect/>
          </a:stretch>
        </p:blipFill>
        <p:spPr>
          <a:xfrm>
            <a:off x="4953000" y="1463040"/>
            <a:ext cx="640080" cy="640080"/>
          </a:xfrm>
          <a:prstGeom prst="rect">
            <a:avLst/>
          </a:prstGeom>
        </p:spPr>
      </p:pic>
      <p:sp>
        <p:nvSpPr>
          <p:cNvPr id="15" name="Text 8"/>
          <p:cNvSpPr txBox="1"/>
          <p:nvPr/>
        </p:nvSpPr>
        <p:spPr>
          <a:xfrm>
            <a:off x="473659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Tomato</a:t>
            </a:r>
            <a:endParaRPr lang="en-US" sz="1300" dirty="0"/>
          </a:p>
        </p:txBody>
      </p:sp>
      <p:sp>
        <p:nvSpPr>
          <p:cNvPr id="16" name="Shape 9"/>
          <p:cNvSpPr/>
          <p:nvPr/>
        </p:nvSpPr>
        <p:spPr>
          <a:xfrm>
            <a:off x="6065520" y="1325880"/>
            <a:ext cx="1219200" cy="1188720"/>
          </a:xfrm>
          <a:prstGeom prst="roundRect">
            <a:avLst>
              <a:gd name="adj" fmla="val 9231"/>
            </a:avLst>
          </a:prstGeom>
          <a:solidFill>
            <a:schemeClr val="bg2"/>
          </a:solidFill>
          <a:ln/>
        </p:spPr>
      </p:sp>
      <p:pic>
        <p:nvPicPr>
          <p:cNvPr id="17" name="Image 4" descr="/home/claude/kit/icon_fruit_banana.png">    </p:cNvPr>
          <p:cNvPicPr>
            <a:picLocks noChangeAspect="1"/>
          </p:cNvPicPr>
          <p:nvPr/>
        </p:nvPicPr>
        <p:blipFill>
          <a:blip r:embed="rId5"/>
          <a:stretch>
            <a:fillRect/>
          </a:stretch>
        </p:blipFill>
        <p:spPr>
          <a:xfrm>
            <a:off x="6355080" y="1463040"/>
            <a:ext cx="640080" cy="640080"/>
          </a:xfrm>
          <a:prstGeom prst="rect">
            <a:avLst/>
          </a:prstGeom>
        </p:spPr>
      </p:pic>
      <p:sp>
        <p:nvSpPr>
          <p:cNvPr id="18" name="Text 10"/>
          <p:cNvSpPr txBox="1"/>
          <p:nvPr/>
        </p:nvSpPr>
        <p:spPr>
          <a:xfrm>
            <a:off x="613867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Banana</a:t>
            </a:r>
            <a:endParaRPr lang="en-US" sz="1300" dirty="0"/>
          </a:p>
        </p:txBody>
      </p:sp>
      <p:sp>
        <p:nvSpPr>
          <p:cNvPr id="19" name="Shape 11"/>
          <p:cNvSpPr/>
          <p:nvPr/>
        </p:nvSpPr>
        <p:spPr>
          <a:xfrm>
            <a:off x="7467600" y="1325880"/>
            <a:ext cx="1219200" cy="1188720"/>
          </a:xfrm>
          <a:prstGeom prst="roundRect">
            <a:avLst>
              <a:gd name="adj" fmla="val 9231"/>
            </a:avLst>
          </a:prstGeom>
          <a:solidFill>
            <a:schemeClr val="bg2"/>
          </a:solidFill>
          <a:ln/>
        </p:spPr>
      </p:sp>
      <p:pic>
        <p:nvPicPr>
          <p:cNvPr id="20" name="Image 5" descr="/home/claude/kit/icon_fruit_lemon.png">    </p:cNvPr>
          <p:cNvPicPr>
            <a:picLocks noChangeAspect="1"/>
          </p:cNvPicPr>
          <p:nvPr/>
        </p:nvPicPr>
        <p:blipFill>
          <a:blip r:embed="rId6"/>
          <a:stretch>
            <a:fillRect/>
          </a:stretch>
        </p:blipFill>
        <p:spPr>
          <a:xfrm>
            <a:off x="7757160" y="1463040"/>
            <a:ext cx="640080" cy="640080"/>
          </a:xfrm>
          <a:prstGeom prst="rect">
            <a:avLst/>
          </a:prstGeom>
        </p:spPr>
      </p:pic>
      <p:sp>
        <p:nvSpPr>
          <p:cNvPr id="21" name="Text 12"/>
          <p:cNvSpPr txBox="1"/>
          <p:nvPr/>
        </p:nvSpPr>
        <p:spPr>
          <a:xfrm>
            <a:off x="7540752" y="21488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Lemon</a:t>
            </a:r>
            <a:endParaRPr lang="en-US" sz="1300" dirty="0"/>
          </a:p>
        </p:txBody>
      </p:sp>
      <p:sp>
        <p:nvSpPr>
          <p:cNvPr id="22" name="Shape 13"/>
          <p:cNvSpPr/>
          <p:nvPr/>
        </p:nvSpPr>
        <p:spPr>
          <a:xfrm>
            <a:off x="457200" y="2697480"/>
            <a:ext cx="1219200" cy="1188720"/>
          </a:xfrm>
          <a:prstGeom prst="roundRect">
            <a:avLst>
              <a:gd name="adj" fmla="val 9231"/>
            </a:avLst>
          </a:prstGeom>
          <a:solidFill>
            <a:schemeClr val="bg2"/>
          </a:solidFill>
          <a:ln/>
        </p:spPr>
      </p:sp>
      <p:pic>
        <p:nvPicPr>
          <p:cNvPr id="23" name="Image 6" descr="/home/claude/kit/icon_fruit_corn.png">    </p:cNvPr>
          <p:cNvPicPr>
            <a:picLocks noChangeAspect="1"/>
          </p:cNvPicPr>
          <p:nvPr/>
        </p:nvPicPr>
        <p:blipFill>
          <a:blip r:embed="rId7"/>
          <a:stretch>
            <a:fillRect/>
          </a:stretch>
        </p:blipFill>
        <p:spPr>
          <a:xfrm>
            <a:off x="746760" y="2834640"/>
            <a:ext cx="640080" cy="640080"/>
          </a:xfrm>
          <a:prstGeom prst="rect">
            <a:avLst/>
          </a:prstGeom>
        </p:spPr>
      </p:pic>
      <p:sp>
        <p:nvSpPr>
          <p:cNvPr id="24" name="Text 14"/>
          <p:cNvSpPr txBox="1"/>
          <p:nvPr/>
        </p:nvSpPr>
        <p:spPr>
          <a:xfrm>
            <a:off x="53035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Sweetcorn</a:t>
            </a:r>
            <a:endParaRPr lang="en-US" sz="1300" dirty="0"/>
          </a:p>
        </p:txBody>
      </p:sp>
      <p:sp>
        <p:nvSpPr>
          <p:cNvPr id="25" name="Shape 15"/>
          <p:cNvSpPr/>
          <p:nvPr/>
        </p:nvSpPr>
        <p:spPr>
          <a:xfrm>
            <a:off x="1859280" y="2697480"/>
            <a:ext cx="1219200" cy="1188720"/>
          </a:xfrm>
          <a:prstGeom prst="roundRect">
            <a:avLst>
              <a:gd name="adj" fmla="val 9231"/>
            </a:avLst>
          </a:prstGeom>
          <a:solidFill>
            <a:schemeClr val="bg2"/>
          </a:solidFill>
          <a:ln/>
        </p:spPr>
      </p:sp>
      <p:pic>
        <p:nvPicPr>
          <p:cNvPr id="26" name="Image 7" descr="/home/claude/kit/icon_fruit_pear.png">    </p:cNvPr>
          <p:cNvPicPr>
            <a:picLocks noChangeAspect="1"/>
          </p:cNvPicPr>
          <p:nvPr/>
        </p:nvPicPr>
        <p:blipFill>
          <a:blip r:embed="rId8"/>
          <a:stretch>
            <a:fillRect/>
          </a:stretch>
        </p:blipFill>
        <p:spPr>
          <a:xfrm>
            <a:off x="2148840" y="2834640"/>
            <a:ext cx="640080" cy="640080"/>
          </a:xfrm>
          <a:prstGeom prst="rect">
            <a:avLst/>
          </a:prstGeom>
        </p:spPr>
      </p:pic>
      <p:sp>
        <p:nvSpPr>
          <p:cNvPr id="27" name="Text 16"/>
          <p:cNvSpPr txBox="1"/>
          <p:nvPr/>
        </p:nvSpPr>
        <p:spPr>
          <a:xfrm>
            <a:off x="193243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Pear</a:t>
            </a:r>
            <a:endParaRPr lang="en-US" sz="1300" dirty="0"/>
          </a:p>
        </p:txBody>
      </p:sp>
      <p:sp>
        <p:nvSpPr>
          <p:cNvPr id="28" name="Shape 17"/>
          <p:cNvSpPr/>
          <p:nvPr/>
        </p:nvSpPr>
        <p:spPr>
          <a:xfrm>
            <a:off x="3261360" y="2697480"/>
            <a:ext cx="1219200" cy="1188720"/>
          </a:xfrm>
          <a:prstGeom prst="roundRect">
            <a:avLst>
              <a:gd name="adj" fmla="val 9231"/>
            </a:avLst>
          </a:prstGeom>
          <a:solidFill>
            <a:schemeClr val="bg2"/>
          </a:solidFill>
          <a:ln/>
        </p:spPr>
      </p:sp>
      <p:pic>
        <p:nvPicPr>
          <p:cNvPr id="29" name="Image 8" descr="/home/claude/kit/icon_fruit_grapes.png">    </p:cNvPr>
          <p:cNvPicPr>
            <a:picLocks noChangeAspect="1"/>
          </p:cNvPicPr>
          <p:nvPr/>
        </p:nvPicPr>
        <p:blipFill>
          <a:blip r:embed="rId9"/>
          <a:stretch>
            <a:fillRect/>
          </a:stretch>
        </p:blipFill>
        <p:spPr>
          <a:xfrm>
            <a:off x="3550920" y="2834640"/>
            <a:ext cx="640080" cy="640080"/>
          </a:xfrm>
          <a:prstGeom prst="rect">
            <a:avLst/>
          </a:prstGeom>
        </p:spPr>
      </p:pic>
      <p:sp>
        <p:nvSpPr>
          <p:cNvPr id="30" name="Text 18"/>
          <p:cNvSpPr txBox="1"/>
          <p:nvPr/>
        </p:nvSpPr>
        <p:spPr>
          <a:xfrm>
            <a:off x="333451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Grapes</a:t>
            </a:r>
            <a:endParaRPr lang="en-US" sz="1300" dirty="0"/>
          </a:p>
        </p:txBody>
      </p:sp>
      <p:sp>
        <p:nvSpPr>
          <p:cNvPr id="31" name="Shape 19"/>
          <p:cNvSpPr/>
          <p:nvPr/>
        </p:nvSpPr>
        <p:spPr>
          <a:xfrm>
            <a:off x="4663440" y="2697480"/>
            <a:ext cx="1219200" cy="1188720"/>
          </a:xfrm>
          <a:prstGeom prst="roundRect">
            <a:avLst>
              <a:gd name="adj" fmla="val 9231"/>
            </a:avLst>
          </a:prstGeom>
          <a:solidFill>
            <a:schemeClr val="bg2"/>
          </a:solidFill>
          <a:ln/>
        </p:spPr>
      </p:sp>
      <p:pic>
        <p:nvPicPr>
          <p:cNvPr id="32" name="Image 9" descr="/home/claude/kit/icon_fruit_pepper.png">    </p:cNvPr>
          <p:cNvPicPr>
            <a:picLocks noChangeAspect="1"/>
          </p:cNvPicPr>
          <p:nvPr/>
        </p:nvPicPr>
        <p:blipFill>
          <a:blip r:embed="rId10"/>
          <a:stretch>
            <a:fillRect/>
          </a:stretch>
        </p:blipFill>
        <p:spPr>
          <a:xfrm>
            <a:off x="4953000" y="2834640"/>
            <a:ext cx="640080" cy="640080"/>
          </a:xfrm>
          <a:prstGeom prst="rect">
            <a:avLst/>
          </a:prstGeom>
        </p:spPr>
      </p:pic>
      <p:sp>
        <p:nvSpPr>
          <p:cNvPr id="33" name="Text 20"/>
          <p:cNvSpPr txBox="1"/>
          <p:nvPr/>
        </p:nvSpPr>
        <p:spPr>
          <a:xfrm>
            <a:off x="473659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Pepper</a:t>
            </a:r>
            <a:endParaRPr lang="en-US" sz="1300" dirty="0"/>
          </a:p>
        </p:txBody>
      </p:sp>
      <p:sp>
        <p:nvSpPr>
          <p:cNvPr id="34" name="Shape 21"/>
          <p:cNvSpPr/>
          <p:nvPr/>
        </p:nvSpPr>
        <p:spPr>
          <a:xfrm>
            <a:off x="6065520" y="2697480"/>
            <a:ext cx="1219200" cy="1188720"/>
          </a:xfrm>
          <a:prstGeom prst="roundRect">
            <a:avLst>
              <a:gd name="adj" fmla="val 9231"/>
            </a:avLst>
          </a:prstGeom>
          <a:solidFill>
            <a:schemeClr val="bg2"/>
          </a:solidFill>
          <a:ln/>
        </p:spPr>
      </p:sp>
      <p:pic>
        <p:nvPicPr>
          <p:cNvPr id="35" name="Image 10" descr="/home/claude/kit/icon_fruit_broccoli.png">    </p:cNvPr>
          <p:cNvPicPr>
            <a:picLocks noChangeAspect="1"/>
          </p:cNvPicPr>
          <p:nvPr/>
        </p:nvPicPr>
        <p:blipFill>
          <a:blip r:embed="rId11"/>
          <a:stretch>
            <a:fillRect/>
          </a:stretch>
        </p:blipFill>
        <p:spPr>
          <a:xfrm>
            <a:off x="6355080" y="2834640"/>
            <a:ext cx="640080" cy="640080"/>
          </a:xfrm>
          <a:prstGeom prst="rect">
            <a:avLst/>
          </a:prstGeom>
        </p:spPr>
      </p:pic>
      <p:sp>
        <p:nvSpPr>
          <p:cNvPr id="36" name="Text 22"/>
          <p:cNvSpPr txBox="1"/>
          <p:nvPr/>
        </p:nvSpPr>
        <p:spPr>
          <a:xfrm>
            <a:off x="6138672" y="3520440"/>
            <a:ext cx="1072896" cy="320040"/>
          </a:xfrm>
          <a:prstGeom prst="rect">
            <a:avLst/>
          </a:prstGeom>
          <a:noFill/>
          <a:ln/>
        </p:spPr>
        <p:txBody>
          <a:bodyPr wrap="square" lIns="635" tIns="635" rIns="635" bIns="635" rtlCol="0" anchor="ctr"/>
          <a:lstStyle/>
          <a:p>
            <a:pPr algn="ctr" indent="0" marL="0">
              <a:buNone/>
            </a:pPr>
            <a:r>
              <a:rPr lang="en-US" sz="1300" b="1" dirty="0">
                <a:solidFill>
                  <a:schemeClr val="tx2"/>
                </a:solidFill>
                <a:latin typeface="Calibri" pitchFamily="34" charset="0"/>
                <a:ea typeface="Calibri" pitchFamily="34" charset="-122"/>
                <a:cs typeface="Calibri" pitchFamily="34" charset="-120"/>
              </a:rPr>
              <a:t>Broccoli</a:t>
            </a:r>
            <a:endParaRPr lang="en-US" sz="1300" dirty="0"/>
          </a:p>
        </p:txBody>
      </p:sp>
      <p:sp>
        <p:nvSpPr>
          <p:cNvPr id="37" name="Text 23"/>
          <p:cNvSpPr txBox="1"/>
          <p:nvPr/>
        </p:nvSpPr>
        <p:spPr>
          <a:xfrm>
            <a:off x="457200" y="3977640"/>
            <a:ext cx="8229600" cy="457200"/>
          </a:xfrm>
          <a:prstGeom prst="rect">
            <a:avLst/>
          </a:prstGeom>
          <a:noFill/>
          <a:ln/>
        </p:spPr>
        <p:txBody>
          <a:bodyPr wrap="square" lIns="635" tIns="635" rIns="635" bIns="635" rtlCol="0" anchor="t"/>
          <a:lstStyle/>
          <a:p>
            <a:pPr algn="ctr" indent="0" marL="0">
              <a:buNone/>
            </a:pPr>
            <a:r>
              <a:rPr lang="en-US" sz="1900" b="1" dirty="0">
                <a:solidFill>
                  <a:schemeClr val="accent1"/>
                </a:solidFill>
                <a:latin typeface="Calibri" pitchFamily="34" charset="0"/>
                <a:ea typeface="Calibri" pitchFamily="34" charset="-122"/>
                <a:cs typeface="Calibri" pitchFamily="34" charset="-120"/>
              </a:rPr>
              <a:t>Robot says: "It is ___. Rule: ___ basket."</a:t>
            </a:r>
            <a:endParaRPr lang="en-US" sz="19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Something new is coming…</a:t>
            </a:r>
            <a:endParaRPr lang="en-US" sz="3000" dirty="0"/>
          </a:p>
        </p:txBody>
      </p:sp>
      <p:sp>
        <p:nvSpPr>
          <p:cNvPr id="4" name="Shape 1"/>
          <p:cNvSpPr/>
          <p:nvPr/>
        </p:nvSpPr>
        <p:spPr>
          <a:xfrm>
            <a:off x="640080" y="1417320"/>
            <a:ext cx="1645920" cy="1645920"/>
          </a:xfrm>
          <a:prstGeom prst="ellipse">
            <a:avLst/>
          </a:prstGeom>
          <a:solidFill>
            <a:schemeClr val="accent1"/>
          </a:solidFill>
          <a:ln/>
        </p:spPr>
      </p:sp>
      <p:pic>
        <p:nvPicPr>
          <p:cNvPr id="5" name="Image 0" descr="/home/claude/kit/icon_bag_w.png">    </p:cNvPr>
          <p:cNvPicPr>
            <a:picLocks noChangeAspect="1"/>
          </p:cNvPicPr>
          <p:nvPr/>
        </p:nvPicPr>
        <p:blipFill>
          <a:blip r:embed="rId1"/>
          <a:stretch>
            <a:fillRect/>
          </a:stretch>
        </p:blipFill>
        <p:spPr>
          <a:xfrm>
            <a:off x="1002182" y="1779422"/>
            <a:ext cx="921715" cy="921715"/>
          </a:xfrm>
          <a:prstGeom prst="rect">
            <a:avLst/>
          </a:prstGeom>
        </p:spPr>
      </p:pic>
      <p:sp>
        <p:nvSpPr>
          <p:cNvPr id="6" name="Text 2"/>
          <p:cNvSpPr txBox="1"/>
          <p:nvPr/>
        </p:nvSpPr>
        <p:spPr>
          <a:xfrm>
            <a:off x="2651760" y="1417320"/>
            <a:ext cx="6035040" cy="914400"/>
          </a:xfrm>
          <a:prstGeom prst="rect">
            <a:avLst/>
          </a:prstGeom>
          <a:noFill/>
          <a:ln/>
        </p:spPr>
        <p:txBody>
          <a:bodyPr wrap="square" lIns="635" tIns="635" rIns="635" bIns="635" rtlCol="0" anchor="t"/>
          <a:lstStyle/>
          <a:p>
            <a:pPr indent="0" marL="0">
              <a:buNone/>
            </a:pPr>
            <a:r>
              <a:rPr lang="en-US" sz="2600" b="1" dirty="0">
                <a:solidFill>
                  <a:schemeClr val="bg1"/>
                </a:solidFill>
                <a:latin typeface="Arial" pitchFamily="34" charset="0"/>
                <a:ea typeface="Arial" pitchFamily="34" charset="-122"/>
                <a:cs typeface="Arial" pitchFamily="34" charset="-120"/>
              </a:rPr>
              <a:t>What will the robot do with something new?</a:t>
            </a:r>
            <a:endParaRPr lang="en-US" sz="2600" dirty="0"/>
          </a:p>
        </p:txBody>
      </p:sp>
      <p:sp>
        <p:nvSpPr>
          <p:cNvPr id="7" name="Shape 3"/>
          <p:cNvSpPr/>
          <p:nvPr/>
        </p:nvSpPr>
        <p:spPr>
          <a:xfrm>
            <a:off x="2651760" y="2606040"/>
            <a:ext cx="6035040" cy="777240"/>
          </a:xfrm>
          <a:prstGeom prst="roundRect">
            <a:avLst>
              <a:gd name="adj" fmla="val 14118"/>
            </a:avLst>
          </a:prstGeom>
          <a:solidFill>
            <a:schemeClr val="accent2"/>
          </a:solidFill>
          <a:ln/>
        </p:spPr>
      </p:sp>
      <p:sp>
        <p:nvSpPr>
          <p:cNvPr id="8" name="Text 4"/>
          <p:cNvSpPr txBox="1"/>
          <p:nvPr/>
        </p:nvSpPr>
        <p:spPr>
          <a:xfrm>
            <a:off x="2834640" y="2606040"/>
            <a:ext cx="5760720" cy="777240"/>
          </a:xfrm>
          <a:prstGeom prst="rect">
            <a:avLst/>
          </a:prstGeom>
          <a:noFill/>
          <a:ln/>
        </p:spPr>
        <p:txBody>
          <a:bodyPr wrap="square" lIns="635" tIns="635" rIns="635" bIns="635" rtlCol="0" anchor="ctr"/>
          <a:lstStyle/>
          <a:p>
            <a:pPr indent="0" marL="0">
              <a:buNone/>
            </a:pPr>
            <a:r>
              <a:rPr lang="en-US" sz="2200" b="1" dirty="0">
                <a:solidFill>
                  <a:schemeClr val="bg1"/>
                </a:solidFill>
                <a:latin typeface="Calibri" pitchFamily="34" charset="0"/>
                <a:ea typeface="Calibri" pitchFamily="34" charset="-122"/>
                <a:cs typeface="Calibri" pitchFamily="34" charset="-120"/>
              </a:rPr>
              <a:t>I predict the robot will ___ because ___.</a:t>
            </a:r>
            <a:endParaRPr lang="en-US" sz="2200" dirty="0"/>
          </a:p>
        </p:txBody>
      </p:sp>
      <p:sp>
        <p:nvSpPr>
          <p:cNvPr id="9" name="Text 5"/>
          <p:cNvSpPr txBox="1"/>
          <p:nvPr/>
        </p:nvSpPr>
        <p:spPr>
          <a:xfrm>
            <a:off x="2651760" y="3611880"/>
            <a:ext cx="6035040" cy="365760"/>
          </a:xfrm>
          <a:prstGeom prst="rect">
            <a:avLst/>
          </a:prstGeom>
          <a:noFill/>
          <a:ln/>
        </p:spPr>
        <p:txBody>
          <a:bodyPr wrap="square" lIns="635" tIns="635" rIns="635" bIns="635" rtlCol="0" anchor="t"/>
          <a:lstStyle/>
          <a:p>
            <a:pPr indent="0" marL="0">
              <a:buNone/>
            </a:pPr>
            <a:r>
              <a:rPr lang="en-US" sz="1600" dirty="0">
                <a:solidFill>
                  <a:schemeClr val="bg2"/>
                </a:solidFill>
                <a:latin typeface="Calibri" pitchFamily="34" charset="0"/>
                <a:ea typeface="Calibri" pitchFamily="34" charset="-122"/>
                <a:cs typeface="Calibri" pitchFamily="34" charset="-120"/>
              </a:rPr>
              <a:t>Our rules: red · yellow · green</a:t>
            </a:r>
            <a:endParaRPr lang="en-US" sz="16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ERROR! ERROR!</a:t>
            </a:r>
            <a:endParaRPr lang="en-US" sz="3000" dirty="0"/>
          </a:p>
        </p:txBody>
      </p:sp>
      <p:sp>
        <p:nvSpPr>
          <p:cNvPr id="4" name="Shape 1"/>
          <p:cNvSpPr/>
          <p:nvPr/>
        </p:nvSpPr>
        <p:spPr>
          <a:xfrm>
            <a:off x="457200" y="1325880"/>
            <a:ext cx="4023360" cy="2377440"/>
          </a:xfrm>
          <a:prstGeom prst="roundRect">
            <a:avLst>
              <a:gd name="adj" fmla="val 4615"/>
            </a:avLst>
          </a:prstGeom>
          <a:solidFill>
            <a:srgbClr val="FCE4F2"/>
          </a:solidFill>
          <a:ln/>
        </p:spPr>
      </p:sp>
      <p:pic>
        <p:nvPicPr>
          <p:cNvPr id="5" name="Image 0" descr="/home/claude/kit/icon_fruit_carrotp.png">    </p:cNvPr>
          <p:cNvPicPr>
            <a:picLocks noChangeAspect="1"/>
          </p:cNvPicPr>
          <p:nvPr/>
        </p:nvPicPr>
        <p:blipFill>
          <a:blip r:embed="rId1"/>
          <a:stretch>
            <a:fillRect/>
          </a:stretch>
        </p:blipFill>
        <p:spPr>
          <a:xfrm>
            <a:off x="914400" y="1508760"/>
            <a:ext cx="1371600" cy="1371600"/>
          </a:xfrm>
          <a:prstGeom prst="rect">
            <a:avLst/>
          </a:prstGeom>
        </p:spPr>
      </p:pic>
      <p:pic>
        <p:nvPicPr>
          <p:cNvPr id="6" name="Image 1" descr="/home/claude/kit/icon_fruit_orange.png">    </p:cNvPr>
          <p:cNvPicPr>
            <a:picLocks noChangeAspect="1"/>
          </p:cNvPicPr>
          <p:nvPr/>
        </p:nvPicPr>
        <p:blipFill>
          <a:blip r:embed="rId2"/>
          <a:stretch>
            <a:fillRect/>
          </a:stretch>
        </p:blipFill>
        <p:spPr>
          <a:xfrm>
            <a:off x="2606040" y="1600200"/>
            <a:ext cx="1188720" cy="1188720"/>
          </a:xfrm>
          <a:prstGeom prst="rect">
            <a:avLst/>
          </a:prstGeom>
        </p:spPr>
      </p:pic>
      <p:sp>
        <p:nvSpPr>
          <p:cNvPr id="7" name="Text 2"/>
          <p:cNvSpPr txBox="1"/>
          <p:nvPr/>
        </p:nvSpPr>
        <p:spPr>
          <a:xfrm>
            <a:off x="457200" y="3063240"/>
            <a:ext cx="4023360" cy="457200"/>
          </a:xfrm>
          <a:prstGeom prst="rect">
            <a:avLst/>
          </a:prstGeom>
          <a:noFill/>
          <a:ln/>
        </p:spPr>
        <p:txBody>
          <a:bodyPr wrap="square" lIns="635" tIns="635" rIns="635" bIns="635" rtlCol="0" anchor="t"/>
          <a:lstStyle/>
          <a:p>
            <a:pPr algn="ctr" indent="0" marL="0">
              <a:buNone/>
            </a:pPr>
            <a:r>
              <a:rPr lang="en-US" sz="1800" b="1" dirty="0">
                <a:solidFill>
                  <a:schemeClr val="tx2"/>
                </a:solidFill>
                <a:latin typeface="Calibri" pitchFamily="34" charset="0"/>
                <a:ea typeface="Calibri" pitchFamily="34" charset="-122"/>
                <a:cs typeface="Calibri" pitchFamily="34" charset="-120"/>
              </a:rPr>
              <a:t>Purple carrot · Orange</a:t>
            </a:r>
            <a:endParaRPr lang="en-US" sz="1800" dirty="0"/>
          </a:p>
        </p:txBody>
      </p:sp>
      <p:sp>
        <p:nvSpPr>
          <p:cNvPr id="8" name="Shape 3"/>
          <p:cNvSpPr/>
          <p:nvPr/>
        </p:nvSpPr>
        <p:spPr>
          <a:xfrm>
            <a:off x="4663440" y="1325880"/>
            <a:ext cx="4023360" cy="2377440"/>
          </a:xfrm>
          <a:prstGeom prst="roundRect">
            <a:avLst>
              <a:gd name="adj" fmla="val 4615"/>
            </a:avLst>
          </a:prstGeom>
          <a:solidFill>
            <a:schemeClr val="tx2"/>
          </a:solidFill>
          <a:ln/>
        </p:spPr>
      </p:sp>
      <p:sp>
        <p:nvSpPr>
          <p:cNvPr id="9" name="Shape 4"/>
          <p:cNvSpPr/>
          <p:nvPr/>
        </p:nvSpPr>
        <p:spPr>
          <a:xfrm>
            <a:off x="6172200" y="1463040"/>
            <a:ext cx="1005840" cy="1005840"/>
          </a:xfrm>
          <a:prstGeom prst="ellipse">
            <a:avLst/>
          </a:prstGeom>
          <a:solidFill>
            <a:schemeClr val="accent3"/>
          </a:solidFill>
          <a:ln/>
        </p:spPr>
      </p:sp>
      <p:pic>
        <p:nvPicPr>
          <p:cNvPr id="10" name="Image 2" descr="/home/claude/kit/icon_warn_w.png">    </p:cNvPr>
          <p:cNvPicPr>
            <a:picLocks noChangeAspect="1"/>
          </p:cNvPicPr>
          <p:nvPr/>
        </p:nvPicPr>
        <p:blipFill>
          <a:blip r:embed="rId3"/>
          <a:stretch>
            <a:fillRect/>
          </a:stretch>
        </p:blipFill>
        <p:spPr>
          <a:xfrm>
            <a:off x="6393485" y="1684325"/>
            <a:ext cx="563270" cy="563270"/>
          </a:xfrm>
          <a:prstGeom prst="rect">
            <a:avLst/>
          </a:prstGeom>
        </p:spPr>
      </p:pic>
      <p:sp>
        <p:nvSpPr>
          <p:cNvPr id="11" name="Text 5"/>
          <p:cNvSpPr txBox="1"/>
          <p:nvPr/>
        </p:nvSpPr>
        <p:spPr>
          <a:xfrm>
            <a:off x="4663440" y="2560320"/>
            <a:ext cx="4023360" cy="1005840"/>
          </a:xfrm>
          <a:prstGeom prst="rect">
            <a:avLst/>
          </a:prstGeom>
          <a:noFill/>
          <a:ln/>
        </p:spPr>
        <p:txBody>
          <a:bodyPr wrap="square" lIns="635" tIns="635" rIns="635" bIns="635" rtlCol="0" anchor="t"/>
          <a:lstStyle/>
          <a:p>
            <a:pPr algn="ctr" indent="0" marL="0">
              <a:buNone/>
            </a:pPr>
            <a:r>
              <a:rPr lang="en-US" sz="2800" b="1" dirty="0">
                <a:solidFill>
                  <a:schemeClr val="bg1"/>
                </a:solidFill>
                <a:latin typeface="Arial" pitchFamily="34" charset="0"/>
                <a:ea typeface="Arial" pitchFamily="34" charset="-122"/>
                <a:cs typeface="Arial" pitchFamily="34" charset="-120"/>
              </a:rPr>
              <a:t>ERROR!</a:t>
            </a:r>
            <a:endParaRPr lang="en-US" sz="2800" dirty="0"/>
          </a:p>
          <a:p>
            <a:pPr algn="ctr" indent="0" marL="0">
              <a:buNone/>
            </a:pPr>
            <a:r>
              <a:rPr lang="en-US" sz="2800" b="1" dirty="0">
                <a:solidFill>
                  <a:schemeClr val="bg1"/>
                </a:solidFill>
                <a:latin typeface="Arial" pitchFamily="34" charset="0"/>
                <a:ea typeface="Arial" pitchFamily="34" charset="-122"/>
                <a:cs typeface="Arial" pitchFamily="34" charset="-120"/>
              </a:rPr>
              <a:t>NO RULE!</a:t>
            </a:r>
            <a:endParaRPr lang="en-US" sz="2800" dirty="0"/>
          </a:p>
        </p:txBody>
      </p:sp>
      <p:sp>
        <p:nvSpPr>
          <p:cNvPr id="12" name="Shape 6"/>
          <p:cNvSpPr/>
          <p:nvPr/>
        </p:nvSpPr>
        <p:spPr>
          <a:xfrm>
            <a:off x="457200" y="3840480"/>
            <a:ext cx="8229600" cy="685800"/>
          </a:xfrm>
          <a:prstGeom prst="roundRect">
            <a:avLst>
              <a:gd name="adj" fmla="val 16000"/>
            </a:avLst>
          </a:prstGeom>
          <a:solidFill>
            <a:schemeClr val="accent2"/>
          </a:solidFill>
          <a:ln/>
        </p:spPr>
      </p:sp>
      <p:sp>
        <p:nvSpPr>
          <p:cNvPr id="13" name="Shape 7"/>
          <p:cNvSpPr/>
          <p:nvPr/>
        </p:nvSpPr>
        <p:spPr>
          <a:xfrm>
            <a:off x="566928" y="3931920"/>
            <a:ext cx="502920" cy="502920"/>
          </a:xfrm>
          <a:prstGeom prst="ellipse">
            <a:avLst/>
          </a:prstGeom>
          <a:solidFill>
            <a:schemeClr val="bg1"/>
          </a:solidFill>
          <a:ln/>
        </p:spPr>
      </p:sp>
      <p:pic>
        <p:nvPicPr>
          <p:cNvPr id="14" name="Image 3" descr="/home/claude/kit/icon_question.png">    </p:cNvPr>
          <p:cNvPicPr>
            <a:picLocks noChangeAspect="1"/>
          </p:cNvPicPr>
          <p:nvPr/>
        </p:nvPicPr>
        <p:blipFill>
          <a:blip r:embed="rId4"/>
          <a:stretch>
            <a:fillRect/>
          </a:stretch>
        </p:blipFill>
        <p:spPr>
          <a:xfrm>
            <a:off x="667512" y="4032504"/>
            <a:ext cx="301752" cy="301752"/>
          </a:xfrm>
          <a:prstGeom prst="rect">
            <a:avLst/>
          </a:prstGeom>
        </p:spPr>
      </p:pic>
      <p:sp>
        <p:nvSpPr>
          <p:cNvPr id="15" name="Text 8"/>
          <p:cNvSpPr txBox="1"/>
          <p:nvPr/>
        </p:nvSpPr>
        <p:spPr>
          <a:xfrm>
            <a:off x="1188720" y="384048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Was it the robot, or the rules?</a:t>
            </a:r>
            <a:endParaRPr lang="en-US" sz="20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Why did the robot get stuck?</a:t>
            </a:r>
            <a:endParaRPr lang="en-US" sz="3000" dirty="0"/>
          </a:p>
        </p:txBody>
      </p:sp>
      <p:sp>
        <p:nvSpPr>
          <p:cNvPr id="4" name="Shape 1"/>
          <p:cNvSpPr/>
          <p:nvPr/>
        </p:nvSpPr>
        <p:spPr>
          <a:xfrm>
            <a:off x="457200" y="1325880"/>
            <a:ext cx="8229600" cy="731520"/>
          </a:xfrm>
          <a:prstGeom prst="roundRect">
            <a:avLst>
              <a:gd name="adj" fmla="val 15000"/>
            </a:avLst>
          </a:prstGeom>
          <a:solidFill>
            <a:schemeClr val="tx2"/>
          </a:solidFill>
          <a:ln/>
        </p:spPr>
      </p:sp>
      <p:sp>
        <p:nvSpPr>
          <p:cNvPr id="5" name="Shape 2"/>
          <p:cNvSpPr/>
          <p:nvPr/>
        </p:nvSpPr>
        <p:spPr>
          <a:xfrm>
            <a:off x="566928" y="1417320"/>
            <a:ext cx="548640" cy="548640"/>
          </a:xfrm>
          <a:prstGeom prst="ellipse">
            <a:avLst/>
          </a:prstGeom>
          <a:solidFill>
            <a:schemeClr val="accent1"/>
          </a:solidFill>
          <a:ln/>
        </p:spPr>
      </p:sp>
      <p:pic>
        <p:nvPicPr>
          <p:cNvPr id="6" name="Image 0" descr="/home/claude/kit/icon_mic.png">    </p:cNvPr>
          <p:cNvPicPr>
            <a:picLocks noChangeAspect="1"/>
          </p:cNvPicPr>
          <p:nvPr/>
        </p:nvPicPr>
        <p:blipFill>
          <a:blip r:embed="rId1"/>
          <a:stretch>
            <a:fillRect/>
          </a:stretch>
        </p:blipFill>
        <p:spPr>
          <a:xfrm>
            <a:off x="687629" y="1538021"/>
            <a:ext cx="307238" cy="307238"/>
          </a:xfrm>
          <a:prstGeom prst="rect">
            <a:avLst/>
          </a:prstGeom>
        </p:spPr>
      </p:pic>
      <p:sp>
        <p:nvSpPr>
          <p:cNvPr id="7" name="Text 3"/>
          <p:cNvSpPr txBox="1"/>
          <p:nvPr/>
        </p:nvSpPr>
        <p:spPr>
          <a:xfrm>
            <a:off x="1234440" y="1325880"/>
            <a:ext cx="7315200" cy="731520"/>
          </a:xfrm>
          <a:prstGeom prst="rect">
            <a:avLst/>
          </a:prstGeom>
          <a:noFill/>
          <a:ln/>
        </p:spPr>
        <p:txBody>
          <a:bodyPr wrap="square" lIns="635" tIns="635" rIns="635" bIns="635" rtlCol="0" anchor="ctr"/>
          <a:lstStyle/>
          <a:p>
            <a:pPr indent="0" marL="0">
              <a:buNone/>
            </a:pPr>
            <a:r>
              <a:rPr lang="en-US" sz="1500" b="1" dirty="0">
                <a:solidFill>
                  <a:schemeClr val="accent1"/>
                </a:solidFill>
                <a:latin typeface="Calibri" pitchFamily="34" charset="0"/>
                <a:ea typeface="Calibri" pitchFamily="34" charset="-122"/>
                <a:cs typeface="Calibri" pitchFamily="34" charset="-120"/>
              </a:rPr>
              <a:t>Model: </a:t>
            </a:r>
            <a:pPr indent="0" marL="0">
              <a:buNone/>
            </a:pPr>
            <a:r>
              <a:rPr lang="en-US" sz="1500" i="1" dirty="0">
                <a:solidFill>
                  <a:schemeClr val="bg1"/>
                </a:solidFill>
                <a:latin typeface="Calibri" pitchFamily="34" charset="0"/>
                <a:ea typeface="Calibri" pitchFamily="34" charset="-122"/>
                <a:cs typeface="Calibri" pitchFamily="34" charset="-120"/>
              </a:rPr>
              <a:t>"The robot got stuck because there was no rule for purple. The robot didn't make a mistake. Our rules were missing something."</a:t>
            </a:r>
            <a:endParaRPr lang="en-US" sz="1500" dirty="0"/>
          </a:p>
        </p:txBody>
      </p:sp>
      <p:sp>
        <p:nvSpPr>
          <p:cNvPr id="8" name="Shape 4"/>
          <p:cNvSpPr/>
          <p:nvPr/>
        </p:nvSpPr>
        <p:spPr>
          <a:xfrm>
            <a:off x="457200" y="2240280"/>
            <a:ext cx="2621280" cy="2194560"/>
          </a:xfrm>
          <a:prstGeom prst="roundRect">
            <a:avLst>
              <a:gd name="adj" fmla="val 5000"/>
            </a:avLst>
          </a:prstGeom>
          <a:solidFill>
            <a:schemeClr val="bg2"/>
          </a:solidFill>
          <a:ln/>
        </p:spPr>
      </p:sp>
      <p:sp>
        <p:nvSpPr>
          <p:cNvPr id="9" name="Text 5"/>
          <p:cNvSpPr txBox="1"/>
          <p:nvPr/>
        </p:nvSpPr>
        <p:spPr>
          <a:xfrm>
            <a:off x="59436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SUPPORT</a:t>
            </a:r>
            <a:endParaRPr lang="en-US" sz="1300" dirty="0"/>
          </a:p>
        </p:txBody>
      </p:sp>
      <p:sp>
        <p:nvSpPr>
          <p:cNvPr id="10" name="Text 6"/>
          <p:cNvSpPr txBox="1"/>
          <p:nvPr/>
        </p:nvSpPr>
        <p:spPr>
          <a:xfrm>
            <a:off x="594360" y="2651760"/>
            <a:ext cx="2346960" cy="109728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The robot got stuck because there was no rule for ___.</a:t>
            </a:r>
            <a:endParaRPr lang="en-US" sz="1800" dirty="0"/>
          </a:p>
        </p:txBody>
      </p:sp>
      <p:sp>
        <p:nvSpPr>
          <p:cNvPr id="11" name="Text 7"/>
          <p:cNvSpPr txBox="1"/>
          <p:nvPr/>
        </p:nvSpPr>
        <p:spPr>
          <a:xfrm>
            <a:off x="594360" y="3749040"/>
            <a:ext cx="2346960" cy="640080"/>
          </a:xfrm>
          <a:prstGeom prst="rect">
            <a:avLst/>
          </a:prstGeom>
          <a:noFill/>
          <a:ln/>
        </p:spPr>
        <p:txBody>
          <a:bodyPr wrap="square" lIns="635" tIns="635" rIns="635" bIns="635" rtlCol="0" anchor="t"/>
          <a:lstStyle/>
          <a:p>
            <a:pPr indent="0" marL="0">
              <a:buNone/>
            </a:pPr>
            <a:r>
              <a:rPr lang="en-US" sz="1200" dirty="0">
                <a:solidFill>
                  <a:schemeClr val="tx1"/>
                </a:solidFill>
                <a:latin typeface="Calibri" pitchFamily="34" charset="0"/>
                <a:ea typeface="Calibri" pitchFamily="34" charset="-122"/>
                <a:cs typeface="Calibri" pitchFamily="34" charset="-120"/>
              </a:rPr>
              <a:t>Word bank: rule · purple · orange · new · stuck</a:t>
            </a:r>
            <a:endParaRPr lang="en-US" sz="1200" dirty="0"/>
          </a:p>
        </p:txBody>
      </p:sp>
      <p:sp>
        <p:nvSpPr>
          <p:cNvPr id="12" name="Shape 8"/>
          <p:cNvSpPr/>
          <p:nvPr/>
        </p:nvSpPr>
        <p:spPr>
          <a:xfrm>
            <a:off x="3261360" y="2240280"/>
            <a:ext cx="2621280" cy="2194560"/>
          </a:xfrm>
          <a:prstGeom prst="roundRect">
            <a:avLst>
              <a:gd name="adj" fmla="val 5000"/>
            </a:avLst>
          </a:prstGeom>
          <a:solidFill>
            <a:srgbClr val="EEE9F7"/>
          </a:solidFill>
          <a:ln/>
        </p:spPr>
      </p:sp>
      <p:sp>
        <p:nvSpPr>
          <p:cNvPr id="13" name="Text 9"/>
          <p:cNvSpPr txBox="1"/>
          <p:nvPr/>
        </p:nvSpPr>
        <p:spPr>
          <a:xfrm>
            <a:off x="339852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CORE</a:t>
            </a:r>
            <a:endParaRPr lang="en-US" sz="1300" dirty="0"/>
          </a:p>
        </p:txBody>
      </p:sp>
      <p:sp>
        <p:nvSpPr>
          <p:cNvPr id="14" name="Text 10"/>
          <p:cNvSpPr txBox="1"/>
          <p:nvPr/>
        </p:nvSpPr>
        <p:spPr>
          <a:xfrm>
            <a:off x="3398520" y="2651760"/>
            <a:ext cx="2346960" cy="16916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The robot got stuck because ___.</a:t>
            </a:r>
            <a:endParaRPr lang="en-US" sz="1800" dirty="0"/>
          </a:p>
        </p:txBody>
      </p:sp>
      <p:sp>
        <p:nvSpPr>
          <p:cNvPr id="15" name="Shape 11"/>
          <p:cNvSpPr/>
          <p:nvPr/>
        </p:nvSpPr>
        <p:spPr>
          <a:xfrm>
            <a:off x="6065520" y="2240280"/>
            <a:ext cx="2621280" cy="2194560"/>
          </a:xfrm>
          <a:prstGeom prst="roundRect">
            <a:avLst>
              <a:gd name="adj" fmla="val 5000"/>
            </a:avLst>
          </a:prstGeom>
          <a:solidFill>
            <a:srgbClr val="FCE4F2"/>
          </a:solidFill>
          <a:ln/>
        </p:spPr>
      </p:sp>
      <p:sp>
        <p:nvSpPr>
          <p:cNvPr id="16" name="Text 12"/>
          <p:cNvSpPr txBox="1"/>
          <p:nvPr/>
        </p:nvSpPr>
        <p:spPr>
          <a:xfrm>
            <a:off x="6202680" y="2331720"/>
            <a:ext cx="2346960" cy="320040"/>
          </a:xfrm>
          <a:prstGeom prst="rect">
            <a:avLst/>
          </a:prstGeom>
          <a:noFill/>
          <a:ln/>
        </p:spPr>
        <p:txBody>
          <a:bodyPr wrap="square" lIns="635" tIns="635" rIns="635" bIns="635" rtlCol="0" anchor="t"/>
          <a:lstStyle/>
          <a:p>
            <a:pPr indent="0" marL="0">
              <a:buNone/>
            </a:pPr>
            <a:r>
              <a:rPr lang="en-US" sz="1300" b="1" spc="200" kern="0" dirty="0">
                <a:solidFill>
                  <a:schemeClr val="accent4"/>
                </a:solidFill>
                <a:latin typeface="Calibri" pitchFamily="34" charset="0"/>
                <a:ea typeface="Calibri" pitchFamily="34" charset="-122"/>
                <a:cs typeface="Calibri" pitchFamily="34" charset="-120"/>
              </a:rPr>
              <a:t>STRETCH</a:t>
            </a:r>
            <a:endParaRPr lang="en-US" sz="1300" dirty="0"/>
          </a:p>
        </p:txBody>
      </p:sp>
      <p:sp>
        <p:nvSpPr>
          <p:cNvPr id="17" name="Text 13"/>
          <p:cNvSpPr txBox="1"/>
          <p:nvPr/>
        </p:nvSpPr>
        <p:spPr>
          <a:xfrm>
            <a:off x="6202680" y="2651760"/>
            <a:ext cx="2346960" cy="1691640"/>
          </a:xfrm>
          <a:prstGeom prst="rect">
            <a:avLst/>
          </a:prstGeom>
          <a:noFill/>
          <a:ln/>
        </p:spPr>
        <p:txBody>
          <a:bodyPr wrap="square" lIns="635" tIns="635" rIns="635" bIns="635" rtlCol="0" anchor="t"/>
          <a:lstStyle/>
          <a:p>
            <a:pPr indent="0" marL="0">
              <a:buNone/>
            </a:pPr>
            <a:r>
              <a:rPr lang="en-US" sz="1800" b="1" dirty="0">
                <a:solidFill>
                  <a:schemeClr val="tx2"/>
                </a:solidFill>
                <a:latin typeface="Calibri" pitchFamily="34" charset="0"/>
                <a:ea typeface="Calibri" pitchFamily="34" charset="-122"/>
                <a:cs typeface="Calibri" pitchFamily="34" charset="-120"/>
              </a:rPr>
              <a:t>The robot got stuck because ___. We could fix it by ___, but ___.</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Boss and Robot</a:t>
            </a:r>
            <a:endParaRPr lang="en-US" sz="3000" dirty="0"/>
          </a:p>
        </p:txBody>
      </p:sp>
      <p:sp>
        <p:nvSpPr>
          <p:cNvPr id="4" name="Shape 1"/>
          <p:cNvSpPr/>
          <p:nvPr/>
        </p:nvSpPr>
        <p:spPr>
          <a:xfrm>
            <a:off x="457200" y="1371600"/>
            <a:ext cx="1851660" cy="2103120"/>
          </a:xfrm>
          <a:prstGeom prst="roundRect">
            <a:avLst>
              <a:gd name="adj" fmla="val 5926"/>
            </a:avLst>
          </a:prstGeom>
          <a:solidFill>
            <a:srgbClr val="FCE4F2"/>
          </a:solidFill>
          <a:ln/>
        </p:spPr>
      </p:sp>
      <p:sp>
        <p:nvSpPr>
          <p:cNvPr id="5" name="Shape 2"/>
          <p:cNvSpPr/>
          <p:nvPr/>
        </p:nvSpPr>
        <p:spPr>
          <a:xfrm>
            <a:off x="971550" y="1536192"/>
            <a:ext cx="822960" cy="822960"/>
          </a:xfrm>
          <a:prstGeom prst="ellipse">
            <a:avLst/>
          </a:prstGeom>
          <a:solidFill>
            <a:schemeClr val="bg1"/>
          </a:solidFill>
          <a:ln/>
        </p:spPr>
      </p:sp>
      <p:pic>
        <p:nvPicPr>
          <p:cNvPr id="6" name="Image 0" descr="/home/claude/kit/icon_crown.png">    </p:cNvPr>
          <p:cNvPicPr>
            <a:picLocks noChangeAspect="1"/>
          </p:cNvPicPr>
          <p:nvPr/>
        </p:nvPicPr>
        <p:blipFill>
          <a:blip r:embed="rId1"/>
          <a:stretch>
            <a:fillRect/>
          </a:stretch>
        </p:blipFill>
        <p:spPr>
          <a:xfrm>
            <a:off x="1152601" y="1717243"/>
            <a:ext cx="460858" cy="460858"/>
          </a:xfrm>
          <a:prstGeom prst="rect">
            <a:avLst/>
          </a:prstGeom>
        </p:spPr>
      </p:pic>
      <p:sp>
        <p:nvSpPr>
          <p:cNvPr id="7" name="Text 3"/>
          <p:cNvSpPr txBox="1"/>
          <p:nvPr/>
        </p:nvSpPr>
        <p:spPr>
          <a:xfrm>
            <a:off x="54864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BOSS</a:t>
            </a:r>
            <a:endParaRPr lang="en-US" sz="1300" dirty="0"/>
          </a:p>
        </p:txBody>
      </p:sp>
      <p:sp>
        <p:nvSpPr>
          <p:cNvPr id="8" name="Text 4"/>
          <p:cNvSpPr txBox="1"/>
          <p:nvPr/>
        </p:nvSpPr>
        <p:spPr>
          <a:xfrm>
            <a:off x="566928" y="2743200"/>
            <a:ext cx="163220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Gives ONE instruction: "First, ___."</a:t>
            </a:r>
            <a:endParaRPr lang="en-US" sz="1400" dirty="0"/>
          </a:p>
        </p:txBody>
      </p:sp>
      <p:pic>
        <p:nvPicPr>
          <p:cNvPr id="9" name="Image 1" descr="/home/claude/kit/icon_arrow_a.png">    </p:cNvPr>
          <p:cNvPicPr>
            <a:picLocks noChangeAspect="1"/>
          </p:cNvPicPr>
          <p:nvPr/>
        </p:nvPicPr>
        <p:blipFill>
          <a:blip r:embed="rId2"/>
          <a:stretch>
            <a:fillRect/>
          </a:stretch>
        </p:blipFill>
        <p:spPr>
          <a:xfrm>
            <a:off x="2336292" y="2240280"/>
            <a:ext cx="219456" cy="219456"/>
          </a:xfrm>
          <a:prstGeom prst="rect">
            <a:avLst/>
          </a:prstGeom>
        </p:spPr>
      </p:pic>
      <p:sp>
        <p:nvSpPr>
          <p:cNvPr id="10" name="Shape 5"/>
          <p:cNvSpPr/>
          <p:nvPr/>
        </p:nvSpPr>
        <p:spPr>
          <a:xfrm>
            <a:off x="2583180" y="1371600"/>
            <a:ext cx="1851660" cy="2103120"/>
          </a:xfrm>
          <a:prstGeom prst="roundRect">
            <a:avLst>
              <a:gd name="adj" fmla="val 5926"/>
            </a:avLst>
          </a:prstGeom>
          <a:solidFill>
            <a:schemeClr val="bg2"/>
          </a:solidFill>
          <a:ln/>
        </p:spPr>
      </p:sp>
      <p:sp>
        <p:nvSpPr>
          <p:cNvPr id="11" name="Shape 6"/>
          <p:cNvSpPr/>
          <p:nvPr/>
        </p:nvSpPr>
        <p:spPr>
          <a:xfrm>
            <a:off x="3097530" y="1536192"/>
            <a:ext cx="822960" cy="822960"/>
          </a:xfrm>
          <a:prstGeom prst="ellipse">
            <a:avLst/>
          </a:prstGeom>
          <a:solidFill>
            <a:schemeClr val="bg1"/>
          </a:solidFill>
          <a:ln/>
        </p:spPr>
      </p:sp>
      <p:pic>
        <p:nvPicPr>
          <p:cNvPr id="12" name="Image 2" descr="/home/claude/kit/icon_ear.png">    </p:cNvPr>
          <p:cNvPicPr>
            <a:picLocks noChangeAspect="1"/>
          </p:cNvPicPr>
          <p:nvPr/>
        </p:nvPicPr>
        <p:blipFill>
          <a:blip r:embed="rId3"/>
          <a:stretch>
            <a:fillRect/>
          </a:stretch>
        </p:blipFill>
        <p:spPr>
          <a:xfrm>
            <a:off x="3278581" y="1717243"/>
            <a:ext cx="460858" cy="460858"/>
          </a:xfrm>
          <a:prstGeom prst="rect">
            <a:avLst/>
          </a:prstGeom>
        </p:spPr>
      </p:pic>
      <p:sp>
        <p:nvSpPr>
          <p:cNvPr id="13" name="Text 7"/>
          <p:cNvSpPr txBox="1"/>
          <p:nvPr/>
        </p:nvSpPr>
        <p:spPr>
          <a:xfrm>
            <a:off x="267462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ROBOT</a:t>
            </a:r>
            <a:endParaRPr lang="en-US" sz="1300" dirty="0"/>
          </a:p>
        </p:txBody>
      </p:sp>
      <p:sp>
        <p:nvSpPr>
          <p:cNvPr id="14" name="Text 8"/>
          <p:cNvSpPr txBox="1"/>
          <p:nvPr/>
        </p:nvSpPr>
        <p:spPr>
          <a:xfrm>
            <a:off x="2692908" y="2743200"/>
            <a:ext cx="163220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Repeats it back</a:t>
            </a:r>
            <a:endParaRPr lang="en-US" sz="1400" dirty="0"/>
          </a:p>
        </p:txBody>
      </p:sp>
      <p:pic>
        <p:nvPicPr>
          <p:cNvPr id="15" name="Image 3" descr="/home/claude/kit/icon_arrow_a.png">    </p:cNvPr>
          <p:cNvPicPr>
            <a:picLocks noChangeAspect="1"/>
          </p:cNvPicPr>
          <p:nvPr/>
        </p:nvPicPr>
        <p:blipFill>
          <a:blip r:embed="rId4"/>
          <a:stretch>
            <a:fillRect/>
          </a:stretch>
        </p:blipFill>
        <p:spPr>
          <a:xfrm>
            <a:off x="4462272" y="2240280"/>
            <a:ext cx="219456" cy="219456"/>
          </a:xfrm>
          <a:prstGeom prst="rect">
            <a:avLst/>
          </a:prstGeom>
        </p:spPr>
      </p:pic>
      <p:sp>
        <p:nvSpPr>
          <p:cNvPr id="16" name="Shape 9"/>
          <p:cNvSpPr/>
          <p:nvPr/>
        </p:nvSpPr>
        <p:spPr>
          <a:xfrm>
            <a:off x="4709160" y="1371600"/>
            <a:ext cx="1851660" cy="2103120"/>
          </a:xfrm>
          <a:prstGeom prst="roundRect">
            <a:avLst>
              <a:gd name="adj" fmla="val 5926"/>
            </a:avLst>
          </a:prstGeom>
          <a:solidFill>
            <a:srgbClr val="EEE9F7"/>
          </a:solidFill>
          <a:ln/>
        </p:spPr>
      </p:sp>
      <p:sp>
        <p:nvSpPr>
          <p:cNvPr id="17" name="Shape 10"/>
          <p:cNvSpPr/>
          <p:nvPr/>
        </p:nvSpPr>
        <p:spPr>
          <a:xfrm>
            <a:off x="5223510" y="1536192"/>
            <a:ext cx="822960" cy="822960"/>
          </a:xfrm>
          <a:prstGeom prst="ellipse">
            <a:avLst/>
          </a:prstGeom>
          <a:solidFill>
            <a:schemeClr val="bg1"/>
          </a:solidFill>
          <a:ln/>
        </p:spPr>
      </p:sp>
      <p:pic>
        <p:nvPicPr>
          <p:cNvPr id="18" name="Image 4" descr="/home/claude/kit/icon_toyrobot.png">    </p:cNvPr>
          <p:cNvPicPr>
            <a:picLocks noChangeAspect="1"/>
          </p:cNvPicPr>
          <p:nvPr/>
        </p:nvPicPr>
        <p:blipFill>
          <a:blip r:embed="rId5"/>
          <a:stretch>
            <a:fillRect/>
          </a:stretch>
        </p:blipFill>
        <p:spPr>
          <a:xfrm>
            <a:off x="5404561" y="1717243"/>
            <a:ext cx="460858" cy="460858"/>
          </a:xfrm>
          <a:prstGeom prst="rect">
            <a:avLst/>
          </a:prstGeom>
        </p:spPr>
      </p:pic>
      <p:sp>
        <p:nvSpPr>
          <p:cNvPr id="19" name="Text 11"/>
          <p:cNvSpPr txBox="1"/>
          <p:nvPr/>
        </p:nvSpPr>
        <p:spPr>
          <a:xfrm>
            <a:off x="480060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ROBOT</a:t>
            </a:r>
            <a:endParaRPr lang="en-US" sz="1300" dirty="0"/>
          </a:p>
        </p:txBody>
      </p:sp>
      <p:sp>
        <p:nvSpPr>
          <p:cNvPr id="20" name="Text 12"/>
          <p:cNvSpPr txBox="1"/>
          <p:nvPr/>
        </p:nvSpPr>
        <p:spPr>
          <a:xfrm>
            <a:off x="4818888" y="2743200"/>
            <a:ext cx="163220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Does EXACTLY that (or says ERROR!)</a:t>
            </a:r>
            <a:endParaRPr lang="en-US" sz="1400" dirty="0"/>
          </a:p>
        </p:txBody>
      </p:sp>
      <p:pic>
        <p:nvPicPr>
          <p:cNvPr id="21" name="Image 5" descr="/home/claude/kit/icon_arrow_a.png">    </p:cNvPr>
          <p:cNvPicPr>
            <a:picLocks noChangeAspect="1"/>
          </p:cNvPicPr>
          <p:nvPr/>
        </p:nvPicPr>
        <p:blipFill>
          <a:blip r:embed="rId6"/>
          <a:stretch>
            <a:fillRect/>
          </a:stretch>
        </p:blipFill>
        <p:spPr>
          <a:xfrm>
            <a:off x="6588252" y="2240280"/>
            <a:ext cx="219456" cy="219456"/>
          </a:xfrm>
          <a:prstGeom prst="rect">
            <a:avLst/>
          </a:prstGeom>
        </p:spPr>
      </p:pic>
      <p:sp>
        <p:nvSpPr>
          <p:cNvPr id="22" name="Shape 13"/>
          <p:cNvSpPr/>
          <p:nvPr/>
        </p:nvSpPr>
        <p:spPr>
          <a:xfrm>
            <a:off x="6835140" y="1371600"/>
            <a:ext cx="1851660" cy="2103120"/>
          </a:xfrm>
          <a:prstGeom prst="roundRect">
            <a:avLst>
              <a:gd name="adj" fmla="val 5926"/>
            </a:avLst>
          </a:prstGeom>
          <a:solidFill>
            <a:schemeClr val="bg2"/>
          </a:solidFill>
          <a:ln/>
        </p:spPr>
      </p:sp>
      <p:sp>
        <p:nvSpPr>
          <p:cNvPr id="23" name="Shape 14"/>
          <p:cNvSpPr/>
          <p:nvPr/>
        </p:nvSpPr>
        <p:spPr>
          <a:xfrm>
            <a:off x="7349490" y="1536192"/>
            <a:ext cx="822960" cy="822960"/>
          </a:xfrm>
          <a:prstGeom prst="ellipse">
            <a:avLst/>
          </a:prstGeom>
          <a:solidFill>
            <a:schemeClr val="bg1"/>
          </a:solidFill>
          <a:ln/>
        </p:spPr>
      </p:sp>
      <p:pic>
        <p:nvPicPr>
          <p:cNvPr id="24" name="Image 6" descr="/home/claude/kit/icon_sync.png">    </p:cNvPr>
          <p:cNvPicPr>
            <a:picLocks noChangeAspect="1"/>
          </p:cNvPicPr>
          <p:nvPr/>
        </p:nvPicPr>
        <p:blipFill>
          <a:blip r:embed="rId7"/>
          <a:stretch>
            <a:fillRect/>
          </a:stretch>
        </p:blipFill>
        <p:spPr>
          <a:xfrm>
            <a:off x="7530541" y="1717243"/>
            <a:ext cx="460858" cy="460858"/>
          </a:xfrm>
          <a:prstGeom prst="rect">
            <a:avLst/>
          </a:prstGeom>
        </p:spPr>
      </p:pic>
      <p:sp>
        <p:nvSpPr>
          <p:cNvPr id="25" name="Text 15"/>
          <p:cNvSpPr txBox="1"/>
          <p:nvPr/>
        </p:nvSpPr>
        <p:spPr>
          <a:xfrm>
            <a:off x="6926580" y="2423160"/>
            <a:ext cx="1668780" cy="365760"/>
          </a:xfrm>
          <a:prstGeom prst="rect">
            <a:avLst/>
          </a:prstGeom>
          <a:noFill/>
          <a:ln/>
        </p:spPr>
        <p:txBody>
          <a:bodyPr wrap="square" lIns="635" tIns="635" rIns="635" bIns="635" rtlCol="0" anchor="t"/>
          <a:lstStyle/>
          <a:p>
            <a:pPr algn="ctr" indent="0" marL="0">
              <a:buNone/>
            </a:pPr>
            <a:r>
              <a:rPr lang="en-US" sz="1300" b="1" spc="100" kern="0" dirty="0">
                <a:solidFill>
                  <a:schemeClr val="accent4"/>
                </a:solidFill>
                <a:latin typeface="Calibri" pitchFamily="34" charset="0"/>
                <a:ea typeface="Calibri" pitchFamily="34" charset="-122"/>
                <a:cs typeface="Calibri" pitchFamily="34" charset="-120"/>
              </a:rPr>
              <a:t>SWAP</a:t>
            </a:r>
            <a:endParaRPr lang="en-US" sz="1300" dirty="0"/>
          </a:p>
        </p:txBody>
      </p:sp>
      <p:sp>
        <p:nvSpPr>
          <p:cNvPr id="26" name="Text 16"/>
          <p:cNvSpPr txBox="1"/>
          <p:nvPr/>
        </p:nvSpPr>
        <p:spPr>
          <a:xfrm>
            <a:off x="6944868" y="2743200"/>
            <a:ext cx="1632204" cy="685800"/>
          </a:xfrm>
          <a:prstGeom prst="rect">
            <a:avLst/>
          </a:prstGeom>
          <a:noFill/>
          <a:ln/>
        </p:spPr>
        <p:txBody>
          <a:bodyPr wrap="square" lIns="635" tIns="635" rIns="635" bIns="635" rtlCol="0" anchor="t"/>
          <a:lstStyle/>
          <a:p>
            <a:pPr algn="ctr" indent="0" marL="0">
              <a:buNone/>
            </a:pPr>
            <a:r>
              <a:rPr lang="en-US" sz="1400" b="1" dirty="0">
                <a:solidFill>
                  <a:schemeClr val="tx2"/>
                </a:solidFill>
                <a:latin typeface="Calibri" pitchFamily="34" charset="0"/>
                <a:ea typeface="Calibri" pitchFamily="34" charset="-122"/>
                <a:cs typeface="Calibri" pitchFamily="34" charset="-120"/>
              </a:rPr>
              <a:t>Halfway, swap jobs</a:t>
            </a:r>
            <a:endParaRPr lang="en-US" sz="1400" dirty="0"/>
          </a:p>
        </p:txBody>
      </p:sp>
      <p:sp>
        <p:nvSpPr>
          <p:cNvPr id="27" name="Shape 17"/>
          <p:cNvSpPr/>
          <p:nvPr/>
        </p:nvSpPr>
        <p:spPr>
          <a:xfrm>
            <a:off x="457200" y="3657600"/>
            <a:ext cx="8229600" cy="685800"/>
          </a:xfrm>
          <a:prstGeom prst="roundRect">
            <a:avLst>
              <a:gd name="adj" fmla="val 16000"/>
            </a:avLst>
          </a:prstGeom>
          <a:solidFill>
            <a:schemeClr val="tx2"/>
          </a:solidFill>
          <a:ln/>
        </p:spPr>
      </p:sp>
      <p:sp>
        <p:nvSpPr>
          <p:cNvPr id="28" name="Shape 18"/>
          <p:cNvSpPr/>
          <p:nvPr/>
        </p:nvSpPr>
        <p:spPr>
          <a:xfrm>
            <a:off x="566928" y="3749040"/>
            <a:ext cx="502920" cy="502920"/>
          </a:xfrm>
          <a:prstGeom prst="ellipse">
            <a:avLst/>
          </a:prstGeom>
          <a:solidFill>
            <a:schemeClr val="bg1"/>
          </a:solidFill>
          <a:ln/>
        </p:spPr>
      </p:sp>
      <p:pic>
        <p:nvPicPr>
          <p:cNvPr id="29" name="Image 7" descr="/home/claude/kit/icon_mic.png">    </p:cNvPr>
          <p:cNvPicPr>
            <a:picLocks noChangeAspect="1"/>
          </p:cNvPicPr>
          <p:nvPr/>
        </p:nvPicPr>
        <p:blipFill>
          <a:blip r:embed="rId8"/>
          <a:stretch>
            <a:fillRect/>
          </a:stretch>
        </p:blipFill>
        <p:spPr>
          <a:xfrm>
            <a:off x="667512" y="3849624"/>
            <a:ext cx="301752" cy="301752"/>
          </a:xfrm>
          <a:prstGeom prst="rect">
            <a:avLst/>
          </a:prstGeom>
        </p:spPr>
      </p:pic>
      <p:sp>
        <p:nvSpPr>
          <p:cNvPr id="30" name="Text 19"/>
          <p:cNvSpPr txBox="1"/>
          <p:nvPr/>
        </p:nvSpPr>
        <p:spPr>
          <a:xfrm>
            <a:off x="1188720" y="3657600"/>
            <a:ext cx="7360920" cy="685800"/>
          </a:xfrm>
          <a:prstGeom prst="rect">
            <a:avLst/>
          </a:prstGeom>
          <a:noFill/>
          <a:ln/>
        </p:spPr>
        <p:txBody>
          <a:bodyPr wrap="square" lIns="635" tIns="635" rIns="635" bIns="635" rtlCol="0" anchor="ctr"/>
          <a:lstStyle/>
          <a:p>
            <a:pPr indent="0" marL="0">
              <a:buNone/>
            </a:pPr>
            <a:r>
              <a:rPr lang="en-US" sz="1800" dirty="0">
                <a:solidFill>
                  <a:schemeClr val="bg1"/>
                </a:solidFill>
                <a:latin typeface="Calibri" pitchFamily="34" charset="0"/>
                <a:ea typeface="Calibri" pitchFamily="34" charset="-122"/>
                <a:cs typeface="Calibri" pitchFamily="34" charset="-120"/>
              </a:rPr>
              <a:t>Boss: "First, ___. Then, ___."   Robot: repeat, then do it!</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Choose your challenge!</a:t>
            </a:r>
            <a:endParaRPr lang="en-US" sz="3000" dirty="0"/>
          </a:p>
        </p:txBody>
      </p:sp>
      <p:sp>
        <p:nvSpPr>
          <p:cNvPr id="4" name="Shape 1"/>
          <p:cNvSpPr/>
          <p:nvPr/>
        </p:nvSpPr>
        <p:spPr>
          <a:xfrm>
            <a:off x="457200" y="1371600"/>
            <a:ext cx="1920240" cy="2103120"/>
          </a:xfrm>
          <a:prstGeom prst="roundRect">
            <a:avLst>
              <a:gd name="adj" fmla="val 5714"/>
            </a:avLst>
          </a:prstGeom>
          <a:solidFill>
            <a:srgbClr val="FCE4F2"/>
          </a:solidFill>
          <a:ln/>
        </p:spPr>
      </p:sp>
      <p:sp>
        <p:nvSpPr>
          <p:cNvPr id="5" name="Shape 2"/>
          <p:cNvSpPr/>
          <p:nvPr/>
        </p:nvSpPr>
        <p:spPr>
          <a:xfrm>
            <a:off x="594360" y="1508760"/>
            <a:ext cx="594360" cy="594360"/>
          </a:xfrm>
          <a:prstGeom prst="ellipse">
            <a:avLst/>
          </a:prstGeom>
          <a:solidFill>
            <a:schemeClr val="bg1"/>
          </a:solidFill>
          <a:ln/>
        </p:spPr>
      </p:sp>
      <p:pic>
        <p:nvPicPr>
          <p:cNvPr id="6" name="Image 0" descr="/home/claude/kit/icon_walk.png">    </p:cNvPr>
          <p:cNvPicPr>
            <a:picLocks noChangeAspect="1"/>
          </p:cNvPicPr>
          <p:nvPr/>
        </p:nvPicPr>
        <p:blipFill>
          <a:blip r:embed="rId1"/>
          <a:stretch>
            <a:fillRect/>
          </a:stretch>
        </p:blipFill>
        <p:spPr>
          <a:xfrm>
            <a:off x="713232" y="1627632"/>
            <a:ext cx="356616" cy="356616"/>
          </a:xfrm>
          <a:prstGeom prst="rect">
            <a:avLst/>
          </a:prstGeom>
        </p:spPr>
      </p:pic>
      <p:sp>
        <p:nvSpPr>
          <p:cNvPr id="7" name="Text 3"/>
          <p:cNvSpPr txBox="1"/>
          <p:nvPr/>
        </p:nvSpPr>
        <p:spPr>
          <a:xfrm>
            <a:off x="1325880" y="1481328"/>
            <a:ext cx="9418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Robot walk</a:t>
            </a:r>
            <a:endParaRPr lang="en-US" sz="1500" dirty="0"/>
          </a:p>
        </p:txBody>
      </p:sp>
      <p:sp>
        <p:nvSpPr>
          <p:cNvPr id="8" name="Text 4"/>
          <p:cNvSpPr txBox="1"/>
          <p:nvPr/>
        </p:nvSpPr>
        <p:spPr>
          <a:xfrm>
            <a:off x="594360" y="2194560"/>
            <a:ext cx="1645920" cy="12344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Get the robot from the chair to the door.</a:t>
            </a:r>
            <a:endParaRPr lang="en-US" sz="1400" dirty="0"/>
          </a:p>
        </p:txBody>
      </p:sp>
      <p:sp>
        <p:nvSpPr>
          <p:cNvPr id="9" name="Shape 5"/>
          <p:cNvSpPr/>
          <p:nvPr/>
        </p:nvSpPr>
        <p:spPr>
          <a:xfrm>
            <a:off x="2560320" y="1371600"/>
            <a:ext cx="1920240" cy="2103120"/>
          </a:xfrm>
          <a:prstGeom prst="roundRect">
            <a:avLst>
              <a:gd name="adj" fmla="val 5714"/>
            </a:avLst>
          </a:prstGeom>
          <a:solidFill>
            <a:schemeClr val="bg2"/>
          </a:solidFill>
          <a:ln/>
        </p:spPr>
      </p:sp>
      <p:sp>
        <p:nvSpPr>
          <p:cNvPr id="10" name="Shape 6"/>
          <p:cNvSpPr/>
          <p:nvPr/>
        </p:nvSpPr>
        <p:spPr>
          <a:xfrm>
            <a:off x="2697480" y="1508760"/>
            <a:ext cx="594360" cy="594360"/>
          </a:xfrm>
          <a:prstGeom prst="ellipse">
            <a:avLst/>
          </a:prstGeom>
          <a:solidFill>
            <a:schemeClr val="bg1"/>
          </a:solidFill>
          <a:ln/>
        </p:spPr>
      </p:sp>
      <p:pic>
        <p:nvPicPr>
          <p:cNvPr id="11" name="Image 1" descr="/home/claude/kit/icon_layers.png">    </p:cNvPr>
          <p:cNvPicPr>
            <a:picLocks noChangeAspect="1"/>
          </p:cNvPicPr>
          <p:nvPr/>
        </p:nvPicPr>
        <p:blipFill>
          <a:blip r:embed="rId2"/>
          <a:stretch>
            <a:fillRect/>
          </a:stretch>
        </p:blipFill>
        <p:spPr>
          <a:xfrm>
            <a:off x="2816352" y="1627632"/>
            <a:ext cx="356616" cy="356616"/>
          </a:xfrm>
          <a:prstGeom prst="rect">
            <a:avLst/>
          </a:prstGeom>
        </p:spPr>
      </p:pic>
      <p:sp>
        <p:nvSpPr>
          <p:cNvPr id="12" name="Text 7"/>
          <p:cNvSpPr txBox="1"/>
          <p:nvPr/>
        </p:nvSpPr>
        <p:spPr>
          <a:xfrm>
            <a:off x="3429000" y="1481328"/>
            <a:ext cx="9418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Tower builder</a:t>
            </a:r>
            <a:endParaRPr lang="en-US" sz="1500" dirty="0"/>
          </a:p>
        </p:txBody>
      </p:sp>
      <p:sp>
        <p:nvSpPr>
          <p:cNvPr id="13" name="Text 8"/>
          <p:cNvSpPr txBox="1"/>
          <p:nvPr/>
        </p:nvSpPr>
        <p:spPr>
          <a:xfrm>
            <a:off x="2697480" y="2194560"/>
            <a:ext cx="1645920" cy="12344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Build a tower: red cube, blue cube, red cube.</a:t>
            </a:r>
            <a:endParaRPr lang="en-US" sz="1400" dirty="0"/>
          </a:p>
        </p:txBody>
      </p:sp>
      <p:sp>
        <p:nvSpPr>
          <p:cNvPr id="14" name="Shape 9"/>
          <p:cNvSpPr/>
          <p:nvPr/>
        </p:nvSpPr>
        <p:spPr>
          <a:xfrm>
            <a:off x="4663440" y="1371600"/>
            <a:ext cx="1920240" cy="2103120"/>
          </a:xfrm>
          <a:prstGeom prst="roundRect">
            <a:avLst>
              <a:gd name="adj" fmla="val 5714"/>
            </a:avLst>
          </a:prstGeom>
          <a:solidFill>
            <a:srgbClr val="EEE9F7"/>
          </a:solidFill>
          <a:ln/>
        </p:spPr>
      </p:sp>
      <p:sp>
        <p:nvSpPr>
          <p:cNvPr id="15" name="Shape 10"/>
          <p:cNvSpPr/>
          <p:nvPr/>
        </p:nvSpPr>
        <p:spPr>
          <a:xfrm>
            <a:off x="4800600" y="1508760"/>
            <a:ext cx="594360" cy="594360"/>
          </a:xfrm>
          <a:prstGeom prst="ellipse">
            <a:avLst/>
          </a:prstGeom>
          <a:solidFill>
            <a:schemeClr val="bg1"/>
          </a:solidFill>
          <a:ln/>
        </p:spPr>
      </p:sp>
      <p:pic>
        <p:nvPicPr>
          <p:cNvPr id="16" name="Image 2" descr="/home/claude/kit/icon_smile.png">    </p:cNvPr>
          <p:cNvPicPr>
            <a:picLocks noChangeAspect="1"/>
          </p:cNvPicPr>
          <p:nvPr/>
        </p:nvPicPr>
        <p:blipFill>
          <a:blip r:embed="rId3"/>
          <a:stretch>
            <a:fillRect/>
          </a:stretch>
        </p:blipFill>
        <p:spPr>
          <a:xfrm>
            <a:off x="4919472" y="1627632"/>
            <a:ext cx="356616" cy="356616"/>
          </a:xfrm>
          <a:prstGeom prst="rect">
            <a:avLst/>
          </a:prstGeom>
        </p:spPr>
      </p:pic>
      <p:sp>
        <p:nvSpPr>
          <p:cNvPr id="17" name="Text 11"/>
          <p:cNvSpPr txBox="1"/>
          <p:nvPr/>
        </p:nvSpPr>
        <p:spPr>
          <a:xfrm>
            <a:off x="5532120" y="1481328"/>
            <a:ext cx="9418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Face maker</a:t>
            </a:r>
            <a:endParaRPr lang="en-US" sz="1500" dirty="0"/>
          </a:p>
        </p:txBody>
      </p:sp>
      <p:sp>
        <p:nvSpPr>
          <p:cNvPr id="18" name="Text 12"/>
          <p:cNvSpPr txBox="1"/>
          <p:nvPr/>
        </p:nvSpPr>
        <p:spPr>
          <a:xfrm>
            <a:off x="4800600" y="2194560"/>
            <a:ext cx="1645920" cy="12344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Draw a face: circle, two eyes, a smile.</a:t>
            </a:r>
            <a:endParaRPr lang="en-US" sz="1400" dirty="0"/>
          </a:p>
        </p:txBody>
      </p:sp>
      <p:sp>
        <p:nvSpPr>
          <p:cNvPr id="19" name="Shape 13"/>
          <p:cNvSpPr/>
          <p:nvPr/>
        </p:nvSpPr>
        <p:spPr>
          <a:xfrm>
            <a:off x="6766560" y="1371600"/>
            <a:ext cx="1920240" cy="2103120"/>
          </a:xfrm>
          <a:prstGeom prst="roundRect">
            <a:avLst>
              <a:gd name="adj" fmla="val 5714"/>
            </a:avLst>
          </a:prstGeom>
          <a:solidFill>
            <a:srgbClr val="DFF3E4"/>
          </a:solidFill>
          <a:ln/>
        </p:spPr>
      </p:sp>
      <p:sp>
        <p:nvSpPr>
          <p:cNvPr id="20" name="Shape 14"/>
          <p:cNvSpPr/>
          <p:nvPr/>
        </p:nvSpPr>
        <p:spPr>
          <a:xfrm>
            <a:off x="6903720" y="1508760"/>
            <a:ext cx="594360" cy="594360"/>
          </a:xfrm>
          <a:prstGeom prst="ellipse">
            <a:avLst/>
          </a:prstGeom>
          <a:solidFill>
            <a:schemeClr val="bg1"/>
          </a:solidFill>
          <a:ln/>
        </p:spPr>
      </p:sp>
      <p:pic>
        <p:nvPicPr>
          <p:cNvPr id="21" name="Image 3" descr="/home/claude/kit/icon_fruit_apple.png">    </p:cNvPr>
          <p:cNvPicPr>
            <a:picLocks noChangeAspect="1"/>
          </p:cNvPicPr>
          <p:nvPr/>
        </p:nvPicPr>
        <p:blipFill>
          <a:blip r:embed="rId4"/>
          <a:stretch>
            <a:fillRect/>
          </a:stretch>
        </p:blipFill>
        <p:spPr>
          <a:xfrm>
            <a:off x="7022592" y="1627632"/>
            <a:ext cx="356616" cy="356616"/>
          </a:xfrm>
          <a:prstGeom prst="rect">
            <a:avLst/>
          </a:prstGeom>
        </p:spPr>
      </p:pic>
      <p:sp>
        <p:nvSpPr>
          <p:cNvPr id="22" name="Text 15"/>
          <p:cNvSpPr txBox="1"/>
          <p:nvPr/>
        </p:nvSpPr>
        <p:spPr>
          <a:xfrm>
            <a:off x="7635240" y="1481328"/>
            <a:ext cx="94183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Fruit sorter</a:t>
            </a:r>
            <a:endParaRPr lang="en-US" sz="1500" dirty="0"/>
          </a:p>
        </p:txBody>
      </p:sp>
      <p:sp>
        <p:nvSpPr>
          <p:cNvPr id="23" name="Text 16"/>
          <p:cNvSpPr txBox="1"/>
          <p:nvPr/>
        </p:nvSpPr>
        <p:spPr>
          <a:xfrm>
            <a:off x="6903720" y="2194560"/>
            <a:ext cx="1645920" cy="123444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Sort six fruit cards into baskets using rules.</a:t>
            </a:r>
            <a:endParaRPr lang="en-US" sz="1400" dirty="0"/>
          </a:p>
        </p:txBody>
      </p:sp>
      <p:sp>
        <p:nvSpPr>
          <p:cNvPr id="24" name="Shape 17"/>
          <p:cNvSpPr/>
          <p:nvPr/>
        </p:nvSpPr>
        <p:spPr>
          <a:xfrm>
            <a:off x="502920" y="3794760"/>
            <a:ext cx="457200" cy="457200"/>
          </a:xfrm>
          <a:prstGeom prst="ellipse">
            <a:avLst/>
          </a:prstGeom>
          <a:solidFill>
            <a:schemeClr val="bg2"/>
          </a:solidFill>
          <a:ln/>
        </p:spPr>
      </p:sp>
      <p:pic>
        <p:nvPicPr>
          <p:cNvPr id="25" name="Image 4" descr="/home/claude/kit/icon_eye.png">    </p:cNvPr>
          <p:cNvPicPr>
            <a:picLocks noChangeAspect="1"/>
          </p:cNvPicPr>
          <p:nvPr/>
        </p:nvPicPr>
        <p:blipFill>
          <a:blip r:embed="rId5"/>
          <a:stretch>
            <a:fillRect/>
          </a:stretch>
        </p:blipFill>
        <p:spPr>
          <a:xfrm>
            <a:off x="594360" y="3886200"/>
            <a:ext cx="274320" cy="274320"/>
          </a:xfrm>
          <a:prstGeom prst="rect">
            <a:avLst/>
          </a:prstGeom>
        </p:spPr>
      </p:pic>
      <p:sp>
        <p:nvSpPr>
          <p:cNvPr id="26" name="Text 18"/>
          <p:cNvSpPr txBox="1"/>
          <p:nvPr/>
        </p:nvSpPr>
        <p:spPr>
          <a:xfrm>
            <a:off x="1005840" y="379476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Look at the speaker</a:t>
            </a:r>
            <a:endParaRPr lang="en-US" sz="1200" dirty="0"/>
          </a:p>
        </p:txBody>
      </p:sp>
      <p:sp>
        <p:nvSpPr>
          <p:cNvPr id="27" name="Shape 19"/>
          <p:cNvSpPr/>
          <p:nvPr/>
        </p:nvSpPr>
        <p:spPr>
          <a:xfrm>
            <a:off x="2148840" y="3794760"/>
            <a:ext cx="457200" cy="457200"/>
          </a:xfrm>
          <a:prstGeom prst="ellipse">
            <a:avLst/>
          </a:prstGeom>
          <a:solidFill>
            <a:schemeClr val="bg2"/>
          </a:solidFill>
          <a:ln/>
        </p:spPr>
      </p:sp>
      <p:pic>
        <p:nvPicPr>
          <p:cNvPr id="28" name="Image 5" descr="/home/claude/kit/icon_ear.png">    </p:cNvPr>
          <p:cNvPicPr>
            <a:picLocks noChangeAspect="1"/>
          </p:cNvPicPr>
          <p:nvPr/>
        </p:nvPicPr>
        <p:blipFill>
          <a:blip r:embed="rId6"/>
          <a:stretch>
            <a:fillRect/>
          </a:stretch>
        </p:blipFill>
        <p:spPr>
          <a:xfrm>
            <a:off x="2240280" y="3886200"/>
            <a:ext cx="274320" cy="274320"/>
          </a:xfrm>
          <a:prstGeom prst="rect">
            <a:avLst/>
          </a:prstGeom>
        </p:spPr>
      </p:pic>
      <p:sp>
        <p:nvSpPr>
          <p:cNvPr id="29" name="Text 20"/>
          <p:cNvSpPr txBox="1"/>
          <p:nvPr/>
        </p:nvSpPr>
        <p:spPr>
          <a:xfrm>
            <a:off x="2651760" y="379476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Listen carefully</a:t>
            </a:r>
            <a:endParaRPr lang="en-US" sz="1200" dirty="0"/>
          </a:p>
        </p:txBody>
      </p:sp>
      <p:sp>
        <p:nvSpPr>
          <p:cNvPr id="30" name="Shape 21"/>
          <p:cNvSpPr/>
          <p:nvPr/>
        </p:nvSpPr>
        <p:spPr>
          <a:xfrm>
            <a:off x="3794760" y="3794760"/>
            <a:ext cx="457200" cy="457200"/>
          </a:xfrm>
          <a:prstGeom prst="ellipse">
            <a:avLst/>
          </a:prstGeom>
          <a:solidFill>
            <a:schemeClr val="bg2"/>
          </a:solidFill>
          <a:ln/>
        </p:spPr>
      </p:sp>
      <p:pic>
        <p:nvPicPr>
          <p:cNvPr id="31" name="Image 6" descr="/home/claude/kit/icon_sync.png">    </p:cNvPr>
          <p:cNvPicPr>
            <a:picLocks noChangeAspect="1"/>
          </p:cNvPicPr>
          <p:nvPr/>
        </p:nvPicPr>
        <p:blipFill>
          <a:blip r:embed="rId7"/>
          <a:stretch>
            <a:fillRect/>
          </a:stretch>
        </p:blipFill>
        <p:spPr>
          <a:xfrm>
            <a:off x="3886200" y="3886200"/>
            <a:ext cx="274320" cy="274320"/>
          </a:xfrm>
          <a:prstGeom prst="rect">
            <a:avLst/>
          </a:prstGeom>
        </p:spPr>
      </p:pic>
      <p:sp>
        <p:nvSpPr>
          <p:cNvPr id="32" name="Text 22"/>
          <p:cNvSpPr txBox="1"/>
          <p:nvPr/>
        </p:nvSpPr>
        <p:spPr>
          <a:xfrm>
            <a:off x="4297680" y="379476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Take turns</a:t>
            </a:r>
            <a:endParaRPr lang="en-US" sz="1200" dirty="0"/>
          </a:p>
        </p:txBody>
      </p:sp>
      <p:sp>
        <p:nvSpPr>
          <p:cNvPr id="33" name="Shape 23"/>
          <p:cNvSpPr/>
          <p:nvPr/>
        </p:nvSpPr>
        <p:spPr>
          <a:xfrm>
            <a:off x="5440680" y="3794760"/>
            <a:ext cx="457200" cy="457200"/>
          </a:xfrm>
          <a:prstGeom prst="ellipse">
            <a:avLst/>
          </a:prstGeom>
          <a:solidFill>
            <a:schemeClr val="bg2"/>
          </a:solidFill>
          <a:ln/>
        </p:spPr>
      </p:sp>
      <p:pic>
        <p:nvPicPr>
          <p:cNvPr id="34" name="Image 7" descr="/home/claude/kit/icon_heart.png">    </p:cNvPr>
          <p:cNvPicPr>
            <a:picLocks noChangeAspect="1"/>
          </p:cNvPicPr>
          <p:nvPr/>
        </p:nvPicPr>
        <p:blipFill>
          <a:blip r:embed="rId8"/>
          <a:stretch>
            <a:fillRect/>
          </a:stretch>
        </p:blipFill>
        <p:spPr>
          <a:xfrm>
            <a:off x="5532120" y="3886200"/>
            <a:ext cx="274320" cy="274320"/>
          </a:xfrm>
          <a:prstGeom prst="rect">
            <a:avLst/>
          </a:prstGeom>
        </p:spPr>
      </p:pic>
      <p:sp>
        <p:nvSpPr>
          <p:cNvPr id="35" name="Text 24"/>
          <p:cNvSpPr txBox="1"/>
          <p:nvPr/>
        </p:nvSpPr>
        <p:spPr>
          <a:xfrm>
            <a:off x="5943600" y="379476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Use kind words</a:t>
            </a:r>
            <a:endParaRPr lang="en-US" sz="1200" dirty="0"/>
          </a:p>
        </p:txBody>
      </p:sp>
      <p:sp>
        <p:nvSpPr>
          <p:cNvPr id="36" name="Shape 25"/>
          <p:cNvSpPr/>
          <p:nvPr/>
        </p:nvSpPr>
        <p:spPr>
          <a:xfrm>
            <a:off x="7086600" y="3794760"/>
            <a:ext cx="457200" cy="457200"/>
          </a:xfrm>
          <a:prstGeom prst="ellipse">
            <a:avLst/>
          </a:prstGeom>
          <a:solidFill>
            <a:schemeClr val="bg2"/>
          </a:solidFill>
          <a:ln/>
        </p:spPr>
      </p:sp>
      <p:pic>
        <p:nvPicPr>
          <p:cNvPr id="37" name="Image 8" descr="/home/claude/kit/icon_lightbulb.png">    </p:cNvPr>
          <p:cNvPicPr>
            <a:picLocks noChangeAspect="1"/>
          </p:cNvPicPr>
          <p:nvPr/>
        </p:nvPicPr>
        <p:blipFill>
          <a:blip r:embed="rId9"/>
          <a:stretch>
            <a:fillRect/>
          </a:stretch>
        </p:blipFill>
        <p:spPr>
          <a:xfrm>
            <a:off x="7178040" y="3886200"/>
            <a:ext cx="274320" cy="274320"/>
          </a:xfrm>
          <a:prstGeom prst="rect">
            <a:avLst/>
          </a:prstGeom>
        </p:spPr>
      </p:pic>
      <p:sp>
        <p:nvSpPr>
          <p:cNvPr id="38" name="Text 26"/>
          <p:cNvSpPr txBox="1"/>
          <p:nvPr/>
        </p:nvSpPr>
        <p:spPr>
          <a:xfrm>
            <a:off x="7589520" y="3794760"/>
            <a:ext cx="1051560" cy="457200"/>
          </a:xfrm>
          <a:prstGeom prst="rect">
            <a:avLst/>
          </a:prstGeom>
          <a:noFill/>
          <a:ln/>
        </p:spPr>
        <p:txBody>
          <a:bodyPr wrap="square" lIns="635" tIns="635" rIns="635" bIns="635" rtlCol="0" anchor="ctr"/>
          <a:lstStyle/>
          <a:p>
            <a:pPr indent="0" marL="0">
              <a:buNone/>
            </a:pPr>
            <a:r>
              <a:rPr lang="en-US" sz="1200" b="1" dirty="0">
                <a:solidFill>
                  <a:schemeClr val="tx2"/>
                </a:solidFill>
                <a:latin typeface="Calibri" pitchFamily="34" charset="0"/>
                <a:ea typeface="Calibri" pitchFamily="34" charset="-122"/>
                <a:cs typeface="Calibri" pitchFamily="34" charset="-120"/>
              </a:rPr>
              <a:t>Say "because"</a:t>
            </a:r>
            <a:endParaRPr lang="en-US" sz="12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Can we fix the fruit robot?</a:t>
            </a:r>
            <a:endParaRPr lang="en-US" sz="3000" dirty="0"/>
          </a:p>
        </p:txBody>
      </p:sp>
      <p:sp>
        <p:nvSpPr>
          <p:cNvPr id="4" name="Shape 1"/>
          <p:cNvSpPr/>
          <p:nvPr/>
        </p:nvSpPr>
        <p:spPr>
          <a:xfrm>
            <a:off x="457200" y="1371600"/>
            <a:ext cx="2621280" cy="1691640"/>
          </a:xfrm>
          <a:prstGeom prst="roundRect">
            <a:avLst>
              <a:gd name="adj" fmla="val 6486"/>
            </a:avLst>
          </a:prstGeom>
          <a:solidFill>
            <a:srgbClr val="EEE9F7"/>
          </a:solidFill>
          <a:ln/>
        </p:spPr>
      </p:sp>
      <p:sp>
        <p:nvSpPr>
          <p:cNvPr id="5" name="Shape 2"/>
          <p:cNvSpPr/>
          <p:nvPr/>
        </p:nvSpPr>
        <p:spPr>
          <a:xfrm>
            <a:off x="594360" y="1508760"/>
            <a:ext cx="548640" cy="548640"/>
          </a:xfrm>
          <a:prstGeom prst="ellipse">
            <a:avLst/>
          </a:prstGeom>
          <a:solidFill>
            <a:schemeClr val="bg1"/>
          </a:solidFill>
          <a:ln/>
        </p:spPr>
      </p:sp>
      <p:pic>
        <p:nvPicPr>
          <p:cNvPr id="6" name="Image 0" descr="/home/claude/kit/icon_list.png">    </p:cNvPr>
          <p:cNvPicPr>
            <a:picLocks noChangeAspect="1"/>
          </p:cNvPicPr>
          <p:nvPr/>
        </p:nvPicPr>
        <p:blipFill>
          <a:blip r:embed="rId1"/>
          <a:stretch>
            <a:fillRect/>
          </a:stretch>
        </p:blipFill>
        <p:spPr>
          <a:xfrm>
            <a:off x="704088" y="1618488"/>
            <a:ext cx="329184" cy="329184"/>
          </a:xfrm>
          <a:prstGeom prst="rect">
            <a:avLst/>
          </a:prstGeom>
        </p:spPr>
      </p:pic>
      <p:sp>
        <p:nvSpPr>
          <p:cNvPr id="7" name="Text 3"/>
          <p:cNvSpPr txBox="1"/>
          <p:nvPr/>
        </p:nvSpPr>
        <p:spPr>
          <a:xfrm>
            <a:off x="128016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Add a purple rule</a:t>
            </a:r>
            <a:endParaRPr lang="en-US" sz="1600" dirty="0"/>
          </a:p>
        </p:txBody>
      </p:sp>
      <p:sp>
        <p:nvSpPr>
          <p:cNvPr id="8" name="Text 4"/>
          <p:cNvSpPr txBox="1"/>
          <p:nvPr/>
        </p:nvSpPr>
        <p:spPr>
          <a:xfrm>
            <a:off x="594360" y="2148840"/>
            <a:ext cx="2346960" cy="8686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IF it is purple, THEN…</a:t>
            </a:r>
            <a:endParaRPr lang="en-US" sz="1400" dirty="0"/>
          </a:p>
        </p:txBody>
      </p:sp>
      <p:sp>
        <p:nvSpPr>
          <p:cNvPr id="9" name="Shape 5"/>
          <p:cNvSpPr/>
          <p:nvPr/>
        </p:nvSpPr>
        <p:spPr>
          <a:xfrm>
            <a:off x="3261360" y="1371600"/>
            <a:ext cx="2621280" cy="1691640"/>
          </a:xfrm>
          <a:prstGeom prst="roundRect">
            <a:avLst>
              <a:gd name="adj" fmla="val 6486"/>
            </a:avLst>
          </a:prstGeom>
          <a:solidFill>
            <a:srgbClr val="EEE9F7"/>
          </a:solidFill>
          <a:ln/>
        </p:spPr>
      </p:sp>
      <p:sp>
        <p:nvSpPr>
          <p:cNvPr id="10" name="Shape 6"/>
          <p:cNvSpPr/>
          <p:nvPr/>
        </p:nvSpPr>
        <p:spPr>
          <a:xfrm>
            <a:off x="3398520" y="1508760"/>
            <a:ext cx="548640" cy="548640"/>
          </a:xfrm>
          <a:prstGeom prst="ellipse">
            <a:avLst/>
          </a:prstGeom>
          <a:solidFill>
            <a:schemeClr val="bg1"/>
          </a:solidFill>
          <a:ln/>
        </p:spPr>
      </p:sp>
      <p:pic>
        <p:nvPicPr>
          <p:cNvPr id="11" name="Image 1" descr="/home/claude/kit/icon_list.png">    </p:cNvPr>
          <p:cNvPicPr>
            <a:picLocks noChangeAspect="1"/>
          </p:cNvPicPr>
          <p:nvPr/>
        </p:nvPicPr>
        <p:blipFill>
          <a:blip r:embed="rId2"/>
          <a:stretch>
            <a:fillRect/>
          </a:stretch>
        </p:blipFill>
        <p:spPr>
          <a:xfrm>
            <a:off x="3508248" y="1618488"/>
            <a:ext cx="329184" cy="329184"/>
          </a:xfrm>
          <a:prstGeom prst="rect">
            <a:avLst/>
          </a:prstGeom>
        </p:spPr>
      </p:pic>
      <p:sp>
        <p:nvSpPr>
          <p:cNvPr id="12" name="Text 7"/>
          <p:cNvSpPr txBox="1"/>
          <p:nvPr/>
        </p:nvSpPr>
        <p:spPr>
          <a:xfrm>
            <a:off x="408432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Add an orange rule</a:t>
            </a:r>
            <a:endParaRPr lang="en-US" sz="1600" dirty="0"/>
          </a:p>
        </p:txBody>
      </p:sp>
      <p:sp>
        <p:nvSpPr>
          <p:cNvPr id="13" name="Text 8"/>
          <p:cNvSpPr txBox="1"/>
          <p:nvPr/>
        </p:nvSpPr>
        <p:spPr>
          <a:xfrm>
            <a:off x="3398520" y="2148840"/>
            <a:ext cx="2346960" cy="8686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IF it is orange, THEN…</a:t>
            </a:r>
            <a:endParaRPr lang="en-US" sz="1400" dirty="0"/>
          </a:p>
        </p:txBody>
      </p:sp>
      <p:sp>
        <p:nvSpPr>
          <p:cNvPr id="14" name="Shape 9"/>
          <p:cNvSpPr/>
          <p:nvPr/>
        </p:nvSpPr>
        <p:spPr>
          <a:xfrm>
            <a:off x="6065520" y="1371600"/>
            <a:ext cx="2621280" cy="1691640"/>
          </a:xfrm>
          <a:prstGeom prst="roundRect">
            <a:avLst>
              <a:gd name="adj" fmla="val 6486"/>
            </a:avLst>
          </a:prstGeom>
          <a:solidFill>
            <a:srgbClr val="FCE4F2"/>
          </a:solidFill>
          <a:ln/>
        </p:spPr>
      </p:sp>
      <p:sp>
        <p:nvSpPr>
          <p:cNvPr id="15" name="Shape 10"/>
          <p:cNvSpPr/>
          <p:nvPr/>
        </p:nvSpPr>
        <p:spPr>
          <a:xfrm>
            <a:off x="6202680" y="1508760"/>
            <a:ext cx="548640" cy="548640"/>
          </a:xfrm>
          <a:prstGeom prst="ellipse">
            <a:avLst/>
          </a:prstGeom>
          <a:solidFill>
            <a:schemeClr val="bg1"/>
          </a:solidFill>
          <a:ln/>
        </p:spPr>
      </p:sp>
      <p:pic>
        <p:nvPicPr>
          <p:cNvPr id="16" name="Image 2" descr="/home/claude/kit/icon_question.png">    </p:cNvPr>
          <p:cNvPicPr>
            <a:picLocks noChangeAspect="1"/>
          </p:cNvPicPr>
          <p:nvPr/>
        </p:nvPicPr>
        <p:blipFill>
          <a:blip r:embed="rId3"/>
          <a:stretch>
            <a:fillRect/>
          </a:stretch>
        </p:blipFill>
        <p:spPr>
          <a:xfrm>
            <a:off x="6312408" y="1618488"/>
            <a:ext cx="329184" cy="329184"/>
          </a:xfrm>
          <a:prstGeom prst="rect">
            <a:avLst/>
          </a:prstGeom>
        </p:spPr>
      </p:pic>
      <p:sp>
        <p:nvSpPr>
          <p:cNvPr id="17" name="Text 11"/>
          <p:cNvSpPr txBox="1"/>
          <p:nvPr/>
        </p:nvSpPr>
        <p:spPr>
          <a:xfrm>
            <a:off x="6888480" y="1481328"/>
            <a:ext cx="1688592" cy="457200"/>
          </a:xfrm>
          <a:prstGeom prst="rect">
            <a:avLst/>
          </a:prstGeom>
          <a:noFill/>
          <a:ln/>
        </p:spPr>
        <p:txBody>
          <a:bodyPr wrap="square" lIns="635" tIns="635" rIns="635" bIns="635" rtlCol="0" anchor="ctr"/>
          <a:lstStyle/>
          <a:p>
            <a:pPr indent="0" marL="0">
              <a:buNone/>
            </a:pPr>
            <a:r>
              <a:rPr lang="en-US" sz="1600" b="1" dirty="0">
                <a:solidFill>
                  <a:schemeClr val="tx2"/>
                </a:solidFill>
                <a:latin typeface="Arial" pitchFamily="34" charset="0"/>
                <a:ea typeface="Arial" pitchFamily="34" charset="-122"/>
                <a:cs typeface="Arial" pitchFamily="34" charset="-120"/>
              </a:rPr>
              <a:t>Blue potato?!</a:t>
            </a:r>
            <a:endParaRPr lang="en-US" sz="1600" dirty="0"/>
          </a:p>
        </p:txBody>
      </p:sp>
      <p:sp>
        <p:nvSpPr>
          <p:cNvPr id="18" name="Text 12"/>
          <p:cNvSpPr txBox="1"/>
          <p:nvPr/>
        </p:nvSpPr>
        <p:spPr>
          <a:xfrm>
            <a:off x="6202680" y="2148840"/>
            <a:ext cx="2346960" cy="868680"/>
          </a:xfrm>
          <a:prstGeom prst="rect">
            <a:avLst/>
          </a:prstGeom>
          <a:noFill/>
          <a:ln/>
        </p:spPr>
        <p:txBody>
          <a:bodyPr wrap="square" lIns="635" tIns="635" rIns="635" bIns="635" rtlCol="0" anchor="t"/>
          <a:lstStyle/>
          <a:p>
            <a:pPr indent="0" marL="0">
              <a:buNone/>
            </a:pPr>
            <a:r>
              <a:rPr lang="en-US" sz="1400" dirty="0">
                <a:solidFill>
                  <a:schemeClr val="tx1"/>
                </a:solidFill>
                <a:latin typeface="Calibri" pitchFamily="34" charset="0"/>
                <a:ea typeface="Calibri" pitchFamily="34" charset="-122"/>
                <a:cs typeface="Calibri" pitchFamily="34" charset="-120"/>
              </a:rPr>
              <a:t>Could we write a rule for EVERY fruit in the world?</a:t>
            </a:r>
            <a:endParaRPr lang="en-US" sz="1400" dirty="0"/>
          </a:p>
        </p:txBody>
      </p:sp>
      <p:sp>
        <p:nvSpPr>
          <p:cNvPr id="19" name="Shape 13"/>
          <p:cNvSpPr/>
          <p:nvPr/>
        </p:nvSpPr>
        <p:spPr>
          <a:xfrm>
            <a:off x="457200" y="3291840"/>
            <a:ext cx="8229600" cy="685800"/>
          </a:xfrm>
          <a:prstGeom prst="roundRect">
            <a:avLst>
              <a:gd name="adj" fmla="val 16000"/>
            </a:avLst>
          </a:prstGeom>
          <a:solidFill>
            <a:schemeClr val="accent2"/>
          </a:solidFill>
          <a:ln/>
        </p:spPr>
      </p:sp>
      <p:sp>
        <p:nvSpPr>
          <p:cNvPr id="20" name="Shape 14"/>
          <p:cNvSpPr/>
          <p:nvPr/>
        </p:nvSpPr>
        <p:spPr>
          <a:xfrm>
            <a:off x="566928" y="3383280"/>
            <a:ext cx="502920" cy="502920"/>
          </a:xfrm>
          <a:prstGeom prst="ellipse">
            <a:avLst/>
          </a:prstGeom>
          <a:solidFill>
            <a:schemeClr val="bg1"/>
          </a:solidFill>
          <a:ln/>
        </p:spPr>
      </p:sp>
      <p:pic>
        <p:nvPicPr>
          <p:cNvPr id="21" name="Image 3" descr="/home/claude/kit/icon_scale.png">    </p:cNvPr>
          <p:cNvPicPr>
            <a:picLocks noChangeAspect="1"/>
          </p:cNvPicPr>
          <p:nvPr/>
        </p:nvPicPr>
        <p:blipFill>
          <a:blip r:embed="rId4"/>
          <a:stretch>
            <a:fillRect/>
          </a:stretch>
        </p:blipFill>
        <p:spPr>
          <a:xfrm>
            <a:off x="667512" y="3483864"/>
            <a:ext cx="301752" cy="301752"/>
          </a:xfrm>
          <a:prstGeom prst="rect">
            <a:avLst/>
          </a:prstGeom>
        </p:spPr>
      </p:pic>
      <p:sp>
        <p:nvSpPr>
          <p:cNvPr id="22" name="Text 15"/>
          <p:cNvSpPr txBox="1"/>
          <p:nvPr/>
        </p:nvSpPr>
        <p:spPr>
          <a:xfrm>
            <a:off x="1188720" y="329184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I think we should ___ because ___.</a:t>
            </a:r>
            <a:endParaRPr lang="en-US" sz="2000" dirty="0"/>
          </a:p>
        </p:txBody>
      </p:sp>
      <p:sp>
        <p:nvSpPr>
          <p:cNvPr id="23" name="Text 16"/>
          <p:cNvSpPr txBox="1"/>
          <p:nvPr/>
        </p:nvSpPr>
        <p:spPr>
          <a:xfrm>
            <a:off x="457200" y="4069080"/>
            <a:ext cx="8229600" cy="411480"/>
          </a:xfrm>
          <a:prstGeom prst="rect">
            <a:avLst/>
          </a:prstGeom>
          <a:noFill/>
          <a:ln/>
        </p:spPr>
        <p:txBody>
          <a:bodyPr wrap="square" lIns="635" tIns="635" rIns="635" bIns="635" rtlCol="0" anchor="t"/>
          <a:lstStyle/>
          <a:p>
            <a:pPr algn="ctr" indent="0" marL="0">
              <a:buNone/>
            </a:pPr>
            <a:r>
              <a:rPr lang="en-US" sz="1800" b="1" i="1" dirty="0">
                <a:solidFill>
                  <a:schemeClr val="accent4"/>
                </a:solidFill>
                <a:latin typeface="Calibri" pitchFamily="34" charset="0"/>
                <a:ea typeface="Calibri" pitchFamily="34" charset="-122"/>
                <a:cs typeface="Calibri" pitchFamily="34" charset="-120"/>
              </a:rPr>
              <a:t>Rules work… until something new turns up!</a:t>
            </a:r>
            <a:endParaRPr lang="en-US" sz="18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tx2"/>
                </a:solidFill>
                <a:latin typeface="Arial" pitchFamily="34" charset="0"/>
                <a:ea typeface="Arial" pitchFamily="34" charset="-122"/>
                <a:cs typeface="Arial" pitchFamily="34" charset="-120"/>
              </a:rPr>
              <a:t>You earned a badge!</a:t>
            </a:r>
            <a:endParaRPr lang="en-US" sz="3000" dirty="0"/>
          </a:p>
        </p:txBody>
      </p:sp>
      <p:sp>
        <p:nvSpPr>
          <p:cNvPr id="4" name="Shape 1"/>
          <p:cNvSpPr/>
          <p:nvPr/>
        </p:nvSpPr>
        <p:spPr>
          <a:xfrm>
            <a:off x="548640" y="1371600"/>
            <a:ext cx="1554480" cy="1554480"/>
          </a:xfrm>
          <a:prstGeom prst="ellipse">
            <a:avLst/>
          </a:prstGeom>
          <a:solidFill>
            <a:schemeClr val="accent1"/>
          </a:solidFill>
          <a:ln/>
        </p:spPr>
      </p:sp>
      <p:pic>
        <p:nvPicPr>
          <p:cNvPr id="5" name="Image 0" descr="/home/claude/kit/icon_toyrobot_w.png">    </p:cNvPr>
          <p:cNvPicPr>
            <a:picLocks noChangeAspect="1"/>
          </p:cNvPicPr>
          <p:nvPr/>
        </p:nvPicPr>
        <p:blipFill>
          <a:blip r:embed="rId1"/>
          <a:stretch>
            <a:fillRect/>
          </a:stretch>
        </p:blipFill>
        <p:spPr>
          <a:xfrm>
            <a:off x="921715" y="1744675"/>
            <a:ext cx="808330" cy="808330"/>
          </a:xfrm>
          <a:prstGeom prst="rect">
            <a:avLst/>
          </a:prstGeom>
        </p:spPr>
      </p:pic>
      <p:sp>
        <p:nvSpPr>
          <p:cNvPr id="6" name="Text 2"/>
          <p:cNvSpPr txBox="1"/>
          <p:nvPr/>
        </p:nvSpPr>
        <p:spPr>
          <a:xfrm>
            <a:off x="2377440" y="1371600"/>
            <a:ext cx="6309360" cy="411480"/>
          </a:xfrm>
          <a:prstGeom prst="rect">
            <a:avLst/>
          </a:prstGeom>
          <a:noFill/>
          <a:ln/>
        </p:spPr>
        <p:txBody>
          <a:bodyPr wrap="square" lIns="635" tIns="635" rIns="635" bIns="635" rtlCol="0" anchor="t"/>
          <a:lstStyle/>
          <a:p>
            <a:pPr indent="0" marL="0">
              <a:buNone/>
            </a:pPr>
            <a:r>
              <a:rPr lang="en-US" sz="1600" b="1" spc="200" kern="0" dirty="0">
                <a:solidFill>
                  <a:schemeClr val="accent4"/>
                </a:solidFill>
                <a:latin typeface="Calibri" pitchFamily="34" charset="0"/>
                <a:ea typeface="Calibri" pitchFamily="34" charset="-122"/>
                <a:cs typeface="Calibri" pitchFamily="34" charset="-120"/>
              </a:rPr>
              <a:t>AI Explorer Badge 3</a:t>
            </a:r>
            <a:endParaRPr lang="en-US" sz="1600" dirty="0"/>
          </a:p>
        </p:txBody>
      </p:sp>
      <p:sp>
        <p:nvSpPr>
          <p:cNvPr id="7" name="Text 3"/>
          <p:cNvSpPr txBox="1"/>
          <p:nvPr/>
        </p:nvSpPr>
        <p:spPr>
          <a:xfrm>
            <a:off x="2377440" y="1737360"/>
            <a:ext cx="6309360" cy="640080"/>
          </a:xfrm>
          <a:prstGeom prst="rect">
            <a:avLst/>
          </a:prstGeom>
          <a:noFill/>
          <a:ln/>
        </p:spPr>
        <p:txBody>
          <a:bodyPr wrap="square" lIns="635" tIns="635" rIns="635" bIns="635" rtlCol="0" anchor="t"/>
          <a:lstStyle/>
          <a:p>
            <a:pPr indent="0" marL="0">
              <a:buNone/>
            </a:pPr>
            <a:r>
              <a:rPr lang="en-US" sz="3200" b="1" dirty="0">
                <a:solidFill>
                  <a:schemeClr val="tx2"/>
                </a:solidFill>
                <a:latin typeface="Arial" pitchFamily="34" charset="0"/>
                <a:ea typeface="Arial" pitchFamily="34" charset="-122"/>
                <a:cs typeface="Arial" pitchFamily="34" charset="-120"/>
              </a:rPr>
              <a:t>Rule Maker</a:t>
            </a:r>
            <a:endParaRPr lang="en-US" sz="3200" dirty="0"/>
          </a:p>
        </p:txBody>
      </p:sp>
      <p:sp>
        <p:nvSpPr>
          <p:cNvPr id="8" name="Text 4"/>
          <p:cNvSpPr txBox="1"/>
          <p:nvPr/>
        </p:nvSpPr>
        <p:spPr>
          <a:xfrm>
            <a:off x="2377440" y="2423160"/>
            <a:ext cx="6309360" cy="548640"/>
          </a:xfrm>
          <a:prstGeom prst="rect">
            <a:avLst/>
          </a:prstGeom>
          <a:noFill/>
          <a:ln/>
        </p:spPr>
        <p:txBody>
          <a:bodyPr wrap="square" lIns="635" tIns="635" rIns="635" bIns="635" rtlCol="0" anchor="t"/>
          <a:lstStyle/>
          <a:p>
            <a:pPr indent="0" marL="0">
              <a:buNone/>
            </a:pPr>
            <a:r>
              <a:rPr lang="en-US" sz="1800" dirty="0">
                <a:solidFill>
                  <a:schemeClr val="tx1"/>
                </a:solidFill>
                <a:latin typeface="Calibri" pitchFamily="34" charset="0"/>
                <a:ea typeface="Calibri" pitchFamily="34" charset="-122"/>
                <a:cs typeface="Calibri" pitchFamily="34" charset="-120"/>
              </a:rPr>
              <a:t>Tell your partner one rule you gave the robot.</a:t>
            </a:r>
            <a:endParaRPr lang="en-US" sz="1800" dirty="0"/>
          </a:p>
        </p:txBody>
      </p:sp>
      <p:sp>
        <p:nvSpPr>
          <p:cNvPr id="9" name="Shape 5"/>
          <p:cNvSpPr/>
          <p:nvPr/>
        </p:nvSpPr>
        <p:spPr>
          <a:xfrm>
            <a:off x="457200" y="3063240"/>
            <a:ext cx="8229600" cy="685800"/>
          </a:xfrm>
          <a:prstGeom prst="roundRect">
            <a:avLst>
              <a:gd name="adj" fmla="val 16000"/>
            </a:avLst>
          </a:prstGeom>
          <a:solidFill>
            <a:schemeClr val="accent2"/>
          </a:solidFill>
          <a:ln/>
        </p:spPr>
      </p:sp>
      <p:sp>
        <p:nvSpPr>
          <p:cNvPr id="10" name="Shape 6"/>
          <p:cNvSpPr/>
          <p:nvPr/>
        </p:nvSpPr>
        <p:spPr>
          <a:xfrm>
            <a:off x="566928" y="3154680"/>
            <a:ext cx="502920" cy="502920"/>
          </a:xfrm>
          <a:prstGeom prst="ellipse">
            <a:avLst/>
          </a:prstGeom>
          <a:solidFill>
            <a:schemeClr val="bg1"/>
          </a:solidFill>
          <a:ln/>
        </p:spPr>
      </p:sp>
      <p:pic>
        <p:nvPicPr>
          <p:cNvPr id="11" name="Image 1" descr="/home/claude/kit/icon_mic.png">    </p:cNvPr>
          <p:cNvPicPr>
            <a:picLocks noChangeAspect="1"/>
          </p:cNvPicPr>
          <p:nvPr/>
        </p:nvPicPr>
        <p:blipFill>
          <a:blip r:embed="rId2"/>
          <a:stretch>
            <a:fillRect/>
          </a:stretch>
        </p:blipFill>
        <p:spPr>
          <a:xfrm>
            <a:off x="667512" y="3255264"/>
            <a:ext cx="301752" cy="301752"/>
          </a:xfrm>
          <a:prstGeom prst="rect">
            <a:avLst/>
          </a:prstGeom>
        </p:spPr>
      </p:pic>
      <p:sp>
        <p:nvSpPr>
          <p:cNvPr id="12" name="Text 7"/>
          <p:cNvSpPr txBox="1"/>
          <p:nvPr/>
        </p:nvSpPr>
        <p:spPr>
          <a:xfrm>
            <a:off x="1188720" y="3063240"/>
            <a:ext cx="7360920" cy="685800"/>
          </a:xfrm>
          <a:prstGeom prst="rect">
            <a:avLst/>
          </a:prstGeom>
          <a:noFill/>
          <a:ln/>
        </p:spPr>
        <p:txBody>
          <a:bodyPr wrap="square" lIns="635" tIns="635" rIns="635" bIns="635" rtlCol="0" anchor="ctr"/>
          <a:lstStyle/>
          <a:p>
            <a:pPr indent="0" marL="0">
              <a:buNone/>
            </a:pPr>
            <a:r>
              <a:rPr lang="en-US" sz="2000" dirty="0">
                <a:solidFill>
                  <a:schemeClr val="bg1"/>
                </a:solidFill>
                <a:latin typeface="Calibri" pitchFamily="34" charset="0"/>
                <a:ea typeface="Calibri" pitchFamily="34" charset="-122"/>
                <a:cs typeface="Calibri" pitchFamily="34" charset="-120"/>
              </a:rPr>
              <a:t>First, ___. Then, ___.</a:t>
            </a:r>
            <a:endParaRPr lang="en-US" sz="2000" dirty="0"/>
          </a:p>
        </p:txBody>
      </p:sp>
      <p:sp>
        <p:nvSpPr>
          <p:cNvPr id="13" name="Shape 8"/>
          <p:cNvSpPr/>
          <p:nvPr/>
        </p:nvSpPr>
        <p:spPr>
          <a:xfrm>
            <a:off x="457200" y="3840480"/>
            <a:ext cx="2621280" cy="731520"/>
          </a:xfrm>
          <a:prstGeom prst="roundRect">
            <a:avLst>
              <a:gd name="adj" fmla="val 15000"/>
            </a:avLst>
          </a:prstGeom>
          <a:solidFill>
            <a:srgbClr val="DFF3E4"/>
          </a:solidFill>
          <a:ln/>
        </p:spPr>
      </p:sp>
      <p:sp>
        <p:nvSpPr>
          <p:cNvPr id="14" name="Shape 9"/>
          <p:cNvSpPr/>
          <p:nvPr/>
        </p:nvSpPr>
        <p:spPr>
          <a:xfrm>
            <a:off x="594360" y="3977640"/>
            <a:ext cx="502920" cy="502920"/>
          </a:xfrm>
          <a:prstGeom prst="ellipse">
            <a:avLst/>
          </a:prstGeom>
          <a:solidFill>
            <a:schemeClr val="bg1"/>
          </a:solidFill>
          <a:ln/>
        </p:spPr>
      </p:sp>
      <p:pic>
        <p:nvPicPr>
          <p:cNvPr id="15" name="Image 2" descr="/home/claude/kit/icon_thumbsup.png">    </p:cNvPr>
          <p:cNvPicPr>
            <a:picLocks noChangeAspect="1"/>
          </p:cNvPicPr>
          <p:nvPr/>
        </p:nvPicPr>
        <p:blipFill>
          <a:blip r:embed="rId3"/>
          <a:stretch>
            <a:fillRect/>
          </a:stretch>
        </p:blipFill>
        <p:spPr>
          <a:xfrm>
            <a:off x="694944" y="4078224"/>
            <a:ext cx="301752" cy="301752"/>
          </a:xfrm>
          <a:prstGeom prst="rect">
            <a:avLst/>
          </a:prstGeom>
        </p:spPr>
      </p:pic>
      <p:sp>
        <p:nvSpPr>
          <p:cNvPr id="16" name="Text 10"/>
          <p:cNvSpPr txBox="1"/>
          <p:nvPr/>
        </p:nvSpPr>
        <p:spPr>
          <a:xfrm>
            <a:off x="123444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I used my talk rules</a:t>
            </a:r>
            <a:endParaRPr lang="en-US" sz="1500" dirty="0"/>
          </a:p>
        </p:txBody>
      </p:sp>
      <p:sp>
        <p:nvSpPr>
          <p:cNvPr id="17" name="Shape 11"/>
          <p:cNvSpPr/>
          <p:nvPr/>
        </p:nvSpPr>
        <p:spPr>
          <a:xfrm>
            <a:off x="3261360" y="3840480"/>
            <a:ext cx="2621280" cy="731520"/>
          </a:xfrm>
          <a:prstGeom prst="roundRect">
            <a:avLst>
              <a:gd name="adj" fmla="val 15000"/>
            </a:avLst>
          </a:prstGeom>
          <a:solidFill>
            <a:srgbClr val="FFF1C9"/>
          </a:solidFill>
          <a:ln/>
        </p:spPr>
      </p:sp>
      <p:sp>
        <p:nvSpPr>
          <p:cNvPr id="18" name="Shape 12"/>
          <p:cNvSpPr/>
          <p:nvPr/>
        </p:nvSpPr>
        <p:spPr>
          <a:xfrm>
            <a:off x="3398520" y="3977640"/>
            <a:ext cx="502920" cy="502920"/>
          </a:xfrm>
          <a:prstGeom prst="ellipse">
            <a:avLst/>
          </a:prstGeom>
          <a:solidFill>
            <a:schemeClr val="bg1"/>
          </a:solidFill>
          <a:ln/>
        </p:spPr>
      </p:sp>
      <p:pic>
        <p:nvPicPr>
          <p:cNvPr id="19" name="Image 3" descr="/home/claude/kit/icon_hand.png">    </p:cNvPr>
          <p:cNvPicPr>
            <a:picLocks noChangeAspect="1"/>
          </p:cNvPicPr>
          <p:nvPr/>
        </p:nvPicPr>
        <p:blipFill>
          <a:blip r:embed="rId4"/>
          <a:stretch>
            <a:fillRect/>
          </a:stretch>
        </p:blipFill>
        <p:spPr>
          <a:xfrm>
            <a:off x="3499104" y="4078224"/>
            <a:ext cx="301752" cy="301752"/>
          </a:xfrm>
          <a:prstGeom prst="rect">
            <a:avLst/>
          </a:prstGeom>
        </p:spPr>
      </p:pic>
      <p:sp>
        <p:nvSpPr>
          <p:cNvPr id="20" name="Text 13"/>
          <p:cNvSpPr txBox="1"/>
          <p:nvPr/>
        </p:nvSpPr>
        <p:spPr>
          <a:xfrm>
            <a:off x="403860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Nearly!</a:t>
            </a:r>
            <a:endParaRPr lang="en-US" sz="1500" dirty="0"/>
          </a:p>
        </p:txBody>
      </p:sp>
      <p:sp>
        <p:nvSpPr>
          <p:cNvPr id="21" name="Shape 14"/>
          <p:cNvSpPr/>
          <p:nvPr/>
        </p:nvSpPr>
        <p:spPr>
          <a:xfrm>
            <a:off x="6065520" y="3840480"/>
            <a:ext cx="2621280" cy="731520"/>
          </a:xfrm>
          <a:prstGeom prst="roundRect">
            <a:avLst>
              <a:gd name="adj" fmla="val 15000"/>
            </a:avLst>
          </a:prstGeom>
          <a:solidFill>
            <a:srgbClr val="FBE3DC"/>
          </a:solidFill>
          <a:ln/>
        </p:spPr>
      </p:sp>
      <p:sp>
        <p:nvSpPr>
          <p:cNvPr id="22" name="Shape 15"/>
          <p:cNvSpPr/>
          <p:nvPr/>
        </p:nvSpPr>
        <p:spPr>
          <a:xfrm>
            <a:off x="6202680" y="3977640"/>
            <a:ext cx="502920" cy="502920"/>
          </a:xfrm>
          <a:prstGeom prst="ellipse">
            <a:avLst/>
          </a:prstGeom>
          <a:solidFill>
            <a:schemeClr val="bg1"/>
          </a:solidFill>
          <a:ln/>
        </p:spPr>
      </p:sp>
      <p:pic>
        <p:nvPicPr>
          <p:cNvPr id="23" name="Image 4" descr="/home/claude/kit/icon_thumbsdown.png">    </p:cNvPr>
          <p:cNvPicPr>
            <a:picLocks noChangeAspect="1"/>
          </p:cNvPicPr>
          <p:nvPr/>
        </p:nvPicPr>
        <p:blipFill>
          <a:blip r:embed="rId5"/>
          <a:stretch>
            <a:fillRect/>
          </a:stretch>
        </p:blipFill>
        <p:spPr>
          <a:xfrm>
            <a:off x="6303264" y="4078224"/>
            <a:ext cx="301752" cy="301752"/>
          </a:xfrm>
          <a:prstGeom prst="rect">
            <a:avLst/>
          </a:prstGeom>
        </p:spPr>
      </p:pic>
      <p:sp>
        <p:nvSpPr>
          <p:cNvPr id="24" name="Text 16"/>
          <p:cNvSpPr txBox="1"/>
          <p:nvPr/>
        </p:nvSpPr>
        <p:spPr>
          <a:xfrm>
            <a:off x="6842760" y="3950208"/>
            <a:ext cx="1734312" cy="457200"/>
          </a:xfrm>
          <a:prstGeom prst="rect">
            <a:avLst/>
          </a:prstGeom>
          <a:noFill/>
          <a:ln/>
        </p:spPr>
        <p:txBody>
          <a:bodyPr wrap="square" lIns="635" tIns="635" rIns="635" bIns="635" rtlCol="0" anchor="ctr"/>
          <a:lstStyle/>
          <a:p>
            <a:pPr indent="0" marL="0">
              <a:buNone/>
            </a:pPr>
            <a:r>
              <a:rPr lang="en-US" sz="1500" b="1" dirty="0">
                <a:solidFill>
                  <a:schemeClr val="tx2"/>
                </a:solidFill>
                <a:latin typeface="Arial" pitchFamily="34" charset="0"/>
                <a:ea typeface="Arial" pitchFamily="34" charset="-122"/>
                <a:cs typeface="Arial" pitchFamily="34" charset="-120"/>
              </a:rPr>
              <a:t>Not yet</a:t>
            </a:r>
            <a:endParaRPr lang="en-US" sz="15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4"/>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548640"/>
            <a:ext cx="8229600" cy="685800"/>
          </a:xfrm>
          <a:prstGeom prst="rect">
            <a:avLst/>
          </a:prstGeom>
          <a:noFill/>
          <a:ln/>
        </p:spPr>
        <p:txBody>
          <a:bodyPr wrap="square" lIns="0" tIns="0" rIns="0" bIns="0" rtlCol="0" anchor="t"/>
          <a:lstStyle/>
          <a:p>
            <a:pPr indent="0" marL="0">
              <a:buNone/>
            </a:pPr>
            <a:r>
              <a:rPr lang="en-US" sz="3000" b="1" dirty="0">
                <a:solidFill>
                  <a:schemeClr val="bg1"/>
                </a:solidFill>
                <a:latin typeface="Arial" pitchFamily="34" charset="0"/>
                <a:ea typeface="Arial" pitchFamily="34" charset="-122"/>
                <a:cs typeface="Arial" pitchFamily="34" charset="-120"/>
              </a:rPr>
              <a:t>Next time: AI Explorer 4</a:t>
            </a:r>
            <a:endParaRPr lang="en-US" sz="3000" dirty="0"/>
          </a:p>
        </p:txBody>
      </p:sp>
      <p:sp>
        <p:nvSpPr>
          <p:cNvPr id="4" name="Shape 1"/>
          <p:cNvSpPr/>
          <p:nvPr/>
        </p:nvSpPr>
        <p:spPr>
          <a:xfrm>
            <a:off x="640080" y="1463040"/>
            <a:ext cx="1463040" cy="1463040"/>
          </a:xfrm>
          <a:prstGeom prst="ellipse">
            <a:avLst/>
          </a:prstGeom>
          <a:solidFill>
            <a:schemeClr val="accent1"/>
          </a:solidFill>
          <a:ln/>
        </p:spPr>
      </p:sp>
      <p:pic>
        <p:nvPicPr>
          <p:cNvPr id="5" name="Image 0" descr="/home/claude/kit/icon_alien_w.png">    </p:cNvPr>
          <p:cNvPicPr>
            <a:picLocks noChangeAspect="1"/>
          </p:cNvPicPr>
          <p:nvPr/>
        </p:nvPicPr>
        <p:blipFill>
          <a:blip r:embed="rId1"/>
          <a:stretch>
            <a:fillRect/>
          </a:stretch>
        </p:blipFill>
        <p:spPr>
          <a:xfrm>
            <a:off x="961949" y="1784909"/>
            <a:ext cx="819302" cy="819302"/>
          </a:xfrm>
          <a:prstGeom prst="rect">
            <a:avLst/>
          </a:prstGeom>
        </p:spPr>
      </p:pic>
      <p:sp>
        <p:nvSpPr>
          <p:cNvPr id="6" name="Text 2"/>
          <p:cNvSpPr txBox="1"/>
          <p:nvPr/>
        </p:nvSpPr>
        <p:spPr>
          <a:xfrm>
            <a:off x="2468880" y="1463040"/>
            <a:ext cx="6217920" cy="731520"/>
          </a:xfrm>
          <a:prstGeom prst="rect">
            <a:avLst/>
          </a:prstGeom>
          <a:noFill/>
          <a:ln/>
        </p:spPr>
        <p:txBody>
          <a:bodyPr wrap="square" lIns="635" tIns="635" rIns="635" bIns="635" rtlCol="0" anchor="t"/>
          <a:lstStyle/>
          <a:p>
            <a:pPr indent="0" marL="0">
              <a:buNone/>
            </a:pPr>
            <a:r>
              <a:rPr lang="en-US" sz="3200" b="1" dirty="0">
                <a:solidFill>
                  <a:schemeClr val="bg1"/>
                </a:solidFill>
                <a:latin typeface="Arial" pitchFamily="34" charset="0"/>
                <a:ea typeface="Arial" pitchFamily="34" charset="-122"/>
                <a:cs typeface="Arial" pitchFamily="34" charset="-120"/>
              </a:rPr>
              <a:t>Teach the Alien</a:t>
            </a:r>
            <a:endParaRPr lang="en-US" sz="3200" dirty="0"/>
          </a:p>
        </p:txBody>
      </p:sp>
      <p:sp>
        <p:nvSpPr>
          <p:cNvPr id="7" name="Text 3"/>
          <p:cNvSpPr txBox="1"/>
          <p:nvPr/>
        </p:nvSpPr>
        <p:spPr>
          <a:xfrm>
            <a:off x="2468880" y="2240280"/>
            <a:ext cx="6217920" cy="1005840"/>
          </a:xfrm>
          <a:prstGeom prst="rect">
            <a:avLst/>
          </a:prstGeom>
          <a:noFill/>
          <a:ln/>
        </p:spPr>
        <p:txBody>
          <a:bodyPr wrap="square" lIns="635" tIns="635" rIns="635" bIns="635" rtlCol="0" anchor="t"/>
          <a:lstStyle/>
          <a:p>
            <a:pPr indent="0" marL="0">
              <a:buNone/>
            </a:pPr>
            <a:r>
              <a:rPr lang="en-US" sz="1900" i="1" dirty="0">
                <a:solidFill>
                  <a:schemeClr val="bg2"/>
                </a:solidFill>
                <a:latin typeface="Calibri" pitchFamily="34" charset="0"/>
                <a:ea typeface="Calibri" pitchFamily="34" charset="-122"/>
                <a:cs typeface="Calibri" pitchFamily="34" charset="-120"/>
              </a:rPr>
              <a:t>An alien has never seen a cat. Can you teach it, with examples instead of rules?</a:t>
            </a:r>
            <a:endParaRPr lang="en-US" sz="1900" dirty="0"/>
          </a:p>
        </p:txBody>
      </p:sp>
      <p:sp>
        <p:nvSpPr>
          <p:cNvPr id="8" name="Text 4"/>
          <p:cNvSpPr txBox="1"/>
          <p:nvPr/>
        </p:nvSpPr>
        <p:spPr>
          <a:xfrm>
            <a:off x="2468880" y="4069080"/>
            <a:ext cx="6217920" cy="365760"/>
          </a:xfrm>
          <a:prstGeom prst="rect">
            <a:avLst/>
          </a:prstGeom>
          <a:noFill/>
          <a:ln/>
        </p:spPr>
        <p:txBody>
          <a:bodyPr wrap="square" lIns="635" tIns="635" rIns="635" bIns="635" rtlCol="0" anchor="t"/>
          <a:lstStyle/>
          <a:p>
            <a:pPr indent="0" marL="0">
              <a:buNone/>
            </a:pPr>
            <a:r>
              <a:rPr lang="en-US" sz="1400" b="1" dirty="0">
                <a:solidFill>
                  <a:schemeClr val="accent1"/>
                </a:solidFill>
                <a:latin typeface="Calibri" pitchFamily="34" charset="0"/>
                <a:ea typeface="Calibri" pitchFamily="34" charset="-122"/>
                <a:cs typeface="Calibri" pitchFamily="34" charset="-120"/>
              </a:rPr>
              <a:t>www.thegentechacademy.co.uk</a:t>
            </a:r>
            <a:endParaRPr lang="en-US" sz="1400" dirty="0"/>
          </a:p>
        </p:txBody>
      </p:sp>
      <p:sp>
        <p:nvSpPr>
          <p:cNvPr id="25" name="Slide Number Placeholder 0"/>
          <p:cNvSpPr>
            <a:spLocks noGrp="1"/>
          </p:cNvSpPr>
          <p:nvPr>
            <p:ph type="sldNum" sz="quarter" idx="4294967295"/>
          </p:nvPr>
        </p:nvSpPr>
        <p:spPr>
          <a:xfrm>
            <a:off x="841248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bg2"/>
                </a:solidFill>
              </a:defRPr>
            </a:lvl1pPr>
          </a:lstStyle>
          <a:p>
            <a:pPr algn="l"/>
            <a:fld id="{F7021451-1387-4CA6-816F-3879F97B5CBC}" type="slidenum">
              <a:rPr b="0" lang="en-US"/>
              <a:t>16</a:t>
            </a:fld>
            <a:endParaRPr lang="en-US"/>
          </a:p>
        </p:txBody>
      </p:sp>
    </p:spTree>
  </p:cSld>
  <p:clrMapOvr>
    <a:masterClrMapping/>
  </p:clrMapOvr>
</p:sld>
</file>

<file path=ppt/theme/theme1.xml><?xml version="1.0" encoding="utf-8"?>
<a:theme xmlns:a="http://schemas.openxmlformats.org/drawingml/2006/main" name="GenTech">
  <a:themeElements>
    <a:clrScheme name="GenTech">
      <a:dk1>
        <a:srgbClr val="222026"/>
      </a:dk1>
      <a:lt1>
        <a:srgbClr val="FFFFFF"/>
      </a:lt1>
      <a:dk2>
        <a:srgbClr val="1C1A22"/>
      </a:dk2>
      <a:lt2>
        <a:srgbClr val="F2F1F5"/>
      </a:lt2>
      <a:accent1>
        <a:srgbClr val="E0219B"/>
      </a:accent1>
      <a:accent2>
        <a:srgbClr val="6B4FA0"/>
      </a:accent2>
      <a:accent3>
        <a:srgbClr val="E76F51"/>
      </a:accent3>
      <a:accent4>
        <a:srgbClr val="9C1C74"/>
      </a:accent4>
      <a:accent5>
        <a:srgbClr val="8AB17D"/>
      </a:accent5>
      <a:accent6>
        <a:srgbClr val="9B5DE5"/>
      </a:accent6>
      <a:hlink>
        <a:srgbClr val="2A6FDB"/>
      </a:hlink>
      <a:folHlink>
        <a:srgbClr val="7A4FB5"/>
      </a:folHlink>
    </a:clrScheme>
    <a:fontScheme name="GenTech">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Y1 L3 – Bossy Robots</dc:title>
  <dc:subject>PptxGenJS Presentation</dc:subject>
  <dc:creator>The GenTech Academy</dc:creator>
  <cp:lastModifiedBy>The GenTech Academy</cp:lastModifiedBy>
  <cp:revision>1</cp:revision>
  <dcterms:created xsi:type="dcterms:W3CDTF">2026-10-06T07:18:00Z</dcterms:created>
  <dcterms:modified xsi:type="dcterms:W3CDTF">2026-10-06T07:18:00Z</dcterms:modified>
</cp:coreProperties>
</file>