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9224e294-88c6-dc6d-0596-e3e297cd73d6}">
          <p14:sldIdLst>
            <p14:sldId id="256"/>
            <p14:sldId id="257"/>
            <p14:sldId id="258"/>
          </p14:sldIdLst>
        </p14:section>
        <p14:section name="Learn" id="{fa89656c-cb0c-ee96-a1d8-82d012590ec7}">
          <p14:sldIdLst>
            <p14:sldId id="259"/>
            <p14:sldId id="260"/>
            <p14:sldId id="261"/>
            <p14:sldId id="262"/>
          </p14:sldIdLst>
        </p14:section>
        <p14:section name="Demo" id="{b7b5beaf-cc84-bcb4-8136-ed62a6d99627}">
          <p14:sldIdLst>
            <p14:sldId id="263"/>
            <p14:sldId id="264"/>
            <p14:sldId id="265"/>
          </p14:sldIdLst>
        </p14:section>
        <p14:section name="AI Town" id="{7a97bde9-d9a8-ee32-e549-0dd6cdfc0817}">
          <p14:sldIdLst>
            <p14:sldId id="266"/>
            <p14:sldId id="267"/>
          </p14:sldIdLst>
        </p14:section>
        <p14:section name="AI or Not?" id="{d97c5065-ed07-ec69-11dc-e0b5626f0e2d}">
          <p14:sldIdLst>
            <p14:sldId id="268"/>
          </p14:sldIdLst>
        </p14:section>
        <p14:section name="Badge" id="{465791c4-aeca-1b17-73d9-46f217695fdb}">
          <p14:sldIdLst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 rehearse the demo and paste a backup screenshot on slide 8. Print AI Town (A3), counters, fans and talk mats.
Welcome back, Explorers! Recap: "What is a computer?" (A machine that follows instructions to do a job.)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Reveal one tile at a time: in Normal view, drag a grey tile off the picture (each tile is a separate shape), or use a printed cat picture under sticky notes. After each tile: "What could it be? Make a guess with your partner."
Frame: "I think it's a ___ because I can see ___."
AfL: do pupils link their guess to a clue (ears, whiskers, tail)?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"It's a cat! You made a GUESS from clues. You've seen lots and lots of cats before, so you spotted the pattern: pointy ears, whiskers, a tail.
Some computers can do that too. People showed them lots and lots of examples, so they can make guesses. That's called AI."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Revisit the Explorer Talk Rules with the gestures. Today's focus rule: LOOK AT THE SPEAKER. "When someone is talking, turn your eyes and your body towards them."
Praise examples during the lesson.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mission. Highlight the oracy criterion: "Today we'll use the word AI in a full sentence, like: I think the photo app is AI because…"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Gestures: AI = make an "A" and an "I" with your fingers; EXAMPLE = hold up one finger; GUESS = finger on chin, then point; LEARN = flick through imaginary cards; HIDDEN = hands over eyes, then peek; TOOL = mime using a hammer.
Chant: "AI learned from examples so it can guess!"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"AI is a tool made by people. People showed it lots and lots of examples, like thousands of cat pictures. It spotted the pattern. Now it can make a guess when it sees a new picture.
AI doesn't think or know things like we do. It guesses."
Ask: "Who made AI?" (People.)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"Only grown-ups use AI tools in our school. I'm going to ask an AI tool about my photo. What should I ask it?" Take a suggestion; type it.
Read the answer aloud. Point to the label: "This is the AI's guess. It's AI-generated."
CHECKLIST: Trust-approved tool; Trust account; training opt-out; your own cat photo (no people); rehearsed; output checked. If the tool or Wi-Fi fails, paste your backup screenshot in the box.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"Was the AI right? How do we know?" (We can see it's a cat; we know what cats look like.)
Optional twist (rehearsed): a photo of a toy cat or a fluffy cushion. "Will the AI be fooled?"
Key message: "AI makes guesses. Guesses can be wrong. That's why we check."
Hinge question: "Did the AI KNOW it was a cat, or did it GUESS?" (Guess.)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I see / I think / I wonder routine aloud. Point to each frame as you say it.
Rehearse chorally: "I think the ___ is AI because it can ___."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one item: "I see a talking speaker. I think it is AI because it guesses the words you say. I wonder how it learned so many voices."
Then model a NOT AI item: "I see a kettle. The kettle is not AI because it just heats the water."
Answers: AI = talking speaker, sat nav, photo app, "you might like", translate app. Not AI = calculator, kettle, traffic light, clock, book, street lamp, bus.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of 4 with the A3 AI Town sheet and counters. Roles rotate after every item.
SEER says "I see…"; THINKER says "I think… because…"; WONDERER says "I wonder…"; PLACER puts a pink (AI) or grey (not AI) counter and asks "Do we agree?"
Circulate: "How do you know?" Listen for "learned" and "guess".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item aloud. Pupils show their fan: AI or NOT AI. Choose one pupil to say a full sentence with "AI" for each.
Answers: talking speaker (AI), kettle (not AI), translate app (AI), traffic light (not AI, usually; some new ones do use AI: a great "I wonder"), photo app (AI), calculator (not AI).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PUPIL VOICE. Each pair says one "I wonder…" about AI. Scribe each on a sticky note and add it to the wonder wall. Return to these questions in Lessons 3–6 (several will be answered!).
Prompts if needed: "I wonder how AI learns." "I wonder if AI can be wrong." "I wonder if AI is alive." (Lesson 5 answers that one.)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Exit ticket (Appendix F): colour the AI things and finish "One thing AI can do…". Talk check: did I use "AI" in a full sentence?
Award Badge 2, AI Spotter.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TEASER: "Next time, I'll be a robot, and you'll be the bosses! You'll give me rules. But watch out for a surprise…"
Collect fans, counters and exit tickets.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AI EXPLORER 2</a:t>
            </a:r>
            <a:endParaRPr lang="en-US" sz="1000" dirty="0"/>
          </a:p>
        </p:txBody>
      </p:sp>
      <p:pic>
        <p:nvPicPr>
          <p:cNvPr id="3" name="Image 0" descr="/home/claude/kit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AI EXPLORER 2</a:t>
            </a:r>
            <a:endParaRPr lang="en-US" sz="1000" dirty="0"/>
          </a:p>
        </p:txBody>
      </p:sp>
      <p:pic>
        <p:nvPicPr>
          <p:cNvPr id="3" name="Image 0" descr="/home/claude/kit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4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1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2.png"/><Relationship Id="rId4" Type="http://schemas.openxmlformats.org/officeDocument/2006/relationships/image" Target="../media/image-5-2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2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3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1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2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kit/icon_binoculars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 · IS IT AI? · LESSON 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 the AI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is AI hiding?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Guess my picture!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325880"/>
            <a:ext cx="3291840" cy="3108960"/>
          </a:xfrm>
          <a:prstGeom prst="roundRect">
            <a:avLst>
              <a:gd name="adj" fmla="val 3529"/>
            </a:avLst>
          </a:prstGeom>
          <a:solidFill>
            <a:schemeClr val="bg1"/>
          </a:solidFill>
          <a:ln/>
        </p:spPr>
      </p:sp>
      <p:pic>
        <p:nvPicPr>
          <p:cNvPr id="5" name="Image 0" descr="/home/claude/kit/icon_cat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600200"/>
            <a:ext cx="2560320" cy="256032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2286000" y="1325880"/>
            <a:ext cx="1645920" cy="1554480"/>
          </a:xfrm>
          <a:prstGeom prst="roundRect">
            <a:avLst>
              <a:gd name="adj" fmla="val 7059"/>
            </a:avLst>
          </a:prstGeom>
          <a:solidFill>
            <a:srgbClr val="8E8A96"/>
          </a:solidFill>
          <a:ln/>
        </p:spPr>
      </p:sp>
      <p:sp>
        <p:nvSpPr>
          <p:cNvPr id="7" name="Text 3"/>
          <p:cNvSpPr txBox="1"/>
          <p:nvPr/>
        </p:nvSpPr>
        <p:spPr>
          <a:xfrm>
            <a:off x="2286000" y="1325880"/>
            <a:ext cx="164592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5400" dirty="0"/>
          </a:p>
        </p:txBody>
      </p:sp>
      <p:sp>
        <p:nvSpPr>
          <p:cNvPr id="8" name="Shape 4"/>
          <p:cNvSpPr/>
          <p:nvPr/>
        </p:nvSpPr>
        <p:spPr>
          <a:xfrm>
            <a:off x="640080" y="2880360"/>
            <a:ext cx="1645920" cy="1554480"/>
          </a:xfrm>
          <a:prstGeom prst="roundRect">
            <a:avLst>
              <a:gd name="adj" fmla="val 7059"/>
            </a:avLst>
          </a:prstGeom>
          <a:solidFill>
            <a:srgbClr val="8E8A96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40080" y="2880360"/>
            <a:ext cx="164592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5400" dirty="0"/>
          </a:p>
        </p:txBody>
      </p:sp>
      <p:sp>
        <p:nvSpPr>
          <p:cNvPr id="10" name="Shape 6"/>
          <p:cNvSpPr/>
          <p:nvPr/>
        </p:nvSpPr>
        <p:spPr>
          <a:xfrm>
            <a:off x="2286000" y="2880360"/>
            <a:ext cx="1645920" cy="1554480"/>
          </a:xfrm>
          <a:prstGeom prst="roundRect">
            <a:avLst>
              <a:gd name="adj" fmla="val 7059"/>
            </a:avLst>
          </a:prstGeom>
          <a:solidFill>
            <a:srgbClr val="8E8A96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2286000" y="2880360"/>
            <a:ext cx="164592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5400" dirty="0"/>
          </a:p>
        </p:txBody>
      </p:sp>
      <p:sp>
        <p:nvSpPr>
          <p:cNvPr id="12" name="Text 8"/>
          <p:cNvSpPr txBox="1"/>
          <p:nvPr/>
        </p:nvSpPr>
        <p:spPr>
          <a:xfrm>
            <a:off x="4297680" y="1371600"/>
            <a:ext cx="438912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could it be?</a:t>
            </a:r>
            <a:endParaRPr lang="en-US" sz="2800" dirty="0"/>
          </a:p>
        </p:txBody>
      </p:sp>
      <p:sp>
        <p:nvSpPr>
          <p:cNvPr id="13" name="Text 9"/>
          <p:cNvSpPr txBox="1"/>
          <p:nvPr/>
        </p:nvSpPr>
        <p:spPr>
          <a:xfrm>
            <a:off x="4297680" y="1965960"/>
            <a:ext cx="438912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clues. Make a guess.</a:t>
            </a:r>
            <a:endParaRPr lang="en-US" sz="1900" dirty="0"/>
          </a:p>
        </p:txBody>
      </p:sp>
      <p:sp>
        <p:nvSpPr>
          <p:cNvPr id="14" name="Shape 10"/>
          <p:cNvSpPr/>
          <p:nvPr/>
        </p:nvSpPr>
        <p:spPr>
          <a:xfrm>
            <a:off x="4297680" y="2651760"/>
            <a:ext cx="4389120" cy="1005840"/>
          </a:xfrm>
          <a:prstGeom prst="roundRect">
            <a:avLst>
              <a:gd name="adj" fmla="val 10909"/>
            </a:avLst>
          </a:prstGeom>
          <a:solidFill>
            <a:schemeClr val="accent2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434840" y="2651760"/>
            <a:ext cx="411480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think it's a ___ because I can see ___.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made a guess!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74320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pic>
        <p:nvPicPr>
          <p:cNvPr id="5" name="Image 0" descr="/home/claude/kit/icon_cat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1508760"/>
            <a:ext cx="1463040" cy="14630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57200" y="3017520"/>
            <a:ext cx="27432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cat!</a:t>
            </a:r>
            <a:endParaRPr lang="en-US" sz="2200" dirty="0"/>
          </a:p>
        </p:txBody>
      </p:sp>
      <p:sp>
        <p:nvSpPr>
          <p:cNvPr id="7" name="Shape 3"/>
          <p:cNvSpPr/>
          <p:nvPr/>
        </p:nvSpPr>
        <p:spPr>
          <a:xfrm>
            <a:off x="3474720" y="1371600"/>
            <a:ext cx="5212080" cy="65836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/>
        </p:spPr>
      </p:sp>
      <p:sp>
        <p:nvSpPr>
          <p:cNvPr id="8" name="Shape 4"/>
          <p:cNvSpPr/>
          <p:nvPr/>
        </p:nvSpPr>
        <p:spPr>
          <a:xfrm>
            <a:off x="3611880" y="1508760"/>
            <a:ext cx="475488" cy="475488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9" name="Image 1" descr="/home/claude/kit/icon_ey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6978" y="1603858"/>
            <a:ext cx="285293" cy="285293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4224528" y="1481328"/>
            <a:ext cx="4352544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saw clues</a:t>
            </a:r>
            <a:endParaRPr lang="en-US" sz="1700" dirty="0"/>
          </a:p>
        </p:txBody>
      </p:sp>
      <p:sp>
        <p:nvSpPr>
          <p:cNvPr id="11" name="Text 6"/>
          <p:cNvSpPr txBox="1"/>
          <p:nvPr/>
        </p:nvSpPr>
        <p:spPr>
          <a:xfrm>
            <a:off x="4224528" y="1920240"/>
            <a:ext cx="4352544" cy="640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ears · whiskers · tail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3474720" y="2139696"/>
            <a:ext cx="5212080" cy="65836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/>
        </p:spPr>
      </p:sp>
      <p:sp>
        <p:nvSpPr>
          <p:cNvPr id="13" name="Shape 8"/>
          <p:cNvSpPr/>
          <p:nvPr/>
        </p:nvSpPr>
        <p:spPr>
          <a:xfrm>
            <a:off x="3611880" y="2276856"/>
            <a:ext cx="475488" cy="475488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kit/icon_layer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78" y="2371954"/>
            <a:ext cx="285293" cy="28529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4224528" y="2249424"/>
            <a:ext cx="4352544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You've seen lots of cats</a:t>
            </a:r>
            <a:endParaRPr lang="en-US" sz="1700" dirty="0"/>
          </a:p>
        </p:txBody>
      </p:sp>
      <p:sp>
        <p:nvSpPr>
          <p:cNvPr id="16" name="Text 10"/>
          <p:cNvSpPr txBox="1"/>
          <p:nvPr/>
        </p:nvSpPr>
        <p:spPr>
          <a:xfrm>
            <a:off x="4224528" y="2688336"/>
            <a:ext cx="4352544" cy="640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you know the pattern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3474720" y="2907792"/>
            <a:ext cx="5212080" cy="65836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/>
        </p:spPr>
      </p:sp>
      <p:sp>
        <p:nvSpPr>
          <p:cNvPr id="18" name="Shape 12"/>
          <p:cNvSpPr/>
          <p:nvPr/>
        </p:nvSpPr>
        <p:spPr>
          <a:xfrm>
            <a:off x="3611880" y="3044952"/>
            <a:ext cx="475488" cy="475488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9" name="Image 3" descr="/home/claude/kit/icon_lightbul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978" y="3140050"/>
            <a:ext cx="285293" cy="285293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4224528" y="3017520"/>
            <a:ext cx="4352544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made a guess</a:t>
            </a:r>
            <a:endParaRPr lang="en-US" sz="1700" dirty="0"/>
          </a:p>
        </p:txBody>
      </p:sp>
      <p:sp>
        <p:nvSpPr>
          <p:cNvPr id="21" name="Text 14"/>
          <p:cNvSpPr txBox="1"/>
          <p:nvPr/>
        </p:nvSpPr>
        <p:spPr>
          <a:xfrm>
            <a:off x="4224528" y="3456432"/>
            <a:ext cx="4352544" cy="640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think it's a cat!"</a:t>
            </a:r>
            <a:endParaRPr lang="en-US" sz="1300" dirty="0"/>
          </a:p>
        </p:txBody>
      </p:sp>
      <p:sp>
        <p:nvSpPr>
          <p:cNvPr id="22" name="Shape 15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3" name="Shape 16"/>
          <p:cNvSpPr/>
          <p:nvPr/>
        </p:nvSpPr>
        <p:spPr>
          <a:xfrm>
            <a:off x="566928" y="38404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Image 4" descr="/home/claude/kit/icon_lightbulb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941064"/>
            <a:ext cx="301752" cy="301752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188720" y="37490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makes guesses too, because it learned from lots of examples.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Explorer Talk Rules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859536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60934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30352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at the speaker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0352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two fingers at your eyes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2130552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10" name="Shape 6"/>
          <p:cNvSpPr/>
          <p:nvPr/>
        </p:nvSpPr>
        <p:spPr>
          <a:xfrm>
            <a:off x="2532888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e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192" y="160934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203704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carefully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2203704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Cup a hand behind your ear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3803904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206240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syn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544" y="1609344"/>
            <a:ext cx="438912" cy="43891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3877056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turns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3877056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 your hands over each other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5477256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20" name="Shape 14"/>
          <p:cNvSpPr/>
          <p:nvPr/>
        </p:nvSpPr>
        <p:spPr>
          <a:xfrm>
            <a:off x="5879592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hear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5896" y="1609344"/>
            <a:ext cx="438912" cy="43891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50408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kind words</a:t>
            </a:r>
            <a:endParaRPr lang="en-US" sz="1600" dirty="0"/>
          </a:p>
        </p:txBody>
      </p:sp>
      <p:sp>
        <p:nvSpPr>
          <p:cNvPr id="23" name="Text 16"/>
          <p:cNvSpPr txBox="1"/>
          <p:nvPr/>
        </p:nvSpPr>
        <p:spPr>
          <a:xfrm>
            <a:off x="5550408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 on heart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7150608" y="1325880"/>
            <a:ext cx="1536192" cy="21945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</p:sp>
      <p:sp>
        <p:nvSpPr>
          <p:cNvPr id="25" name="Shape 18"/>
          <p:cNvSpPr/>
          <p:nvPr/>
        </p:nvSpPr>
        <p:spPr>
          <a:xfrm>
            <a:off x="7552944" y="146304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lightbulb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9248" y="1609344"/>
            <a:ext cx="438912" cy="43891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223760" y="2240280"/>
            <a:ext cx="138988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"because"</a:t>
            </a:r>
            <a:endParaRPr lang="en-US" sz="1600" dirty="0"/>
          </a:p>
        </p:txBody>
      </p:sp>
      <p:sp>
        <p:nvSpPr>
          <p:cNvPr id="28" name="Text 20"/>
          <p:cNvSpPr txBox="1"/>
          <p:nvPr/>
        </p:nvSpPr>
        <p:spPr>
          <a:xfrm>
            <a:off x="7223760" y="2788920"/>
            <a:ext cx="1389888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Tap your head, then open your hand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30" name="Shape 22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kit/icon_ey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focus rule: Look at the speaker (point two fingers at your eyes)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mission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binoculars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recognise that AI is a kind of computer program that has learned from lots of examples so it can make guesses, and to spot AI in everyday places.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say what AI does: it makes guesses because it learned from lots of examples.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spot AI hiding in our town.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say one thing an AI tool does.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kit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use the word "AI" in a full sentence.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Explorer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5" name="Image 0" descr="/home/claude/kit/icon_lightbulb_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8180" y="1508760"/>
            <a:ext cx="777240" cy="77724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3035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</a:t>
            </a:r>
            <a:endParaRPr lang="en-US" sz="1700" dirty="0"/>
          </a:p>
        </p:txBody>
      </p:sp>
      <p:sp>
        <p:nvSpPr>
          <p:cNvPr id="7" name="Shape 3"/>
          <p:cNvSpPr/>
          <p:nvPr/>
        </p:nvSpPr>
        <p:spPr>
          <a:xfrm>
            <a:off x="185928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8" name="Image 1" descr="/home/claude/kit/icon_lay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260" y="1508760"/>
            <a:ext cx="777240" cy="7772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93243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</a:t>
            </a:r>
            <a:endParaRPr lang="en-US" sz="1700" dirty="0"/>
          </a:p>
        </p:txBody>
      </p:sp>
      <p:sp>
        <p:nvSpPr>
          <p:cNvPr id="10" name="Shape 5"/>
          <p:cNvSpPr/>
          <p:nvPr/>
        </p:nvSpPr>
        <p:spPr>
          <a:xfrm>
            <a:off x="326136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1" name="Image 2" descr="/home/claude/kit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340" y="1508760"/>
            <a:ext cx="777240" cy="77724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333451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guess</a:t>
            </a:r>
            <a:endParaRPr lang="en-US" sz="1700" dirty="0"/>
          </a:p>
        </p:txBody>
      </p:sp>
      <p:sp>
        <p:nvSpPr>
          <p:cNvPr id="13" name="Shape 7"/>
          <p:cNvSpPr/>
          <p:nvPr/>
        </p:nvSpPr>
        <p:spPr>
          <a:xfrm>
            <a:off x="466344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4" name="Image 3" descr="/home/claude/kit/icon_boo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420" y="1508760"/>
            <a:ext cx="777240" cy="77724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73659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</a:t>
            </a:r>
            <a:endParaRPr lang="en-US" sz="1700" dirty="0"/>
          </a:p>
        </p:txBody>
      </p:sp>
      <p:sp>
        <p:nvSpPr>
          <p:cNvPr id="16" name="Shape 9"/>
          <p:cNvSpPr/>
          <p:nvPr/>
        </p:nvSpPr>
        <p:spPr>
          <a:xfrm>
            <a:off x="606552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7" name="Image 4" descr="/home/claude/kit/icon_eye2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0" y="1508760"/>
            <a:ext cx="777240" cy="77724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613867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hidden</a:t>
            </a:r>
            <a:endParaRPr lang="en-US" sz="1700" dirty="0"/>
          </a:p>
        </p:txBody>
      </p:sp>
      <p:sp>
        <p:nvSpPr>
          <p:cNvPr id="19" name="Shape 11"/>
          <p:cNvSpPr/>
          <p:nvPr/>
        </p:nvSpPr>
        <p:spPr>
          <a:xfrm>
            <a:off x="7467600" y="1371600"/>
            <a:ext cx="1219200" cy="173736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0" name="Image 5" descr="/home/claude/kit/icon_cog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8580" y="1508760"/>
            <a:ext cx="777240" cy="77724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540752" y="2331720"/>
            <a:ext cx="1072896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</a:t>
            </a:r>
            <a:endParaRPr lang="en-US" sz="1700" dirty="0"/>
          </a:p>
        </p:txBody>
      </p:sp>
      <p:sp>
        <p:nvSpPr>
          <p:cNvPr id="22" name="Shape 13"/>
          <p:cNvSpPr/>
          <p:nvPr/>
        </p:nvSpPr>
        <p:spPr>
          <a:xfrm>
            <a:off x="457200" y="34290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3" name="Shape 14"/>
          <p:cNvSpPr/>
          <p:nvPr/>
        </p:nvSpPr>
        <p:spPr>
          <a:xfrm>
            <a:off x="566928" y="35204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Image 6" descr="/home/claude/kit/icon_lightbulb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12" y="3621024"/>
            <a:ext cx="301752" cy="301752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1188720" y="34290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learned from lots of examples, so it can make guesses.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AI?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us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71724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show it lots of examples</a:t>
            </a:r>
            <a:endParaRPr lang="en-US" sz="16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24028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EEE9F7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layers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71724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spots what is the same</a:t>
            </a:r>
            <a:endParaRPr lang="en-US" sz="16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24028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FCE4F2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questio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71724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GUESS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makes a guess about something new</a:t>
            </a:r>
            <a:endParaRPr lang="en-US" sz="1600" dirty="0"/>
          </a:p>
        </p:txBody>
      </p:sp>
      <p:sp>
        <p:nvSpPr>
          <p:cNvPr id="21" name="Shape 13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FF1C9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kit/icon_cog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is a tool made by people. It guesses. It doesn't think or know.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 demo: can AI spot a cat?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4754880" cy="3063240"/>
          </a:xfrm>
          <a:prstGeom prst="roundRect">
            <a:avLst>
              <a:gd name="adj" fmla="val 3582"/>
            </a:avLst>
          </a:prstGeom>
          <a:solidFill>
            <a:srgbClr val="FBFAFC"/>
          </a:solidFill>
          <a:ln w="19050">
            <a:solidFill>
              <a:srgbClr val="8E8A96"/>
            </a:solidFill>
            <a:prstDash val="dash"/>
          </a:ln>
        </p:spPr>
      </p:sp>
      <p:sp>
        <p:nvSpPr>
          <p:cNvPr id="5" name="Shape 2"/>
          <p:cNvSpPr/>
          <p:nvPr/>
        </p:nvSpPr>
        <p:spPr>
          <a:xfrm>
            <a:off x="2514600" y="2171700"/>
            <a:ext cx="640080" cy="64008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6" name="Image 0" descr="/home/claude/kit/icon_imag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55418" y="2312518"/>
            <a:ext cx="358445" cy="35844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94360" y="2903220"/>
            <a:ext cx="4480560" cy="13944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Paste your backup screenshot here: the AI tool's answer about your cat photo. Keep the label below.</a:t>
            </a:r>
            <a:endParaRPr lang="en-US" sz="1200" dirty="0"/>
          </a:p>
        </p:txBody>
      </p:sp>
      <p:sp>
        <p:nvSpPr>
          <p:cNvPr id="8" name="Shape 4"/>
          <p:cNvSpPr/>
          <p:nvPr/>
        </p:nvSpPr>
        <p:spPr>
          <a:xfrm>
            <a:off x="457200" y="4023360"/>
            <a:ext cx="4754880" cy="384048"/>
          </a:xfrm>
          <a:prstGeom prst="roundRect">
            <a:avLst>
              <a:gd name="adj" fmla="val 28571"/>
            </a:avLst>
          </a:prstGeom>
          <a:solidFill>
            <a:schemeClr val="accent1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457200" y="4023360"/>
            <a:ext cx="4754880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AI's guess (AI-generated)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486400" y="1325880"/>
            <a:ext cx="320040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5623560" y="146304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1" descr="/home/claude/kit/icon_mi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288" y="1572768"/>
            <a:ext cx="329184" cy="32918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6309360" y="1435608"/>
            <a:ext cx="2267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You suggest</a:t>
            </a:r>
            <a:endParaRPr lang="en-US" sz="1500" dirty="0"/>
          </a:p>
        </p:txBody>
      </p:sp>
      <p:sp>
        <p:nvSpPr>
          <p:cNvPr id="14" name="Text 9"/>
          <p:cNvSpPr txBox="1"/>
          <p:nvPr/>
        </p:nvSpPr>
        <p:spPr>
          <a:xfrm>
            <a:off x="6309360" y="1874520"/>
            <a:ext cx="2267712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5486400" y="2377440"/>
            <a:ext cx="320040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6" name="Shape 11"/>
          <p:cNvSpPr/>
          <p:nvPr/>
        </p:nvSpPr>
        <p:spPr>
          <a:xfrm>
            <a:off x="5623560" y="251460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7" name="Image 2" descr="/home/claude/kit/icon_keyboar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288" y="2624328"/>
            <a:ext cx="329184" cy="329184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309360" y="2487168"/>
            <a:ext cx="2267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Teacher types</a:t>
            </a:r>
            <a:endParaRPr lang="en-US" sz="1500" dirty="0"/>
          </a:p>
        </p:txBody>
      </p:sp>
      <p:sp>
        <p:nvSpPr>
          <p:cNvPr id="19" name="Text 13"/>
          <p:cNvSpPr txBox="1"/>
          <p:nvPr/>
        </p:nvSpPr>
        <p:spPr>
          <a:xfrm>
            <a:off x="6309360" y="2926080"/>
            <a:ext cx="2267712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into the AI tool</a:t>
            </a:r>
            <a:endParaRPr lang="en-US" sz="1300" dirty="0"/>
          </a:p>
        </p:txBody>
      </p:sp>
      <p:sp>
        <p:nvSpPr>
          <p:cNvPr id="20" name="Shape 14"/>
          <p:cNvSpPr/>
          <p:nvPr/>
        </p:nvSpPr>
        <p:spPr>
          <a:xfrm>
            <a:off x="5486400" y="3429000"/>
            <a:ext cx="320040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21" name="Shape 15"/>
          <p:cNvSpPr/>
          <p:nvPr/>
        </p:nvSpPr>
        <p:spPr>
          <a:xfrm>
            <a:off x="5623560" y="35661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3" descr="/home/claude/kit/icon_questi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3288" y="3675888"/>
            <a:ext cx="329184" cy="329184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6309360" y="3538728"/>
            <a:ext cx="22677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AI guesses</a:t>
            </a:r>
            <a:endParaRPr lang="en-US" sz="1500" dirty="0"/>
          </a:p>
        </p:txBody>
      </p:sp>
      <p:sp>
        <p:nvSpPr>
          <p:cNvPr id="24" name="Text 17"/>
          <p:cNvSpPr txBox="1"/>
          <p:nvPr/>
        </p:nvSpPr>
        <p:spPr>
          <a:xfrm>
            <a:off x="6309360" y="3977640"/>
            <a:ext cx="2267712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read the label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the AI right?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554480"/>
          </a:xfrm>
          <a:prstGeom prst="roundRect">
            <a:avLst>
              <a:gd name="adj" fmla="val 7059"/>
            </a:avLst>
          </a:prstGeom>
          <a:solidFill>
            <a:srgbClr val="DFF3E4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thumbsu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Right!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240280"/>
            <a:ext cx="374904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guessed "cat". We can check: we can see the cat.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554480"/>
          </a:xfrm>
          <a:prstGeom prst="roundRect">
            <a:avLst>
              <a:gd name="adj" fmla="val 7059"/>
            </a:avLst>
          </a:prstGeom>
          <a:solidFill>
            <a:srgbClr val="FBE3DC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thumbsdow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616" y="163677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7784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Wrong!</a:t>
            </a:r>
            <a:endParaRPr lang="en-US" sz="19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240280"/>
            <a:ext cx="374904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might guess "cat" for a fluffy cushion. AI can make mistakes.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457200" y="310896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2004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30098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1089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the AI KNOW, or did it GUESS?</a:t>
            </a:r>
            <a:endParaRPr lang="en-US" sz="2000" dirty="0"/>
          </a:p>
        </p:txBody>
      </p:sp>
      <p:sp>
        <p:nvSpPr>
          <p:cNvPr id="18" name="Shape 12"/>
          <p:cNvSpPr/>
          <p:nvPr/>
        </p:nvSpPr>
        <p:spPr>
          <a:xfrm>
            <a:off x="457200" y="38862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9" name="Shape 13"/>
          <p:cNvSpPr/>
          <p:nvPr/>
        </p:nvSpPr>
        <p:spPr>
          <a:xfrm>
            <a:off x="566928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0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4078224"/>
            <a:ext cx="301752" cy="30175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188720" y="38862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makes guesses. Guesses can be wrong. So we check!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say it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see a photo app. I think it is AI because it learned from lots of pictures, so it can guess what's in a photo. I wonder how many cats it saw."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1920240" cy="219456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164592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SEE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164592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see a ___.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164592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you can see.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2560320" y="2240280"/>
            <a:ext cx="1920240" cy="2194560"/>
          </a:xfrm>
          <a:prstGeom prst="roundRect">
            <a:avLst>
              <a:gd name="adj" fmla="val 5714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2697480" y="2331720"/>
            <a:ext cx="164592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2697480" y="2651760"/>
            <a:ext cx="164592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see AI in the ___. It can ___.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2697480" y="3749040"/>
            <a:ext cx="164592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voice speaker · sat nav · photo app · "you might like" · translate · guess · learned · examples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663440" y="2240280"/>
            <a:ext cx="1920240" cy="2194560"/>
          </a:xfrm>
          <a:prstGeom prst="roundRect">
            <a:avLst>
              <a:gd name="adj" fmla="val 5714"/>
            </a:avLst>
          </a:prstGeom>
          <a:solidFill>
            <a:srgbClr val="EEE9F7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4800600" y="2331720"/>
            <a:ext cx="164592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/ STRETCH</a:t>
            </a:r>
            <a:endParaRPr lang="en-US" sz="1300" dirty="0"/>
          </a:p>
        </p:txBody>
      </p:sp>
      <p:sp>
        <p:nvSpPr>
          <p:cNvPr id="18" name="Text 14"/>
          <p:cNvSpPr txBox="1"/>
          <p:nvPr/>
        </p:nvSpPr>
        <p:spPr>
          <a:xfrm>
            <a:off x="4800600" y="2651760"/>
            <a:ext cx="164592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think the ___ is AI because it can ___.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think the ___ is AI because it learned from lots of ___, so it can guess ___.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6766560" y="2240280"/>
            <a:ext cx="1920240" cy="2194560"/>
          </a:xfrm>
          <a:prstGeom prst="roundRect">
            <a:avLst>
              <a:gd name="adj" fmla="val 5714"/>
            </a:avLst>
          </a:prstGeom>
          <a:solidFill>
            <a:srgbClr val="FCE4F2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903720" y="2331720"/>
            <a:ext cx="164592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WONDER</a:t>
            </a:r>
            <a:endParaRPr lang="en-US" sz="1300" dirty="0"/>
          </a:p>
        </p:txBody>
      </p:sp>
      <p:sp>
        <p:nvSpPr>
          <p:cNvPr id="21" name="Text 17"/>
          <p:cNvSpPr txBox="1"/>
          <p:nvPr/>
        </p:nvSpPr>
        <p:spPr>
          <a:xfrm>
            <a:off x="6903720" y="2651760"/>
            <a:ext cx="164592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wonder ___.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903720" y="3749040"/>
            <a:ext cx="164592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a question.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to AI Town!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5" name="Image 0" descr="/home/claude/kit/icon_speaker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620" y="1463040"/>
            <a:ext cx="594360" cy="59436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30352" y="210312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Talking speaker</a:t>
            </a:r>
            <a:endParaRPr lang="en-US" sz="1200" dirty="0"/>
          </a:p>
        </p:txBody>
      </p:sp>
      <p:sp>
        <p:nvSpPr>
          <p:cNvPr id="7" name="Shape 3"/>
          <p:cNvSpPr/>
          <p:nvPr/>
        </p:nvSpPr>
        <p:spPr>
          <a:xfrm>
            <a:off x="1859280" y="132588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8" name="Image 1" descr="/home/claude/kit/icon_satnav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1463040"/>
            <a:ext cx="594360" cy="59436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932432" y="210312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 nav in the car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3261360" y="132588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1" name="Image 2" descr="/home/claude/kit/icon_camer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780" y="1463040"/>
            <a:ext cx="594360" cy="59436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3334512" y="210312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app</a:t>
            </a:r>
            <a:endParaRPr lang="en-US" sz="1200" dirty="0"/>
          </a:p>
        </p:txBody>
      </p:sp>
      <p:sp>
        <p:nvSpPr>
          <p:cNvPr id="13" name="Shape 7"/>
          <p:cNvSpPr/>
          <p:nvPr/>
        </p:nvSpPr>
        <p:spPr>
          <a:xfrm>
            <a:off x="4663440" y="132588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4" name="Image 3" descr="/home/claude/kit/icon_tv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860" y="1463040"/>
            <a:ext cx="594360" cy="59436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736592" y="210312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 might like" on the TV</a:t>
            </a:r>
            <a:endParaRPr lang="en-US" sz="1200" dirty="0"/>
          </a:p>
        </p:txBody>
      </p:sp>
      <p:sp>
        <p:nvSpPr>
          <p:cNvPr id="16" name="Shape 9"/>
          <p:cNvSpPr/>
          <p:nvPr/>
        </p:nvSpPr>
        <p:spPr>
          <a:xfrm>
            <a:off x="6065520" y="132588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7" name="Image 4" descr="/home/claude/kit/icon_glob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940" y="1463040"/>
            <a:ext cx="594360" cy="59436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6138672" y="210312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app</a:t>
            </a:r>
            <a:endParaRPr lang="en-US" sz="1200" dirty="0"/>
          </a:p>
        </p:txBody>
      </p:sp>
      <p:sp>
        <p:nvSpPr>
          <p:cNvPr id="19" name="Shape 11"/>
          <p:cNvSpPr/>
          <p:nvPr/>
        </p:nvSpPr>
        <p:spPr>
          <a:xfrm>
            <a:off x="7467600" y="132588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0" name="Image 5" descr="/home/claude/kit/icon_calc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0020" y="1463040"/>
            <a:ext cx="594360" cy="59436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540752" y="210312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Calculator</a:t>
            </a:r>
            <a:endParaRPr lang="en-US" sz="1200" dirty="0"/>
          </a:p>
        </p:txBody>
      </p:sp>
      <p:sp>
        <p:nvSpPr>
          <p:cNvPr id="22" name="Shape 13"/>
          <p:cNvSpPr/>
          <p:nvPr/>
        </p:nvSpPr>
        <p:spPr>
          <a:xfrm>
            <a:off x="457200" y="274320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3" name="Image 6" descr="/home/claude/kit/icon_kettl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620" y="2880360"/>
            <a:ext cx="594360" cy="594360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530352" y="352044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Kettle</a:t>
            </a:r>
            <a:endParaRPr lang="en-US" sz="1200" dirty="0"/>
          </a:p>
        </p:txBody>
      </p:sp>
      <p:sp>
        <p:nvSpPr>
          <p:cNvPr id="25" name="Shape 15"/>
          <p:cNvSpPr/>
          <p:nvPr/>
        </p:nvSpPr>
        <p:spPr>
          <a:xfrm>
            <a:off x="1859280" y="274320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6" name="Image 7" descr="/home/claude/kit/icon_traffic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1700" y="2880360"/>
            <a:ext cx="594360" cy="594360"/>
          </a:xfrm>
          <a:prstGeom prst="rect">
            <a:avLst/>
          </a:prstGeom>
        </p:spPr>
      </p:pic>
      <p:sp>
        <p:nvSpPr>
          <p:cNvPr id="27" name="Text 16"/>
          <p:cNvSpPr txBox="1"/>
          <p:nvPr/>
        </p:nvSpPr>
        <p:spPr>
          <a:xfrm>
            <a:off x="1932432" y="352044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light</a:t>
            </a:r>
            <a:endParaRPr lang="en-US" sz="1200" dirty="0"/>
          </a:p>
        </p:txBody>
      </p:sp>
      <p:sp>
        <p:nvSpPr>
          <p:cNvPr id="28" name="Shape 17"/>
          <p:cNvSpPr/>
          <p:nvPr/>
        </p:nvSpPr>
        <p:spPr>
          <a:xfrm>
            <a:off x="3261360" y="274320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9" name="Image 8" descr="/home/claude/kit/icon_watch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3780" y="2880360"/>
            <a:ext cx="594360" cy="594360"/>
          </a:xfrm>
          <a:prstGeom prst="rect">
            <a:avLst/>
          </a:prstGeom>
        </p:spPr>
      </p:pic>
      <p:sp>
        <p:nvSpPr>
          <p:cNvPr id="30" name="Text 18"/>
          <p:cNvSpPr txBox="1"/>
          <p:nvPr/>
        </p:nvSpPr>
        <p:spPr>
          <a:xfrm>
            <a:off x="3334512" y="352044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</a:t>
            </a:r>
            <a:endParaRPr lang="en-US" sz="1200" dirty="0"/>
          </a:p>
        </p:txBody>
      </p:sp>
      <p:sp>
        <p:nvSpPr>
          <p:cNvPr id="31" name="Shape 19"/>
          <p:cNvSpPr/>
          <p:nvPr/>
        </p:nvSpPr>
        <p:spPr>
          <a:xfrm>
            <a:off x="4663440" y="274320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32" name="Image 9" descr="/home/claude/kit/icon_book2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75860" y="2880360"/>
            <a:ext cx="594360" cy="594360"/>
          </a:xfrm>
          <a:prstGeom prst="rect">
            <a:avLst/>
          </a:prstGeom>
        </p:spPr>
      </p:pic>
      <p:sp>
        <p:nvSpPr>
          <p:cNvPr id="33" name="Text 20"/>
          <p:cNvSpPr txBox="1"/>
          <p:nvPr/>
        </p:nvSpPr>
        <p:spPr>
          <a:xfrm>
            <a:off x="4736592" y="352044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Library book</a:t>
            </a:r>
            <a:endParaRPr lang="en-US" sz="1200" dirty="0"/>
          </a:p>
        </p:txBody>
      </p:sp>
      <p:sp>
        <p:nvSpPr>
          <p:cNvPr id="34" name="Shape 21"/>
          <p:cNvSpPr/>
          <p:nvPr/>
        </p:nvSpPr>
        <p:spPr>
          <a:xfrm>
            <a:off x="6065520" y="274320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35" name="Image 10" descr="/home/claude/kit/icon_lamp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7940" y="2880360"/>
            <a:ext cx="594360" cy="594360"/>
          </a:xfrm>
          <a:prstGeom prst="rect">
            <a:avLst/>
          </a:prstGeom>
        </p:spPr>
      </p:pic>
      <p:sp>
        <p:nvSpPr>
          <p:cNvPr id="36" name="Text 22"/>
          <p:cNvSpPr txBox="1"/>
          <p:nvPr/>
        </p:nvSpPr>
        <p:spPr>
          <a:xfrm>
            <a:off x="6138672" y="352044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Street lamp</a:t>
            </a:r>
            <a:endParaRPr lang="en-US" sz="1200" dirty="0"/>
          </a:p>
        </p:txBody>
      </p:sp>
      <p:sp>
        <p:nvSpPr>
          <p:cNvPr id="37" name="Shape 23"/>
          <p:cNvSpPr/>
          <p:nvPr/>
        </p:nvSpPr>
        <p:spPr>
          <a:xfrm>
            <a:off x="7467600" y="2743200"/>
            <a:ext cx="1219200" cy="123444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38" name="Image 11" descr="/home/claude/kit/icon_bus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80020" y="2880360"/>
            <a:ext cx="594360" cy="594360"/>
          </a:xfrm>
          <a:prstGeom prst="rect">
            <a:avLst/>
          </a:prstGeom>
        </p:spPr>
      </p:pic>
      <p:sp>
        <p:nvSpPr>
          <p:cNvPr id="39" name="Text 24"/>
          <p:cNvSpPr txBox="1"/>
          <p:nvPr/>
        </p:nvSpPr>
        <p:spPr>
          <a:xfrm>
            <a:off x="7540752" y="3520440"/>
            <a:ext cx="1072896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</a:t>
            </a:r>
            <a:endParaRPr lang="en-US" sz="1200" dirty="0"/>
          </a:p>
        </p:txBody>
      </p:sp>
      <p:sp>
        <p:nvSpPr>
          <p:cNvPr id="40" name="Text 25"/>
          <p:cNvSpPr txBox="1"/>
          <p:nvPr/>
        </p:nvSpPr>
        <p:spPr>
          <a:xfrm>
            <a:off x="457200" y="4023360"/>
            <a:ext cx="822960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800" b="1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you spot the AI hiding in our town?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Explorer hunt: roles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920240" cy="2103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987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Seer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48840"/>
            <a:ext cx="16459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see a ___."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2560320" y="1371600"/>
            <a:ext cx="1920240" cy="2103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269748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lightbulb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208" y="161848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383280" y="1481328"/>
            <a:ext cx="987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Thinker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697480" y="2148840"/>
            <a:ext cx="16459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think it is AI because ___."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4663440" y="1371600"/>
            <a:ext cx="1920240" cy="2103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80060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328" y="161848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486400" y="1481328"/>
            <a:ext cx="987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Wonderer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4800600" y="2148840"/>
            <a:ext cx="16459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 wonder ___."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6766560" y="1371600"/>
            <a:ext cx="1920240" cy="2103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690372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clip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3448" y="1618488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589520" y="1481328"/>
            <a:ext cx="9875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Placer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903720" y="2148840"/>
            <a:ext cx="16459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Pink = AI · Grey = not AI. "Do we agree?"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502920" y="37947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25" name="Image 4" descr="/home/claude/kit/icon_ey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3886200"/>
            <a:ext cx="274320" cy="27432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1005840" y="3794760"/>
            <a:ext cx="1051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the speaker</a:t>
            </a:r>
            <a:endParaRPr lang="en-US" sz="1200" dirty="0"/>
          </a:p>
        </p:txBody>
      </p:sp>
      <p:sp>
        <p:nvSpPr>
          <p:cNvPr id="27" name="Shape 19"/>
          <p:cNvSpPr/>
          <p:nvPr/>
        </p:nvSpPr>
        <p:spPr>
          <a:xfrm>
            <a:off x="2148840" y="37947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28" name="Image 5" descr="/home/claude/kit/icon_ear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0280" y="3886200"/>
            <a:ext cx="274320" cy="27432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2651760" y="3794760"/>
            <a:ext cx="1051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carefully</a:t>
            </a:r>
            <a:endParaRPr lang="en-US" sz="1200" dirty="0"/>
          </a:p>
        </p:txBody>
      </p:sp>
      <p:sp>
        <p:nvSpPr>
          <p:cNvPr id="30" name="Shape 21"/>
          <p:cNvSpPr/>
          <p:nvPr/>
        </p:nvSpPr>
        <p:spPr>
          <a:xfrm>
            <a:off x="3794760" y="37947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31" name="Image 6" descr="/home/claude/kit/icon_sync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6200" y="3886200"/>
            <a:ext cx="274320" cy="27432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4297680" y="3794760"/>
            <a:ext cx="1051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turns</a:t>
            </a:r>
            <a:endParaRPr lang="en-US" sz="1200" dirty="0"/>
          </a:p>
        </p:txBody>
      </p:sp>
      <p:sp>
        <p:nvSpPr>
          <p:cNvPr id="33" name="Shape 23"/>
          <p:cNvSpPr/>
          <p:nvPr/>
        </p:nvSpPr>
        <p:spPr>
          <a:xfrm>
            <a:off x="5440680" y="37947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34" name="Image 7" descr="/home/claude/kit/icon_heart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32120" y="3886200"/>
            <a:ext cx="274320" cy="274320"/>
          </a:xfrm>
          <a:prstGeom prst="rect">
            <a:avLst/>
          </a:prstGeom>
        </p:spPr>
      </p:pic>
      <p:sp>
        <p:nvSpPr>
          <p:cNvPr id="35" name="Text 24"/>
          <p:cNvSpPr txBox="1"/>
          <p:nvPr/>
        </p:nvSpPr>
        <p:spPr>
          <a:xfrm>
            <a:off x="5943600" y="3794760"/>
            <a:ext cx="1051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kind words</a:t>
            </a:r>
            <a:endParaRPr lang="en-US" sz="1200" dirty="0"/>
          </a:p>
        </p:txBody>
      </p:sp>
      <p:sp>
        <p:nvSpPr>
          <p:cNvPr id="36" name="Shape 25"/>
          <p:cNvSpPr/>
          <p:nvPr/>
        </p:nvSpPr>
        <p:spPr>
          <a:xfrm>
            <a:off x="7086600" y="37947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37" name="Image 8" descr="/home/claude/kit/icon_lightbulb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8040" y="3886200"/>
            <a:ext cx="274320" cy="274320"/>
          </a:xfrm>
          <a:prstGeom prst="rect">
            <a:avLst/>
          </a:prstGeom>
        </p:spPr>
      </p:pic>
      <p:sp>
        <p:nvSpPr>
          <p:cNvPr id="38" name="Text 26"/>
          <p:cNvSpPr txBox="1"/>
          <p:nvPr/>
        </p:nvSpPr>
        <p:spPr>
          <a:xfrm>
            <a:off x="7589520" y="3794760"/>
            <a:ext cx="1051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"because"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or Not? Show your fan!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219200" cy="141732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5" name="Image 0" descr="/home/claude/kit/icon_speaker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900" y="1508760"/>
            <a:ext cx="685800" cy="6858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530352" y="224028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Talking speaker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1859280" y="1371600"/>
            <a:ext cx="1219200" cy="141732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8" name="Image 1" descr="/home/claude/kit/icon_kettl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980" y="1508760"/>
            <a:ext cx="685800" cy="68580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932432" y="224028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Kettle</a:t>
            </a:r>
            <a:endParaRPr lang="en-US" sz="1300" dirty="0"/>
          </a:p>
        </p:txBody>
      </p:sp>
      <p:sp>
        <p:nvSpPr>
          <p:cNvPr id="10" name="Shape 5"/>
          <p:cNvSpPr/>
          <p:nvPr/>
        </p:nvSpPr>
        <p:spPr>
          <a:xfrm>
            <a:off x="3261360" y="1371600"/>
            <a:ext cx="1219200" cy="141732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1" name="Image 2" descr="/home/claude/kit/icon_glo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060" y="1508760"/>
            <a:ext cx="685800" cy="68580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3334512" y="224028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Translate app</a:t>
            </a:r>
            <a:endParaRPr lang="en-US" sz="1300" dirty="0"/>
          </a:p>
        </p:txBody>
      </p:sp>
      <p:sp>
        <p:nvSpPr>
          <p:cNvPr id="13" name="Shape 7"/>
          <p:cNvSpPr/>
          <p:nvPr/>
        </p:nvSpPr>
        <p:spPr>
          <a:xfrm>
            <a:off x="4663440" y="1371600"/>
            <a:ext cx="1219200" cy="141732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4" name="Image 3" descr="/home/claude/kit/icon_traffi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0140" y="1508760"/>
            <a:ext cx="685800" cy="68580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736592" y="224028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light</a:t>
            </a:r>
            <a:endParaRPr lang="en-US" sz="1300" dirty="0"/>
          </a:p>
        </p:txBody>
      </p:sp>
      <p:sp>
        <p:nvSpPr>
          <p:cNvPr id="16" name="Shape 9"/>
          <p:cNvSpPr/>
          <p:nvPr/>
        </p:nvSpPr>
        <p:spPr>
          <a:xfrm>
            <a:off x="6065520" y="1371600"/>
            <a:ext cx="1219200" cy="141732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17" name="Image 4" descr="/home/claude/kit/icon_camer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2220" y="1508760"/>
            <a:ext cx="685800" cy="68580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6138672" y="224028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app</a:t>
            </a:r>
            <a:endParaRPr lang="en-US" sz="1300" dirty="0"/>
          </a:p>
        </p:txBody>
      </p:sp>
      <p:sp>
        <p:nvSpPr>
          <p:cNvPr id="19" name="Shape 11"/>
          <p:cNvSpPr/>
          <p:nvPr/>
        </p:nvSpPr>
        <p:spPr>
          <a:xfrm>
            <a:off x="7467600" y="1371600"/>
            <a:ext cx="1219200" cy="141732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/>
        </p:spPr>
      </p:sp>
      <p:pic>
        <p:nvPicPr>
          <p:cNvPr id="20" name="Image 5" descr="/home/claude/kit/icon_calc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4300" y="1508760"/>
            <a:ext cx="685800" cy="685800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540752" y="2240280"/>
            <a:ext cx="107289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Calculator</a:t>
            </a:r>
            <a:endParaRPr lang="en-US" sz="1300" dirty="0"/>
          </a:p>
        </p:txBody>
      </p:sp>
      <p:sp>
        <p:nvSpPr>
          <p:cNvPr id="22" name="Shape 13"/>
          <p:cNvSpPr/>
          <p:nvPr/>
        </p:nvSpPr>
        <p:spPr>
          <a:xfrm>
            <a:off x="457200" y="2971800"/>
            <a:ext cx="4023360" cy="731520"/>
          </a:xfrm>
          <a:prstGeom prst="roundRect">
            <a:avLst>
              <a:gd name="adj" fmla="val 15000"/>
            </a:avLst>
          </a:prstGeom>
          <a:solidFill>
            <a:srgbClr val="FCE4F2"/>
          </a:solidFill>
          <a:ln/>
        </p:spPr>
      </p:sp>
      <p:sp>
        <p:nvSpPr>
          <p:cNvPr id="23" name="Shape 14"/>
          <p:cNvSpPr/>
          <p:nvPr/>
        </p:nvSpPr>
        <p:spPr>
          <a:xfrm>
            <a:off x="594360" y="31089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Image 6" descr="/home/claude/kit/icon_lightbulb_a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944" y="3209544"/>
            <a:ext cx="301752" cy="301752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1234440" y="3081528"/>
            <a:ext cx="3136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endParaRPr lang="en-US" sz="1800" dirty="0"/>
          </a:p>
        </p:txBody>
      </p:sp>
      <p:sp>
        <p:nvSpPr>
          <p:cNvPr id="26" name="Text 16"/>
          <p:cNvSpPr txBox="1"/>
          <p:nvPr/>
        </p:nvSpPr>
        <p:spPr>
          <a:xfrm>
            <a:off x="1234440" y="3520440"/>
            <a:ext cx="3136392" cy="137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learned from examples · guesses</a:t>
            </a:r>
            <a:endParaRPr lang="en-US" sz="1300" dirty="0"/>
          </a:p>
        </p:txBody>
      </p:sp>
      <p:sp>
        <p:nvSpPr>
          <p:cNvPr id="27" name="Shape 17"/>
          <p:cNvSpPr/>
          <p:nvPr/>
        </p:nvSpPr>
        <p:spPr>
          <a:xfrm>
            <a:off x="4663440" y="2971800"/>
            <a:ext cx="4023360" cy="73152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/>
        </p:spPr>
      </p:sp>
      <p:sp>
        <p:nvSpPr>
          <p:cNvPr id="28" name="Shape 18"/>
          <p:cNvSpPr/>
          <p:nvPr/>
        </p:nvSpPr>
        <p:spPr>
          <a:xfrm>
            <a:off x="4800600" y="31089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9" name="Image 7" descr="/home/claude/kit/icon_list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1184" y="3209544"/>
            <a:ext cx="301752" cy="301752"/>
          </a:xfrm>
          <a:prstGeom prst="rect">
            <a:avLst/>
          </a:prstGeom>
        </p:spPr>
      </p:pic>
      <p:sp>
        <p:nvSpPr>
          <p:cNvPr id="30" name="Text 19"/>
          <p:cNvSpPr txBox="1"/>
          <p:nvPr/>
        </p:nvSpPr>
        <p:spPr>
          <a:xfrm>
            <a:off x="5440680" y="3081528"/>
            <a:ext cx="3136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AI</a:t>
            </a:r>
            <a:endParaRPr lang="en-US" sz="1800" dirty="0"/>
          </a:p>
        </p:txBody>
      </p:sp>
      <p:sp>
        <p:nvSpPr>
          <p:cNvPr id="31" name="Text 20"/>
          <p:cNvSpPr txBox="1"/>
          <p:nvPr/>
        </p:nvSpPr>
        <p:spPr>
          <a:xfrm>
            <a:off x="5440680" y="3520440"/>
            <a:ext cx="3136392" cy="137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follows instructions</a:t>
            </a:r>
            <a:endParaRPr lang="en-US" sz="1300" dirty="0"/>
          </a:p>
        </p:txBody>
      </p:sp>
      <p:sp>
        <p:nvSpPr>
          <p:cNvPr id="32" name="Text 21"/>
          <p:cNvSpPr txBox="1"/>
          <p:nvPr/>
        </p:nvSpPr>
        <p:spPr>
          <a:xfrm>
            <a:off x="457200" y="3840480"/>
            <a:ext cx="8229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think the ___ is AI because ___.   ·   The ___ is not AI because it just ___.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wonder wall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71600"/>
            <a:ext cx="1280160" cy="12801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question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678838"/>
            <a:ext cx="665683" cy="665683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103120" y="1417320"/>
            <a:ext cx="658368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 you wonder about AI?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2103120" y="2011680"/>
            <a:ext cx="65836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your partner. We'll put it on our wonder wall.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457200" y="2743200"/>
            <a:ext cx="2621280" cy="685800"/>
          </a:xfrm>
          <a:prstGeom prst="roundRect">
            <a:avLst>
              <a:gd name="adj" fmla="val 16000"/>
            </a:avLst>
          </a:prstGeom>
          <a:solidFill>
            <a:srgbClr val="FFF1C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8529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wonder how AI learns…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3261360" y="2743200"/>
            <a:ext cx="2621280" cy="685800"/>
          </a:xfrm>
          <a:prstGeom prst="roundRect">
            <a:avLst>
              <a:gd name="adj" fmla="val 16000"/>
            </a:avLst>
          </a:prstGeom>
          <a:solidFill>
            <a:srgbClr val="FFF1C9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3398520" y="28529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wonder if AI can be wrong…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6065520" y="2743200"/>
            <a:ext cx="2621280" cy="685800"/>
          </a:xfrm>
          <a:prstGeom prst="roundRect">
            <a:avLst>
              <a:gd name="adj" fmla="val 16000"/>
            </a:avLst>
          </a:prstGeom>
          <a:solidFill>
            <a:srgbClr val="FFF1C9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202680" y="28529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wonder if AI is alive…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457200" y="3657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5" name="Shape 11"/>
          <p:cNvSpPr/>
          <p:nvPr/>
        </p:nvSpPr>
        <p:spPr>
          <a:xfrm>
            <a:off x="566928" y="3749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1" descr="/home/claude/kit/icon_mi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849624"/>
            <a:ext cx="301752" cy="301752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188720" y="3657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wonder ___.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earned a badge!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71600"/>
            <a:ext cx="1554480" cy="15544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binoculars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715" y="1744675"/>
            <a:ext cx="808330" cy="80833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377440" y="1371600"/>
            <a:ext cx="630936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Explorer Badge 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1737360"/>
            <a:ext cx="63093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Spotter</a:t>
            </a:r>
            <a:endParaRPr lang="en-US" sz="3200" dirty="0"/>
          </a:p>
        </p:txBody>
      </p:sp>
      <p:sp>
        <p:nvSpPr>
          <p:cNvPr id="8" name="Text 4"/>
          <p:cNvSpPr txBox="1"/>
          <p:nvPr/>
        </p:nvSpPr>
        <p:spPr>
          <a:xfrm>
            <a:off x="2377440" y="2423160"/>
            <a:ext cx="630936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your partner one place where AI is hiding.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457200" y="30632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0" name="Shape 6"/>
          <p:cNvSpPr/>
          <p:nvPr/>
        </p:nvSpPr>
        <p:spPr>
          <a:xfrm>
            <a:off x="566928" y="31546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mi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255264"/>
            <a:ext cx="301752" cy="30175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88720" y="30632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see AI in the ___. It can ___.</a:t>
            </a:r>
            <a:endParaRPr lang="en-US" sz="2000" dirty="0"/>
          </a:p>
        </p:txBody>
      </p:sp>
      <p:sp>
        <p:nvSpPr>
          <p:cNvPr id="13" name="Shape 8"/>
          <p:cNvSpPr/>
          <p:nvPr/>
        </p:nvSpPr>
        <p:spPr>
          <a:xfrm>
            <a:off x="457200" y="3840480"/>
            <a:ext cx="2621280" cy="731520"/>
          </a:xfrm>
          <a:prstGeom prst="roundRect">
            <a:avLst>
              <a:gd name="adj" fmla="val 15000"/>
            </a:avLst>
          </a:prstGeom>
          <a:solidFill>
            <a:srgbClr val="DFF3E4"/>
          </a:solidFill>
          <a:ln/>
        </p:spPr>
      </p:sp>
      <p:sp>
        <p:nvSpPr>
          <p:cNvPr id="14" name="Shape 9"/>
          <p:cNvSpPr/>
          <p:nvPr/>
        </p:nvSpPr>
        <p:spPr>
          <a:xfrm>
            <a:off x="594360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2" descr="/home/claude/kit/icon_thumbsu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4078224"/>
            <a:ext cx="301752" cy="301752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234440" y="395020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used my talk rules</a:t>
            </a:r>
            <a:endParaRPr lang="en-US" sz="1500" dirty="0"/>
          </a:p>
        </p:txBody>
      </p:sp>
      <p:sp>
        <p:nvSpPr>
          <p:cNvPr id="17" name="Shape 11"/>
          <p:cNvSpPr/>
          <p:nvPr/>
        </p:nvSpPr>
        <p:spPr>
          <a:xfrm>
            <a:off x="3261360" y="3840480"/>
            <a:ext cx="2621280" cy="731520"/>
          </a:xfrm>
          <a:prstGeom prst="roundRect">
            <a:avLst>
              <a:gd name="adj" fmla="val 15000"/>
            </a:avLst>
          </a:prstGeom>
          <a:solidFill>
            <a:srgbClr val="FFF1C9"/>
          </a:solidFill>
          <a:ln/>
        </p:spPr>
      </p:sp>
      <p:sp>
        <p:nvSpPr>
          <p:cNvPr id="18" name="Shape 12"/>
          <p:cNvSpPr/>
          <p:nvPr/>
        </p:nvSpPr>
        <p:spPr>
          <a:xfrm>
            <a:off x="3398520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9" name="Image 3" descr="/home/claude/kit/icon_han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9104" y="4078224"/>
            <a:ext cx="301752" cy="301752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4038600" y="395020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Nearly!</a:t>
            </a:r>
            <a:endParaRPr lang="en-US" sz="1500" dirty="0"/>
          </a:p>
        </p:txBody>
      </p:sp>
      <p:sp>
        <p:nvSpPr>
          <p:cNvPr id="21" name="Shape 14"/>
          <p:cNvSpPr/>
          <p:nvPr/>
        </p:nvSpPr>
        <p:spPr>
          <a:xfrm>
            <a:off x="6065520" y="3840480"/>
            <a:ext cx="2621280" cy="731520"/>
          </a:xfrm>
          <a:prstGeom prst="roundRect">
            <a:avLst>
              <a:gd name="adj" fmla="val 15000"/>
            </a:avLst>
          </a:prstGeom>
          <a:solidFill>
            <a:srgbClr val="FBE3DC"/>
          </a:solidFill>
          <a:ln/>
        </p:spPr>
      </p:sp>
      <p:sp>
        <p:nvSpPr>
          <p:cNvPr id="22" name="Shape 15"/>
          <p:cNvSpPr/>
          <p:nvPr/>
        </p:nvSpPr>
        <p:spPr>
          <a:xfrm>
            <a:off x="6202680" y="39776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4" descr="/home/claude/kit/icon_thumbsdow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3264" y="4078224"/>
            <a:ext cx="301752" cy="301752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6842760" y="3950208"/>
            <a:ext cx="17343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yet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time: AI Explorer 3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toyrobot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Bossy Robots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Computers follow rules. What happens when something new turns up?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Tech">
  <a:themeElements>
    <a:clrScheme name="GenTech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GenTech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Y1 L2 – Spot the AI</dc:title>
  <dc:subject>PptxGenJS Presentation</dc:subject>
  <dc:creator>The GenTech Academy</dc:creator>
  <cp:lastModifiedBy>The GenTech Academy</cp:lastModifiedBy>
  <cp:revision>1</cp:revision>
  <dcterms:created xsi:type="dcterms:W3CDTF">2026-10-06T07:15:28Z</dcterms:created>
  <dcterms:modified xsi:type="dcterms:W3CDTF">2026-10-06T07:15:28Z</dcterms:modified>
</cp:coreProperties>
</file>