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ok" id="{8e57a7d4-4d67-0ec3-fea3-495b2f32117a}">
          <p14:sldIdLst>
            <p14:sldId id="256"/>
            <p14:sldId id="257"/>
            <p14:sldId id="258"/>
          </p14:sldIdLst>
        </p14:section>
        <p14:section name="Talk rules" id="{dab1bf58-1ad1-65e5-68ff-5c7d99ba38cb}">
          <p14:sldIdLst>
            <p14:sldId id="259"/>
            <p14:sldId id="260"/>
          </p14:sldIdLst>
        </p14:section>
        <p14:section name="Learn" id="{3f5036a7-0aea-b375-914b-55bf4218ab51}">
          <p14:sldIdLst>
            <p14:sldId id="261"/>
            <p14:sldId id="262"/>
            <p14:sldId id="263"/>
            <p14:sldId id="264"/>
          </p14:sldIdLst>
        </p14:section>
        <p14:section name="Sort it" id="{dd54c3af-ff61-638b-9eb3-faadaa1e6e50}">
          <p14:sldIdLst>
            <p14:sldId id="265"/>
            <p14:sldId id="266"/>
            <p14:sldId id="267"/>
          </p14:sldIdLst>
        </p14:section>
        <p14:section name="Tricky ones" id="{aab7ef53-12d7-2e3d-768d-9a00e99c099d}">
          <p14:sldIdLst>
            <p14:sldId id="268"/>
            <p14:sldId id="269"/>
          </p14:sldIdLst>
        </p14:section>
        <p14:section name="Badge" id="{780eb774-ceaa-badd-2a58-22110b5184f7}">
          <p14:sldIdLst>
            <p14:sldId id="270"/>
            <p14:sldId id="2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lesson: fill the mystery bag (toaster unplugged and cool, toy robot, tablet switched off, book, calculator), lay out three hoops with labels, print passports and picture cards.
Welcome the class as AI Explorers.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"Explorers, there are five mystery objects in my bag. Some might be computers. Let's find out."
Invite 3–4 pupils to feel one object through the bag and describe it: hard, soft, buttons, cable? The class guesses with a partner using the frame, then you pull it out.
AfL: who uses "because" without prompting?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"You are AI Explorers! Every lesson you'll earn a badge for your Explorer Passport. By the end you'll have six badges."
Read the big question together: "What can computers and AI do, and how are they different from us?" Hand out passports.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one rule at a time with its gesture. Ask "Why does this rule help us?" Then pupils vote with thumbs to adopt it (Democracy value).
Model answer: "Taking turns helps because then everyone gets a go."
These rules go on the working wall (Appendix C) and are revisited every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with a TA or confident pupil. "Watch me take turns. I'll talk first, then I'll stop and listen."
Practise: "What is your favourite toy and why?" 30 seconds each. Use a clap to swap.
AfL: scan for pairs where one partner does all the talking. Give them the talk token.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mission aloud and point to each success criterion. Highlight the oracy one: "Today we're practising taking turns and listening."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each word with its gesture and say it together three times.
COMPUTER = type on an imaginary keyboard. INSTRUCTIONS = point to each finger in turn. ELECTRICITY = zigzag a finger like lightning. BECAUSE = tap your head, then open your hand.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"A computer is a machine that follows instructions to do a job. It needs electricity."
Act it out with the calculator: press 2 + 2 (in), it follows its instructions, 4 appears (out). Batteries give it electricity.
Chant with gestures: "Follows instructions, does a job, needs electricity!"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 at each object. Think aloud for the calculator: "I think the calculator is a computer because it follows instructions to do sums, and it needs a battery."
HINGE QUESTION: "Thumbs up if the book is a computer." Expect thumbs down: it doesn't follow instructions or need electricity. If many thumbs are up, compare book and calculator side by side and re-teach.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"I'll show you how to use this frame." Read each frame aloud and point to it. Support pupils can use the picture word bank on their table card.
Chorally rehearse the support frame once with the tablet.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with the five bag objects. Pupils take turns: place an object in a hoop and say a sentence. The class shows thumbs to agree, or a pupil says "I think something different because…"
Accept "Not sure" with a reason. The toaster and toy robot are great "not sure" objects.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Groups of 4 with 12 picture cards (Appendix A) and a sorting mat or three mini-hoops.
One card each, in turn. Say your sentence. The group agrees, or says "I think something different".
Circulate. Praise turn-taking and "because". Listen for reasons about instructions or electricity, not only "it has a screen".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"What did you put in Not sure?" Take the microwave, washing machine and toy robot.
REVEAL: "Many machines have a tiny computer hidden inside! A microwave follows instructions: cook for 2 minutes, then beep. A washing machine follows a programme: wash, rinse, spin."
Toy robot: it depends. A wind-up one has no computer; one with batteries and buttons usually 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PUPIL CHOICE. Each pair chooses ONE object (from the cards or the classroom) that they think hides a computer. Pair-to-pair: they must convince another pair.
Model building: "I agree with Sam because the washing machine follows a programme."
Ideas in the room: interactive whiteboard, clock, printer, door entry system, a light (not a computer!).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Exit ticket (Appendix F): circle the computers, then the talk check (thumbs up / nearly / not yet: did I take turns and listen?).
Award Badge 1, Computer Spotter, as a sticker in the Explorer Passport.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TEASER SCRIPT: "Some computers can do something extra special. They have learned from lots of examples, so they can make guesses. That's called AI. Next time we hunt for AI hiding in our town!"
Collect passports and exit tickets.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_TITLE">
    <p:bg>
      <p:bgPr>
        <a:solidFill>
          <a:schemeClr val="tx2"/>
        </a:solidFill>
      </p:bgPr>
    </p:bg>
    <p:spTree>
      <p:nvGrpSpPr>
        <p:cNvPr id="1" name=""/>
        <p:cNvGrpSpPr/>
        <p:nvPr/>
      </p:nvGrpSpPr>
      <p:grpSpPr>
        <a:xfrm>
          <a:off x="0" y="0"/>
          <a:ext cx="0" cy="0"/>
          <a:chOff x="0" y="0"/>
          <a:chExt cx="0" cy="0"/>
        </a:xfrm>
      </p:grpSpPr>
      <p:pic>
        <p:nvPicPr>
          <p:cNvPr id="2" name="Image 0" descr="/home/claude/kit/logo_full_dark.png">    </p:cNvPr>
          <p:cNvPicPr>
            <a:picLocks noChangeAspect="1"/>
          </p:cNvPicPr>
          <p:nvPr/>
        </p:nvPicPr>
        <p:blipFill>
          <a:blip r:embed="rId1"/>
          <a:stretch>
            <a:fillRect/>
          </a:stretch>
        </p:blipFill>
        <p:spPr>
          <a:xfrm>
            <a:off x="7543800" y="3931920"/>
            <a:ext cx="1188720" cy="99121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457200" y="201168"/>
            <a:ext cx="141732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000" b="1" dirty="0">
                <a:solidFill>
                  <a:schemeClr val="bg1"/>
                </a:solidFill>
              </a:rPr>
              <a:t>AI EXPLORER 1</a:t>
            </a:r>
            <a:endParaRPr lang="en-US" sz="1000" dirty="0"/>
          </a:p>
        </p:txBody>
      </p:sp>
      <p:pic>
        <p:nvPicPr>
          <p:cNvPr id="3" name="Image 0" descr="/home/claude/kit/logo_lockup_light.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RK_CONTENT">
    <p:bg>
      <p:bgPr>
        <a:solidFill>
          <a:schemeClr val="tx2"/>
        </a:solidFill>
      </p:bgPr>
    </p:bg>
    <p:spTree>
      <p:nvGrpSpPr>
        <p:cNvPr id="1" name=""/>
        <p:cNvGrpSpPr/>
        <p:nvPr/>
      </p:nvGrpSpPr>
      <p:grpSpPr>
        <a:xfrm>
          <a:off x="0" y="0"/>
          <a:ext cx="0" cy="0"/>
          <a:chOff x="0" y="0"/>
          <a:chExt cx="0" cy="0"/>
        </a:xfrm>
      </p:grpSpPr>
      <p:sp>
        <p:nvSpPr>
          <p:cNvPr id="2" name="Text 0"/>
          <p:cNvSpPr/>
          <p:nvPr/>
        </p:nvSpPr>
        <p:spPr>
          <a:xfrm>
            <a:off x="457200" y="201168"/>
            <a:ext cx="141732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000" b="1" dirty="0">
                <a:solidFill>
                  <a:schemeClr val="bg1"/>
                </a:solidFill>
              </a:rPr>
              <a:t>AI EXPLORER 1</a:t>
            </a:r>
            <a:endParaRPr lang="en-US" sz="1000" dirty="0"/>
          </a:p>
        </p:txBody>
      </p:sp>
      <p:pic>
        <p:nvPicPr>
          <p:cNvPr id="3" name="Image 0" descr="/home/claude/kit/logo_lockup_dark.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4.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slideLayout" Target="../slideLayouts/slideLayout3.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3.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2.png"/><Relationship Id="rId5" Type="http://schemas.openxmlformats.org/officeDocument/2006/relationships/image" Target="../media/image-5-5.png"/><Relationship Id="rId6" Type="http://schemas.openxmlformats.org/officeDocument/2006/relationships/image" Target="../media/image-5-2.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slideLayout" Target="../slideLayouts/slideLayout3.xml"/><Relationship Id="rId10"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2.png"/><Relationship Id="rId4" Type="http://schemas.openxmlformats.org/officeDocument/2006/relationships/image" Target="../media/image-6-2.png"/><Relationship Id="rId5" Type="http://schemas.openxmlformats.org/officeDocument/2006/relationships/image" Target="../media/image-6-5.png"/><Relationship Id="rId6" Type="http://schemas.openxmlformats.org/officeDocument/2006/relationships/slideLayout" Target="../slideLayouts/slideLayout3.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1.png"/><Relationship Id="rId8" Type="http://schemas.openxmlformats.org/officeDocument/2006/relationships/slideLayout" Target="../slideLayouts/slideLayout3.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2.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3.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3.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image" Target="../media/image-12-10.png"/><Relationship Id="rId11" Type="http://schemas.openxmlformats.org/officeDocument/2006/relationships/image" Target="../media/image-12-11.png"/><Relationship Id="rId12" Type="http://schemas.openxmlformats.org/officeDocument/2006/relationships/image" Target="../media/image-12-12.png"/><Relationship Id="rId13" Type="http://schemas.openxmlformats.org/officeDocument/2006/relationships/image" Target="../media/image-12-13.png"/><Relationship Id="rId14" Type="http://schemas.openxmlformats.org/officeDocument/2006/relationships/image" Target="../media/image-12-14.png"/><Relationship Id="rId15" Type="http://schemas.openxmlformats.org/officeDocument/2006/relationships/image" Target="../media/image-12-15.png"/><Relationship Id="rId16" Type="http://schemas.openxmlformats.org/officeDocument/2006/relationships/image" Target="../media/image-12-16.png"/><Relationship Id="rId17" Type="http://schemas.openxmlformats.org/officeDocument/2006/relationships/image" Target="../media/image-12-17.png"/><Relationship Id="rId18" Type="http://schemas.openxmlformats.org/officeDocument/2006/relationships/slideLayout" Target="../slideLayouts/slideLayout3.xml"/><Relationship Id="rId19"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3.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3.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slideLayout" Target="../slideLayouts/slideLayout3.xml"/><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4.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Shape 0"/>
          <p:cNvSpPr/>
          <p:nvPr/>
        </p:nvSpPr>
        <p:spPr>
          <a:xfrm>
            <a:off x="640080" y="1417320"/>
            <a:ext cx="1463040" cy="1463040"/>
          </a:xfrm>
          <a:prstGeom prst="ellipse">
            <a:avLst/>
          </a:prstGeom>
          <a:solidFill>
            <a:schemeClr val="accent1"/>
          </a:solidFill>
          <a:ln/>
        </p:spPr>
      </p:sp>
      <p:pic>
        <p:nvPicPr>
          <p:cNvPr id="4" name="Image 0" descr="/home/claude/kit/icon_search_w.png">    </p:cNvPr>
          <p:cNvPicPr>
            <a:picLocks noChangeAspect="1"/>
          </p:cNvPicPr>
          <p:nvPr/>
        </p:nvPicPr>
        <p:blipFill>
          <a:blip r:embed="rId1"/>
          <a:stretch>
            <a:fillRect/>
          </a:stretch>
        </p:blipFill>
        <p:spPr>
          <a:xfrm>
            <a:off x="991210" y="1768450"/>
            <a:ext cx="760781" cy="760781"/>
          </a:xfrm>
          <a:prstGeom prst="rect">
            <a:avLst/>
          </a:prstGeom>
        </p:spPr>
      </p:pic>
      <p:sp>
        <p:nvSpPr>
          <p:cNvPr id="5" name="Text 1"/>
          <p:cNvSpPr txBox="1"/>
          <p:nvPr/>
        </p:nvSpPr>
        <p:spPr>
          <a:xfrm>
            <a:off x="2377440" y="1325880"/>
            <a:ext cx="6400800" cy="365760"/>
          </a:xfrm>
          <a:prstGeom prst="rect">
            <a:avLst/>
          </a:prstGeom>
          <a:noFill/>
          <a:ln/>
        </p:spPr>
        <p:txBody>
          <a:bodyPr wrap="square" lIns="635" tIns="635" rIns="635" bIns="635" rtlCol="0" anchor="t"/>
          <a:lstStyle/>
          <a:p>
            <a:pPr indent="0" marL="0">
              <a:buNone/>
            </a:pPr>
            <a:r>
              <a:rPr lang="en-US" sz="1400" b="1" spc="200" kern="0" dirty="0">
                <a:solidFill>
                  <a:schemeClr val="accent1"/>
                </a:solidFill>
                <a:latin typeface="Calibri" pitchFamily="34" charset="0"/>
                <a:ea typeface="Calibri" pitchFamily="34" charset="-122"/>
                <a:cs typeface="Calibri" pitchFamily="34" charset="-120"/>
              </a:rPr>
              <a:t>YEAR 1 · IS IT AI? · LESSON 1</a:t>
            </a:r>
            <a:endParaRPr lang="en-US" sz="1400" dirty="0"/>
          </a:p>
        </p:txBody>
      </p:sp>
      <p:sp>
        <p:nvSpPr>
          <p:cNvPr id="6" name="Text 2"/>
          <p:cNvSpPr txBox="1"/>
          <p:nvPr/>
        </p:nvSpPr>
        <p:spPr>
          <a:xfrm>
            <a:off x="2377440" y="1691640"/>
            <a:ext cx="6400800" cy="1280160"/>
          </a:xfrm>
          <a:prstGeom prst="rect">
            <a:avLst/>
          </a:prstGeom>
          <a:noFill/>
          <a:ln/>
        </p:spPr>
        <p:txBody>
          <a:bodyPr wrap="square" lIns="635" tIns="635" rIns="635" bIns="635" rtlCol="0" anchor="t"/>
          <a:lstStyle/>
          <a:p>
            <a:pPr indent="0" marL="0">
              <a:buNone/>
            </a:pPr>
            <a:r>
              <a:rPr lang="en-US" sz="3600" b="1" dirty="0">
                <a:solidFill>
                  <a:schemeClr val="bg1"/>
                </a:solidFill>
                <a:latin typeface="Arial" pitchFamily="34" charset="0"/>
                <a:ea typeface="Arial" pitchFamily="34" charset="-122"/>
                <a:cs typeface="Arial" pitchFamily="34" charset="-120"/>
              </a:rPr>
              <a:t>Robot or Not?</a:t>
            </a:r>
            <a:endParaRPr lang="en-US" sz="3600" dirty="0"/>
          </a:p>
        </p:txBody>
      </p:sp>
      <p:sp>
        <p:nvSpPr>
          <p:cNvPr id="7" name="Text 3"/>
          <p:cNvSpPr txBox="1"/>
          <p:nvPr/>
        </p:nvSpPr>
        <p:spPr>
          <a:xfrm>
            <a:off x="2377440" y="3063240"/>
            <a:ext cx="6400800" cy="548640"/>
          </a:xfrm>
          <a:prstGeom prst="rect">
            <a:avLst/>
          </a:prstGeom>
          <a:noFill/>
          <a:ln/>
        </p:spPr>
        <p:txBody>
          <a:bodyPr wrap="square" lIns="635" tIns="635" rIns="635" bIns="635" rtlCol="0" anchor="t"/>
          <a:lstStyle/>
          <a:p>
            <a:pPr indent="0" marL="0">
              <a:buNone/>
            </a:pPr>
            <a:r>
              <a:rPr lang="en-US" sz="2000" i="1" dirty="0">
                <a:solidFill>
                  <a:schemeClr val="bg2"/>
                </a:solidFill>
                <a:latin typeface="Calibri" pitchFamily="34" charset="0"/>
                <a:ea typeface="Calibri" pitchFamily="34" charset="-122"/>
                <a:cs typeface="Calibri" pitchFamily="34" charset="-120"/>
              </a:rPr>
              <a:t>What is a computer?</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The mystery bag</a:t>
            </a:r>
            <a:endParaRPr lang="en-US" sz="3000" dirty="0"/>
          </a:p>
        </p:txBody>
      </p:sp>
      <p:sp>
        <p:nvSpPr>
          <p:cNvPr id="4" name="Shape 1"/>
          <p:cNvSpPr/>
          <p:nvPr/>
        </p:nvSpPr>
        <p:spPr>
          <a:xfrm>
            <a:off x="640080" y="1417320"/>
            <a:ext cx="1828800" cy="1828800"/>
          </a:xfrm>
          <a:prstGeom prst="ellipse">
            <a:avLst/>
          </a:prstGeom>
          <a:solidFill>
            <a:schemeClr val="accent1"/>
          </a:solidFill>
          <a:ln/>
        </p:spPr>
      </p:sp>
      <p:pic>
        <p:nvPicPr>
          <p:cNvPr id="5" name="Image 0" descr="/home/claude/kit/icon_bag_w.png">    </p:cNvPr>
          <p:cNvPicPr>
            <a:picLocks noChangeAspect="1"/>
          </p:cNvPicPr>
          <p:nvPr/>
        </p:nvPicPr>
        <p:blipFill>
          <a:blip r:embed="rId1"/>
          <a:stretch>
            <a:fillRect/>
          </a:stretch>
        </p:blipFill>
        <p:spPr>
          <a:xfrm>
            <a:off x="1042416" y="1819656"/>
            <a:ext cx="1024128" cy="1024128"/>
          </a:xfrm>
          <a:prstGeom prst="rect">
            <a:avLst/>
          </a:prstGeom>
        </p:spPr>
      </p:pic>
      <p:sp>
        <p:nvSpPr>
          <p:cNvPr id="6" name="Text 2"/>
          <p:cNvSpPr txBox="1"/>
          <p:nvPr/>
        </p:nvSpPr>
        <p:spPr>
          <a:xfrm>
            <a:off x="2834640" y="1417320"/>
            <a:ext cx="5852160" cy="640080"/>
          </a:xfrm>
          <a:prstGeom prst="rect">
            <a:avLst/>
          </a:prstGeom>
          <a:noFill/>
          <a:ln/>
        </p:spPr>
        <p:txBody>
          <a:bodyPr wrap="square" lIns="635" tIns="635" rIns="635" bIns="635" rtlCol="0" anchor="t"/>
          <a:lstStyle/>
          <a:p>
            <a:pPr indent="0" marL="0">
              <a:buNone/>
            </a:pPr>
            <a:r>
              <a:rPr lang="en-US" sz="3200" b="1" dirty="0">
                <a:solidFill>
                  <a:schemeClr val="bg1"/>
                </a:solidFill>
                <a:latin typeface="Arial" pitchFamily="34" charset="0"/>
                <a:ea typeface="Arial" pitchFamily="34" charset="-122"/>
                <a:cs typeface="Arial" pitchFamily="34" charset="-120"/>
              </a:rPr>
              <a:t>What's in the bag?</a:t>
            </a:r>
            <a:endParaRPr lang="en-US" sz="3200" dirty="0"/>
          </a:p>
        </p:txBody>
      </p:sp>
      <p:sp>
        <p:nvSpPr>
          <p:cNvPr id="7" name="Text 3"/>
          <p:cNvSpPr txBox="1"/>
          <p:nvPr/>
        </p:nvSpPr>
        <p:spPr>
          <a:xfrm>
            <a:off x="2834640" y="2103120"/>
            <a:ext cx="5852160" cy="457200"/>
          </a:xfrm>
          <a:prstGeom prst="rect">
            <a:avLst/>
          </a:prstGeom>
          <a:noFill/>
          <a:ln/>
        </p:spPr>
        <p:txBody>
          <a:bodyPr wrap="square" lIns="635" tIns="635" rIns="635" bIns="635" rtlCol="0" anchor="t"/>
          <a:lstStyle/>
          <a:p>
            <a:pPr indent="0" marL="0">
              <a:buNone/>
            </a:pPr>
            <a:r>
              <a:rPr lang="en-US" sz="2000" i="1" dirty="0">
                <a:solidFill>
                  <a:schemeClr val="bg2"/>
                </a:solidFill>
                <a:latin typeface="Calibri" pitchFamily="34" charset="0"/>
                <a:ea typeface="Calibri" pitchFamily="34" charset="-122"/>
                <a:cs typeface="Calibri" pitchFamily="34" charset="-120"/>
              </a:rPr>
              <a:t>Feel it. Describe it. Guess it!</a:t>
            </a:r>
            <a:endParaRPr lang="en-US" sz="2000" dirty="0"/>
          </a:p>
        </p:txBody>
      </p:sp>
      <p:sp>
        <p:nvSpPr>
          <p:cNvPr id="8" name="Shape 4"/>
          <p:cNvSpPr/>
          <p:nvPr/>
        </p:nvSpPr>
        <p:spPr>
          <a:xfrm>
            <a:off x="2834640" y="2834640"/>
            <a:ext cx="5852160" cy="777240"/>
          </a:xfrm>
          <a:prstGeom prst="roundRect">
            <a:avLst>
              <a:gd name="adj" fmla="val 14118"/>
            </a:avLst>
          </a:prstGeom>
          <a:solidFill>
            <a:schemeClr val="accent2"/>
          </a:solidFill>
          <a:ln/>
        </p:spPr>
      </p:sp>
      <p:sp>
        <p:nvSpPr>
          <p:cNvPr id="9" name="Text 5"/>
          <p:cNvSpPr txBox="1"/>
          <p:nvPr/>
        </p:nvSpPr>
        <p:spPr>
          <a:xfrm>
            <a:off x="3017520" y="2834640"/>
            <a:ext cx="5577840" cy="777240"/>
          </a:xfrm>
          <a:prstGeom prst="rect">
            <a:avLst/>
          </a:prstGeom>
          <a:noFill/>
          <a:ln/>
        </p:spPr>
        <p:txBody>
          <a:bodyPr wrap="square" lIns="635" tIns="635" rIns="635" bIns="635" rtlCol="0" anchor="ctr"/>
          <a:lstStyle/>
          <a:p>
            <a:pPr indent="0" marL="0">
              <a:buNone/>
            </a:pPr>
            <a:r>
              <a:rPr lang="en-US" sz="2400" b="1" dirty="0">
                <a:solidFill>
                  <a:schemeClr val="bg1"/>
                </a:solidFill>
                <a:latin typeface="Calibri" pitchFamily="34" charset="0"/>
                <a:ea typeface="Calibri" pitchFamily="34" charset="-122"/>
                <a:cs typeface="Calibri" pitchFamily="34" charset="-120"/>
              </a:rPr>
              <a:t>I think it's a ___ because ___.</a:t>
            </a:r>
            <a:endParaRPr lang="en-US" sz="2400" dirty="0"/>
          </a:p>
        </p:txBody>
      </p:sp>
      <p:sp>
        <p:nvSpPr>
          <p:cNvPr id="10" name="Text 6"/>
          <p:cNvSpPr txBox="1"/>
          <p:nvPr/>
        </p:nvSpPr>
        <p:spPr>
          <a:xfrm>
            <a:off x="2834640" y="3749040"/>
            <a:ext cx="5852160" cy="365760"/>
          </a:xfrm>
          <a:prstGeom prst="rect">
            <a:avLst/>
          </a:prstGeom>
          <a:noFill/>
          <a:ln/>
        </p:spPr>
        <p:txBody>
          <a:bodyPr wrap="square" lIns="635" tIns="635" rIns="635" bIns="635" rtlCol="0" anchor="t"/>
          <a:lstStyle/>
          <a:p>
            <a:pPr indent="0" marL="0">
              <a:buNone/>
            </a:pPr>
            <a:r>
              <a:rPr lang="en-US" sz="1400" dirty="0">
                <a:solidFill>
                  <a:schemeClr val="bg2"/>
                </a:solidFill>
                <a:latin typeface="Calibri" pitchFamily="34" charset="0"/>
                <a:ea typeface="Calibri" pitchFamily="34" charset="-122"/>
                <a:cs typeface="Calibri" pitchFamily="34" charset="-120"/>
              </a:rPr>
              <a:t>Word bank:  hard · soft · buttons · cable · heavy · light</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Welcome, AI Explorers!</a:t>
            </a:r>
            <a:endParaRPr lang="en-US" sz="3000" dirty="0"/>
          </a:p>
        </p:txBody>
      </p:sp>
      <p:sp>
        <p:nvSpPr>
          <p:cNvPr id="4" name="Text 1"/>
          <p:cNvSpPr txBox="1"/>
          <p:nvPr/>
        </p:nvSpPr>
        <p:spPr>
          <a:xfrm>
            <a:off x="457200" y="1280160"/>
            <a:ext cx="8229600" cy="548640"/>
          </a:xfrm>
          <a:prstGeom prst="rect">
            <a:avLst/>
          </a:prstGeom>
          <a:noFill/>
          <a:ln/>
        </p:spPr>
        <p:txBody>
          <a:bodyPr wrap="square" lIns="635" tIns="635" rIns="635" bIns="635" rtlCol="0" anchor="t"/>
          <a:lstStyle/>
          <a:p>
            <a:pPr indent="0" marL="0">
              <a:buNone/>
            </a:pPr>
            <a:r>
              <a:rPr lang="en-US" sz="1800" i="1" dirty="0">
                <a:solidFill>
                  <a:schemeClr val="accent4"/>
                </a:solidFill>
                <a:latin typeface="Calibri" pitchFamily="34" charset="0"/>
                <a:ea typeface="Calibri" pitchFamily="34" charset="-122"/>
                <a:cs typeface="Calibri" pitchFamily="34" charset="-120"/>
              </a:rPr>
              <a:t>Big question: What can computers and AI do, and how are they different from us?</a:t>
            </a:r>
            <a:endParaRPr lang="en-US" sz="1800" dirty="0"/>
          </a:p>
        </p:txBody>
      </p:sp>
      <p:sp>
        <p:nvSpPr>
          <p:cNvPr id="5" name="Shape 2"/>
          <p:cNvSpPr/>
          <p:nvPr/>
        </p:nvSpPr>
        <p:spPr>
          <a:xfrm>
            <a:off x="457200" y="1920240"/>
            <a:ext cx="1219200" cy="1554480"/>
          </a:xfrm>
          <a:prstGeom prst="roundRect">
            <a:avLst>
              <a:gd name="adj" fmla="val 9000"/>
            </a:avLst>
          </a:prstGeom>
          <a:solidFill>
            <a:schemeClr val="bg2"/>
          </a:solidFill>
          <a:ln/>
        </p:spPr>
      </p:sp>
      <p:pic>
        <p:nvPicPr>
          <p:cNvPr id="6" name="Image 0" descr="/home/claude/kit/icon_search_a.png">    </p:cNvPr>
          <p:cNvPicPr>
            <a:picLocks noChangeAspect="1"/>
          </p:cNvPicPr>
          <p:nvPr/>
        </p:nvPicPr>
        <p:blipFill>
          <a:blip r:embed="rId1"/>
          <a:stretch>
            <a:fillRect/>
          </a:stretch>
        </p:blipFill>
        <p:spPr>
          <a:xfrm>
            <a:off x="701040" y="2057400"/>
            <a:ext cx="731520" cy="731520"/>
          </a:xfrm>
          <a:prstGeom prst="rect">
            <a:avLst/>
          </a:prstGeom>
        </p:spPr>
      </p:pic>
      <p:sp>
        <p:nvSpPr>
          <p:cNvPr id="7" name="Text 3"/>
          <p:cNvSpPr txBox="1"/>
          <p:nvPr/>
        </p:nvSpPr>
        <p:spPr>
          <a:xfrm>
            <a:off x="530352" y="2834640"/>
            <a:ext cx="1072896" cy="594360"/>
          </a:xfrm>
          <a:prstGeom prst="rect">
            <a:avLst/>
          </a:prstGeom>
          <a:noFill/>
          <a:ln/>
        </p:spPr>
        <p:txBody>
          <a:bodyPr wrap="square" lIns="635" tIns="635" rIns="635" bIns="635" rtlCol="0" anchor="ctr"/>
          <a:lstStyle/>
          <a:p>
            <a:pPr algn="ctr" indent="0" marL="0">
              <a:buNone/>
            </a:pPr>
            <a:r>
              <a:rPr lang="en-US" sz="1400" b="1" dirty="0">
                <a:solidFill>
                  <a:schemeClr val="tx2"/>
                </a:solidFill>
                <a:latin typeface="Calibri" pitchFamily="34" charset="0"/>
                <a:ea typeface="Calibri" pitchFamily="34" charset="-122"/>
                <a:cs typeface="Calibri" pitchFamily="34" charset="-120"/>
              </a:rPr>
              <a:t>Computer Spotter</a:t>
            </a:r>
            <a:endParaRPr lang="en-US" sz="1400" dirty="0"/>
          </a:p>
        </p:txBody>
      </p:sp>
      <p:sp>
        <p:nvSpPr>
          <p:cNvPr id="8" name="Shape 4"/>
          <p:cNvSpPr/>
          <p:nvPr/>
        </p:nvSpPr>
        <p:spPr>
          <a:xfrm>
            <a:off x="1859280" y="1920240"/>
            <a:ext cx="1219200" cy="1554480"/>
          </a:xfrm>
          <a:prstGeom prst="roundRect">
            <a:avLst>
              <a:gd name="adj" fmla="val 9000"/>
            </a:avLst>
          </a:prstGeom>
          <a:solidFill>
            <a:schemeClr val="bg2"/>
          </a:solidFill>
          <a:ln/>
        </p:spPr>
      </p:sp>
      <p:pic>
        <p:nvPicPr>
          <p:cNvPr id="9" name="Image 1" descr="/home/claude/kit/icon_binoculars_a.png">    </p:cNvPr>
          <p:cNvPicPr>
            <a:picLocks noChangeAspect="1"/>
          </p:cNvPicPr>
          <p:nvPr/>
        </p:nvPicPr>
        <p:blipFill>
          <a:blip r:embed="rId2"/>
          <a:stretch>
            <a:fillRect/>
          </a:stretch>
        </p:blipFill>
        <p:spPr>
          <a:xfrm>
            <a:off x="2103120" y="2057400"/>
            <a:ext cx="731520" cy="731520"/>
          </a:xfrm>
          <a:prstGeom prst="rect">
            <a:avLst/>
          </a:prstGeom>
        </p:spPr>
      </p:pic>
      <p:sp>
        <p:nvSpPr>
          <p:cNvPr id="10" name="Text 5"/>
          <p:cNvSpPr txBox="1"/>
          <p:nvPr/>
        </p:nvSpPr>
        <p:spPr>
          <a:xfrm>
            <a:off x="1932432" y="2834640"/>
            <a:ext cx="1072896" cy="594360"/>
          </a:xfrm>
          <a:prstGeom prst="rect">
            <a:avLst/>
          </a:prstGeom>
          <a:noFill/>
          <a:ln/>
        </p:spPr>
        <p:txBody>
          <a:bodyPr wrap="square" lIns="635" tIns="635" rIns="635" bIns="635" rtlCol="0" anchor="ctr"/>
          <a:lstStyle/>
          <a:p>
            <a:pPr algn="ctr" indent="0" marL="0">
              <a:buNone/>
            </a:pPr>
            <a:r>
              <a:rPr lang="en-US" sz="1400" b="1" dirty="0">
                <a:solidFill>
                  <a:schemeClr val="tx2"/>
                </a:solidFill>
                <a:latin typeface="Calibri" pitchFamily="34" charset="0"/>
                <a:ea typeface="Calibri" pitchFamily="34" charset="-122"/>
                <a:cs typeface="Calibri" pitchFamily="34" charset="-120"/>
              </a:rPr>
              <a:t>AI Spotter</a:t>
            </a:r>
            <a:endParaRPr lang="en-US" sz="1400" dirty="0"/>
          </a:p>
        </p:txBody>
      </p:sp>
      <p:sp>
        <p:nvSpPr>
          <p:cNvPr id="11" name="Shape 6"/>
          <p:cNvSpPr/>
          <p:nvPr/>
        </p:nvSpPr>
        <p:spPr>
          <a:xfrm>
            <a:off x="3261360" y="1920240"/>
            <a:ext cx="1219200" cy="1554480"/>
          </a:xfrm>
          <a:prstGeom prst="roundRect">
            <a:avLst>
              <a:gd name="adj" fmla="val 9000"/>
            </a:avLst>
          </a:prstGeom>
          <a:solidFill>
            <a:schemeClr val="bg2"/>
          </a:solidFill>
          <a:ln/>
        </p:spPr>
      </p:sp>
      <p:pic>
        <p:nvPicPr>
          <p:cNvPr id="12" name="Image 2" descr="/home/claude/kit/icon_toyrobot_a.png">    </p:cNvPr>
          <p:cNvPicPr>
            <a:picLocks noChangeAspect="1"/>
          </p:cNvPicPr>
          <p:nvPr/>
        </p:nvPicPr>
        <p:blipFill>
          <a:blip r:embed="rId3"/>
          <a:stretch>
            <a:fillRect/>
          </a:stretch>
        </p:blipFill>
        <p:spPr>
          <a:xfrm>
            <a:off x="3505200" y="2057400"/>
            <a:ext cx="731520" cy="731520"/>
          </a:xfrm>
          <a:prstGeom prst="rect">
            <a:avLst/>
          </a:prstGeom>
        </p:spPr>
      </p:pic>
      <p:sp>
        <p:nvSpPr>
          <p:cNvPr id="13" name="Text 7"/>
          <p:cNvSpPr txBox="1"/>
          <p:nvPr/>
        </p:nvSpPr>
        <p:spPr>
          <a:xfrm>
            <a:off x="3334512" y="2834640"/>
            <a:ext cx="1072896" cy="594360"/>
          </a:xfrm>
          <a:prstGeom prst="rect">
            <a:avLst/>
          </a:prstGeom>
          <a:noFill/>
          <a:ln/>
        </p:spPr>
        <p:txBody>
          <a:bodyPr wrap="square" lIns="635" tIns="635" rIns="635" bIns="635" rtlCol="0" anchor="ctr"/>
          <a:lstStyle/>
          <a:p>
            <a:pPr algn="ctr" indent="0" marL="0">
              <a:buNone/>
            </a:pPr>
            <a:r>
              <a:rPr lang="en-US" sz="1400" b="1" dirty="0">
                <a:solidFill>
                  <a:schemeClr val="tx2"/>
                </a:solidFill>
                <a:latin typeface="Calibri" pitchFamily="34" charset="0"/>
                <a:ea typeface="Calibri" pitchFamily="34" charset="-122"/>
                <a:cs typeface="Calibri" pitchFamily="34" charset="-120"/>
              </a:rPr>
              <a:t>Rule Maker</a:t>
            </a:r>
            <a:endParaRPr lang="en-US" sz="1400" dirty="0"/>
          </a:p>
        </p:txBody>
      </p:sp>
      <p:sp>
        <p:nvSpPr>
          <p:cNvPr id="14" name="Shape 8"/>
          <p:cNvSpPr/>
          <p:nvPr/>
        </p:nvSpPr>
        <p:spPr>
          <a:xfrm>
            <a:off x="4663440" y="1920240"/>
            <a:ext cx="1219200" cy="1554480"/>
          </a:xfrm>
          <a:prstGeom prst="roundRect">
            <a:avLst>
              <a:gd name="adj" fmla="val 9000"/>
            </a:avLst>
          </a:prstGeom>
          <a:solidFill>
            <a:schemeClr val="bg2"/>
          </a:solidFill>
          <a:ln/>
        </p:spPr>
      </p:sp>
      <p:pic>
        <p:nvPicPr>
          <p:cNvPr id="15" name="Image 3" descr="/home/claude/kit/icon_alien_a.png">    </p:cNvPr>
          <p:cNvPicPr>
            <a:picLocks noChangeAspect="1"/>
          </p:cNvPicPr>
          <p:nvPr/>
        </p:nvPicPr>
        <p:blipFill>
          <a:blip r:embed="rId4"/>
          <a:stretch>
            <a:fillRect/>
          </a:stretch>
        </p:blipFill>
        <p:spPr>
          <a:xfrm>
            <a:off x="4907280" y="2057400"/>
            <a:ext cx="731520" cy="731520"/>
          </a:xfrm>
          <a:prstGeom prst="rect">
            <a:avLst/>
          </a:prstGeom>
        </p:spPr>
      </p:pic>
      <p:sp>
        <p:nvSpPr>
          <p:cNvPr id="16" name="Text 9"/>
          <p:cNvSpPr txBox="1"/>
          <p:nvPr/>
        </p:nvSpPr>
        <p:spPr>
          <a:xfrm>
            <a:off x="4736592" y="2834640"/>
            <a:ext cx="1072896" cy="594360"/>
          </a:xfrm>
          <a:prstGeom prst="rect">
            <a:avLst/>
          </a:prstGeom>
          <a:noFill/>
          <a:ln/>
        </p:spPr>
        <p:txBody>
          <a:bodyPr wrap="square" lIns="635" tIns="635" rIns="635" bIns="635" rtlCol="0" anchor="ctr"/>
          <a:lstStyle/>
          <a:p>
            <a:pPr algn="ctr" indent="0" marL="0">
              <a:buNone/>
            </a:pPr>
            <a:r>
              <a:rPr lang="en-US" sz="1400" b="1" dirty="0">
                <a:solidFill>
                  <a:schemeClr val="tx2"/>
                </a:solidFill>
                <a:latin typeface="Calibri" pitchFamily="34" charset="0"/>
                <a:ea typeface="Calibri" pitchFamily="34" charset="-122"/>
                <a:cs typeface="Calibri" pitchFamily="34" charset="-120"/>
              </a:rPr>
              <a:t>Alien Teacher</a:t>
            </a:r>
            <a:endParaRPr lang="en-US" sz="1400" dirty="0"/>
          </a:p>
        </p:txBody>
      </p:sp>
      <p:sp>
        <p:nvSpPr>
          <p:cNvPr id="17" name="Shape 10"/>
          <p:cNvSpPr/>
          <p:nvPr/>
        </p:nvSpPr>
        <p:spPr>
          <a:xfrm>
            <a:off x="6065520" y="1920240"/>
            <a:ext cx="1219200" cy="1554480"/>
          </a:xfrm>
          <a:prstGeom prst="roundRect">
            <a:avLst>
              <a:gd name="adj" fmla="val 9000"/>
            </a:avLst>
          </a:prstGeom>
          <a:solidFill>
            <a:schemeClr val="bg2"/>
          </a:solidFill>
          <a:ln/>
        </p:spPr>
      </p:sp>
      <p:pic>
        <p:nvPicPr>
          <p:cNvPr id="18" name="Image 4" descr="/home/claude/kit/icon_shield_a.png">    </p:cNvPr>
          <p:cNvPicPr>
            <a:picLocks noChangeAspect="1"/>
          </p:cNvPicPr>
          <p:nvPr/>
        </p:nvPicPr>
        <p:blipFill>
          <a:blip r:embed="rId5"/>
          <a:stretch>
            <a:fillRect/>
          </a:stretch>
        </p:blipFill>
        <p:spPr>
          <a:xfrm>
            <a:off x="6309360" y="2057400"/>
            <a:ext cx="731520" cy="731520"/>
          </a:xfrm>
          <a:prstGeom prst="rect">
            <a:avLst/>
          </a:prstGeom>
        </p:spPr>
      </p:pic>
      <p:sp>
        <p:nvSpPr>
          <p:cNvPr id="19" name="Text 11"/>
          <p:cNvSpPr txBox="1"/>
          <p:nvPr/>
        </p:nvSpPr>
        <p:spPr>
          <a:xfrm>
            <a:off x="6138672" y="2834640"/>
            <a:ext cx="1072896" cy="594360"/>
          </a:xfrm>
          <a:prstGeom prst="rect">
            <a:avLst/>
          </a:prstGeom>
          <a:noFill/>
          <a:ln/>
        </p:spPr>
        <p:txBody>
          <a:bodyPr wrap="square" lIns="635" tIns="635" rIns="635" bIns="635" rtlCol="0" anchor="ctr"/>
          <a:lstStyle/>
          <a:p>
            <a:pPr algn="ctr" indent="0" marL="0">
              <a:buNone/>
            </a:pPr>
            <a:r>
              <a:rPr lang="en-US" sz="1400" b="1" dirty="0">
                <a:solidFill>
                  <a:schemeClr val="tx2"/>
                </a:solidFill>
                <a:latin typeface="Calibri" pitchFamily="34" charset="0"/>
                <a:ea typeface="Calibri" pitchFamily="34" charset="-122"/>
                <a:cs typeface="Calibri" pitchFamily="34" charset="-120"/>
              </a:rPr>
              <a:t>Safe Explorer</a:t>
            </a:r>
            <a:endParaRPr lang="en-US" sz="1400" dirty="0"/>
          </a:p>
        </p:txBody>
      </p:sp>
      <p:sp>
        <p:nvSpPr>
          <p:cNvPr id="20" name="Shape 12"/>
          <p:cNvSpPr/>
          <p:nvPr/>
        </p:nvSpPr>
        <p:spPr>
          <a:xfrm>
            <a:off x="7467600" y="1920240"/>
            <a:ext cx="1219200" cy="1554480"/>
          </a:xfrm>
          <a:prstGeom prst="roundRect">
            <a:avLst>
              <a:gd name="adj" fmla="val 9000"/>
            </a:avLst>
          </a:prstGeom>
          <a:solidFill>
            <a:schemeClr val="bg2"/>
          </a:solidFill>
          <a:ln/>
        </p:spPr>
      </p:sp>
      <p:pic>
        <p:nvPicPr>
          <p:cNvPr id="21" name="Image 5" descr="/home/claude/kit/icon_bolt_a.png">    </p:cNvPr>
          <p:cNvPicPr>
            <a:picLocks noChangeAspect="1"/>
          </p:cNvPicPr>
          <p:nvPr/>
        </p:nvPicPr>
        <p:blipFill>
          <a:blip r:embed="rId6"/>
          <a:stretch>
            <a:fillRect/>
          </a:stretch>
        </p:blipFill>
        <p:spPr>
          <a:xfrm>
            <a:off x="7711440" y="2057400"/>
            <a:ext cx="731520" cy="731520"/>
          </a:xfrm>
          <a:prstGeom prst="rect">
            <a:avLst/>
          </a:prstGeom>
        </p:spPr>
      </p:pic>
      <p:sp>
        <p:nvSpPr>
          <p:cNvPr id="22" name="Text 13"/>
          <p:cNvSpPr txBox="1"/>
          <p:nvPr/>
        </p:nvSpPr>
        <p:spPr>
          <a:xfrm>
            <a:off x="7540752" y="2834640"/>
            <a:ext cx="1072896" cy="594360"/>
          </a:xfrm>
          <a:prstGeom prst="rect">
            <a:avLst/>
          </a:prstGeom>
          <a:noFill/>
          <a:ln/>
        </p:spPr>
        <p:txBody>
          <a:bodyPr wrap="square" lIns="635" tIns="635" rIns="635" bIns="635" rtlCol="0" anchor="ctr"/>
          <a:lstStyle/>
          <a:p>
            <a:pPr algn="ctr" indent="0" marL="0">
              <a:buNone/>
            </a:pPr>
            <a:r>
              <a:rPr lang="en-US" sz="1400" b="1" dirty="0">
                <a:solidFill>
                  <a:schemeClr val="tx2"/>
                </a:solidFill>
                <a:latin typeface="Calibri" pitchFamily="34" charset="0"/>
                <a:ea typeface="Calibri" pitchFamily="34" charset="-122"/>
                <a:cs typeface="Calibri" pitchFamily="34" charset="-120"/>
              </a:rPr>
              <a:t>Power Explorer</a:t>
            </a:r>
            <a:endParaRPr lang="en-US" sz="1400" dirty="0"/>
          </a:p>
        </p:txBody>
      </p:sp>
      <p:sp>
        <p:nvSpPr>
          <p:cNvPr id="23" name="Shape 14"/>
          <p:cNvSpPr/>
          <p:nvPr/>
        </p:nvSpPr>
        <p:spPr>
          <a:xfrm>
            <a:off x="457200" y="3703320"/>
            <a:ext cx="8229600" cy="685800"/>
          </a:xfrm>
          <a:prstGeom prst="roundRect">
            <a:avLst>
              <a:gd name="adj" fmla="val 16000"/>
            </a:avLst>
          </a:prstGeom>
          <a:solidFill>
            <a:schemeClr val="tx2"/>
          </a:solidFill>
          <a:ln/>
        </p:spPr>
      </p:sp>
      <p:sp>
        <p:nvSpPr>
          <p:cNvPr id="24" name="Shape 15"/>
          <p:cNvSpPr/>
          <p:nvPr/>
        </p:nvSpPr>
        <p:spPr>
          <a:xfrm>
            <a:off x="566928" y="3794760"/>
            <a:ext cx="502920" cy="502920"/>
          </a:xfrm>
          <a:prstGeom prst="ellipse">
            <a:avLst/>
          </a:prstGeom>
          <a:solidFill>
            <a:schemeClr val="bg1"/>
          </a:solidFill>
          <a:ln/>
        </p:spPr>
      </p:sp>
      <p:pic>
        <p:nvPicPr>
          <p:cNvPr id="25" name="Image 6" descr="/home/claude/kit/icon_star.png">    </p:cNvPr>
          <p:cNvPicPr>
            <a:picLocks noChangeAspect="1"/>
          </p:cNvPicPr>
          <p:nvPr/>
        </p:nvPicPr>
        <p:blipFill>
          <a:blip r:embed="rId7"/>
          <a:stretch>
            <a:fillRect/>
          </a:stretch>
        </p:blipFill>
        <p:spPr>
          <a:xfrm>
            <a:off x="667512" y="3895344"/>
            <a:ext cx="301752" cy="301752"/>
          </a:xfrm>
          <a:prstGeom prst="rect">
            <a:avLst/>
          </a:prstGeom>
        </p:spPr>
      </p:pic>
      <p:sp>
        <p:nvSpPr>
          <p:cNvPr id="26" name="Text 16"/>
          <p:cNvSpPr txBox="1"/>
          <p:nvPr/>
        </p:nvSpPr>
        <p:spPr>
          <a:xfrm>
            <a:off x="1188720" y="370332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Earn a badge for your Explorer Passport every lesson!</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Our Explorer Talk Rules</a:t>
            </a:r>
            <a:endParaRPr lang="en-US" sz="3000" dirty="0"/>
          </a:p>
        </p:txBody>
      </p:sp>
      <p:sp>
        <p:nvSpPr>
          <p:cNvPr id="4" name="Shape 1"/>
          <p:cNvSpPr/>
          <p:nvPr/>
        </p:nvSpPr>
        <p:spPr>
          <a:xfrm>
            <a:off x="457200" y="1325880"/>
            <a:ext cx="1536192" cy="2194560"/>
          </a:xfrm>
          <a:prstGeom prst="roundRect">
            <a:avLst>
              <a:gd name="adj" fmla="val 7143"/>
            </a:avLst>
          </a:prstGeom>
          <a:solidFill>
            <a:schemeClr val="bg2"/>
          </a:solidFill>
          <a:ln/>
        </p:spPr>
      </p:sp>
      <p:sp>
        <p:nvSpPr>
          <p:cNvPr id="5" name="Shape 2"/>
          <p:cNvSpPr/>
          <p:nvPr/>
        </p:nvSpPr>
        <p:spPr>
          <a:xfrm>
            <a:off x="859536" y="1463040"/>
            <a:ext cx="731520" cy="731520"/>
          </a:xfrm>
          <a:prstGeom prst="ellipse">
            <a:avLst/>
          </a:prstGeom>
          <a:solidFill>
            <a:schemeClr val="bg1"/>
          </a:solidFill>
          <a:ln/>
        </p:spPr>
      </p:sp>
      <p:pic>
        <p:nvPicPr>
          <p:cNvPr id="6" name="Image 0" descr="/home/claude/kit/icon_eye.png">    </p:cNvPr>
          <p:cNvPicPr>
            <a:picLocks noChangeAspect="1"/>
          </p:cNvPicPr>
          <p:nvPr/>
        </p:nvPicPr>
        <p:blipFill>
          <a:blip r:embed="rId1"/>
          <a:stretch>
            <a:fillRect/>
          </a:stretch>
        </p:blipFill>
        <p:spPr>
          <a:xfrm>
            <a:off x="1005840" y="1609344"/>
            <a:ext cx="438912" cy="438912"/>
          </a:xfrm>
          <a:prstGeom prst="rect">
            <a:avLst/>
          </a:prstGeom>
        </p:spPr>
      </p:pic>
      <p:sp>
        <p:nvSpPr>
          <p:cNvPr id="7" name="Text 3"/>
          <p:cNvSpPr txBox="1"/>
          <p:nvPr/>
        </p:nvSpPr>
        <p:spPr>
          <a:xfrm>
            <a:off x="530352" y="2240280"/>
            <a:ext cx="1389888" cy="54864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Look at the speaker</a:t>
            </a:r>
            <a:endParaRPr lang="en-US" sz="1600" dirty="0"/>
          </a:p>
        </p:txBody>
      </p:sp>
      <p:sp>
        <p:nvSpPr>
          <p:cNvPr id="8" name="Text 4"/>
          <p:cNvSpPr txBox="1"/>
          <p:nvPr/>
        </p:nvSpPr>
        <p:spPr>
          <a:xfrm>
            <a:off x="530352" y="2788920"/>
            <a:ext cx="1389888" cy="68580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Point two fingers at your eyes</a:t>
            </a:r>
            <a:endParaRPr lang="en-US" sz="1200" dirty="0"/>
          </a:p>
        </p:txBody>
      </p:sp>
      <p:sp>
        <p:nvSpPr>
          <p:cNvPr id="9" name="Shape 5"/>
          <p:cNvSpPr/>
          <p:nvPr/>
        </p:nvSpPr>
        <p:spPr>
          <a:xfrm>
            <a:off x="2130552" y="1325880"/>
            <a:ext cx="1536192" cy="2194560"/>
          </a:xfrm>
          <a:prstGeom prst="roundRect">
            <a:avLst>
              <a:gd name="adj" fmla="val 7143"/>
            </a:avLst>
          </a:prstGeom>
          <a:solidFill>
            <a:srgbClr val="EEE9F7"/>
          </a:solidFill>
          <a:ln/>
        </p:spPr>
      </p:sp>
      <p:sp>
        <p:nvSpPr>
          <p:cNvPr id="10" name="Shape 6"/>
          <p:cNvSpPr/>
          <p:nvPr/>
        </p:nvSpPr>
        <p:spPr>
          <a:xfrm>
            <a:off x="2532888" y="1463040"/>
            <a:ext cx="731520" cy="731520"/>
          </a:xfrm>
          <a:prstGeom prst="ellipse">
            <a:avLst/>
          </a:prstGeom>
          <a:solidFill>
            <a:schemeClr val="bg1"/>
          </a:solidFill>
          <a:ln/>
        </p:spPr>
      </p:sp>
      <p:pic>
        <p:nvPicPr>
          <p:cNvPr id="11" name="Image 1" descr="/home/claude/kit/icon_ear.png">    </p:cNvPr>
          <p:cNvPicPr>
            <a:picLocks noChangeAspect="1"/>
          </p:cNvPicPr>
          <p:nvPr/>
        </p:nvPicPr>
        <p:blipFill>
          <a:blip r:embed="rId2"/>
          <a:stretch>
            <a:fillRect/>
          </a:stretch>
        </p:blipFill>
        <p:spPr>
          <a:xfrm>
            <a:off x="2679192" y="1609344"/>
            <a:ext cx="438912" cy="438912"/>
          </a:xfrm>
          <a:prstGeom prst="rect">
            <a:avLst/>
          </a:prstGeom>
        </p:spPr>
      </p:pic>
      <p:sp>
        <p:nvSpPr>
          <p:cNvPr id="12" name="Text 7"/>
          <p:cNvSpPr txBox="1"/>
          <p:nvPr/>
        </p:nvSpPr>
        <p:spPr>
          <a:xfrm>
            <a:off x="2203704" y="2240280"/>
            <a:ext cx="1389888" cy="54864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Listen carefully</a:t>
            </a:r>
            <a:endParaRPr lang="en-US" sz="1600" dirty="0"/>
          </a:p>
        </p:txBody>
      </p:sp>
      <p:sp>
        <p:nvSpPr>
          <p:cNvPr id="13" name="Text 8"/>
          <p:cNvSpPr txBox="1"/>
          <p:nvPr/>
        </p:nvSpPr>
        <p:spPr>
          <a:xfrm>
            <a:off x="2203704" y="2788920"/>
            <a:ext cx="1389888" cy="68580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Cup a hand behind your ear</a:t>
            </a:r>
            <a:endParaRPr lang="en-US" sz="1200" dirty="0"/>
          </a:p>
        </p:txBody>
      </p:sp>
      <p:sp>
        <p:nvSpPr>
          <p:cNvPr id="14" name="Shape 9"/>
          <p:cNvSpPr/>
          <p:nvPr/>
        </p:nvSpPr>
        <p:spPr>
          <a:xfrm>
            <a:off x="3803904" y="1325880"/>
            <a:ext cx="1536192" cy="2194560"/>
          </a:xfrm>
          <a:prstGeom prst="roundRect">
            <a:avLst>
              <a:gd name="adj" fmla="val 7143"/>
            </a:avLst>
          </a:prstGeom>
          <a:solidFill>
            <a:schemeClr val="bg2"/>
          </a:solidFill>
          <a:ln/>
        </p:spPr>
      </p:sp>
      <p:sp>
        <p:nvSpPr>
          <p:cNvPr id="15" name="Shape 10"/>
          <p:cNvSpPr/>
          <p:nvPr/>
        </p:nvSpPr>
        <p:spPr>
          <a:xfrm>
            <a:off x="4206240" y="1463040"/>
            <a:ext cx="731520" cy="731520"/>
          </a:xfrm>
          <a:prstGeom prst="ellipse">
            <a:avLst/>
          </a:prstGeom>
          <a:solidFill>
            <a:schemeClr val="bg1"/>
          </a:solidFill>
          <a:ln/>
        </p:spPr>
      </p:sp>
      <p:pic>
        <p:nvPicPr>
          <p:cNvPr id="16" name="Image 2" descr="/home/claude/kit/icon_sync.png">    </p:cNvPr>
          <p:cNvPicPr>
            <a:picLocks noChangeAspect="1"/>
          </p:cNvPicPr>
          <p:nvPr/>
        </p:nvPicPr>
        <p:blipFill>
          <a:blip r:embed="rId3"/>
          <a:stretch>
            <a:fillRect/>
          </a:stretch>
        </p:blipFill>
        <p:spPr>
          <a:xfrm>
            <a:off x="4352544" y="1609344"/>
            <a:ext cx="438912" cy="438912"/>
          </a:xfrm>
          <a:prstGeom prst="rect">
            <a:avLst/>
          </a:prstGeom>
        </p:spPr>
      </p:pic>
      <p:sp>
        <p:nvSpPr>
          <p:cNvPr id="17" name="Text 11"/>
          <p:cNvSpPr txBox="1"/>
          <p:nvPr/>
        </p:nvSpPr>
        <p:spPr>
          <a:xfrm>
            <a:off x="3877056" y="2240280"/>
            <a:ext cx="1389888" cy="54864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Take turns</a:t>
            </a:r>
            <a:endParaRPr lang="en-US" sz="1600" dirty="0"/>
          </a:p>
        </p:txBody>
      </p:sp>
      <p:sp>
        <p:nvSpPr>
          <p:cNvPr id="18" name="Text 12"/>
          <p:cNvSpPr txBox="1"/>
          <p:nvPr/>
        </p:nvSpPr>
        <p:spPr>
          <a:xfrm>
            <a:off x="3877056" y="2788920"/>
            <a:ext cx="1389888" cy="68580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Roll your hands over each other</a:t>
            </a:r>
            <a:endParaRPr lang="en-US" sz="1200" dirty="0"/>
          </a:p>
        </p:txBody>
      </p:sp>
      <p:sp>
        <p:nvSpPr>
          <p:cNvPr id="19" name="Shape 13"/>
          <p:cNvSpPr/>
          <p:nvPr/>
        </p:nvSpPr>
        <p:spPr>
          <a:xfrm>
            <a:off x="5477256" y="1325880"/>
            <a:ext cx="1536192" cy="2194560"/>
          </a:xfrm>
          <a:prstGeom prst="roundRect">
            <a:avLst>
              <a:gd name="adj" fmla="val 7143"/>
            </a:avLst>
          </a:prstGeom>
          <a:solidFill>
            <a:srgbClr val="EEE9F7"/>
          </a:solidFill>
          <a:ln/>
        </p:spPr>
      </p:sp>
      <p:sp>
        <p:nvSpPr>
          <p:cNvPr id="20" name="Shape 14"/>
          <p:cNvSpPr/>
          <p:nvPr/>
        </p:nvSpPr>
        <p:spPr>
          <a:xfrm>
            <a:off x="5879592" y="1463040"/>
            <a:ext cx="731520" cy="731520"/>
          </a:xfrm>
          <a:prstGeom prst="ellipse">
            <a:avLst/>
          </a:prstGeom>
          <a:solidFill>
            <a:schemeClr val="bg1"/>
          </a:solidFill>
          <a:ln/>
        </p:spPr>
      </p:sp>
      <p:pic>
        <p:nvPicPr>
          <p:cNvPr id="21" name="Image 3" descr="/home/claude/kit/icon_heart.png">    </p:cNvPr>
          <p:cNvPicPr>
            <a:picLocks noChangeAspect="1"/>
          </p:cNvPicPr>
          <p:nvPr/>
        </p:nvPicPr>
        <p:blipFill>
          <a:blip r:embed="rId4"/>
          <a:stretch>
            <a:fillRect/>
          </a:stretch>
        </p:blipFill>
        <p:spPr>
          <a:xfrm>
            <a:off x="6025896" y="1609344"/>
            <a:ext cx="438912" cy="438912"/>
          </a:xfrm>
          <a:prstGeom prst="rect">
            <a:avLst/>
          </a:prstGeom>
        </p:spPr>
      </p:pic>
      <p:sp>
        <p:nvSpPr>
          <p:cNvPr id="22" name="Text 15"/>
          <p:cNvSpPr txBox="1"/>
          <p:nvPr/>
        </p:nvSpPr>
        <p:spPr>
          <a:xfrm>
            <a:off x="5550408" y="2240280"/>
            <a:ext cx="1389888" cy="54864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Use kind words</a:t>
            </a:r>
            <a:endParaRPr lang="en-US" sz="1600" dirty="0"/>
          </a:p>
        </p:txBody>
      </p:sp>
      <p:sp>
        <p:nvSpPr>
          <p:cNvPr id="23" name="Text 16"/>
          <p:cNvSpPr txBox="1"/>
          <p:nvPr/>
        </p:nvSpPr>
        <p:spPr>
          <a:xfrm>
            <a:off x="5550408" y="2788920"/>
            <a:ext cx="1389888" cy="68580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Hand on heart</a:t>
            </a:r>
            <a:endParaRPr lang="en-US" sz="1200" dirty="0"/>
          </a:p>
        </p:txBody>
      </p:sp>
      <p:sp>
        <p:nvSpPr>
          <p:cNvPr id="24" name="Shape 17"/>
          <p:cNvSpPr/>
          <p:nvPr/>
        </p:nvSpPr>
        <p:spPr>
          <a:xfrm>
            <a:off x="7150608" y="1325880"/>
            <a:ext cx="1536192" cy="2194560"/>
          </a:xfrm>
          <a:prstGeom prst="roundRect">
            <a:avLst>
              <a:gd name="adj" fmla="val 7143"/>
            </a:avLst>
          </a:prstGeom>
          <a:solidFill>
            <a:schemeClr val="bg2"/>
          </a:solidFill>
          <a:ln/>
        </p:spPr>
      </p:sp>
      <p:sp>
        <p:nvSpPr>
          <p:cNvPr id="25" name="Shape 18"/>
          <p:cNvSpPr/>
          <p:nvPr/>
        </p:nvSpPr>
        <p:spPr>
          <a:xfrm>
            <a:off x="7552944" y="1463040"/>
            <a:ext cx="731520" cy="731520"/>
          </a:xfrm>
          <a:prstGeom prst="ellipse">
            <a:avLst/>
          </a:prstGeom>
          <a:solidFill>
            <a:schemeClr val="bg1"/>
          </a:solidFill>
          <a:ln/>
        </p:spPr>
      </p:sp>
      <p:pic>
        <p:nvPicPr>
          <p:cNvPr id="26" name="Image 4" descr="/home/claude/kit/icon_lightbulb.png">    </p:cNvPr>
          <p:cNvPicPr>
            <a:picLocks noChangeAspect="1"/>
          </p:cNvPicPr>
          <p:nvPr/>
        </p:nvPicPr>
        <p:blipFill>
          <a:blip r:embed="rId5"/>
          <a:stretch>
            <a:fillRect/>
          </a:stretch>
        </p:blipFill>
        <p:spPr>
          <a:xfrm>
            <a:off x="7699248" y="1609344"/>
            <a:ext cx="438912" cy="438912"/>
          </a:xfrm>
          <a:prstGeom prst="rect">
            <a:avLst/>
          </a:prstGeom>
        </p:spPr>
      </p:pic>
      <p:sp>
        <p:nvSpPr>
          <p:cNvPr id="27" name="Text 19"/>
          <p:cNvSpPr txBox="1"/>
          <p:nvPr/>
        </p:nvSpPr>
        <p:spPr>
          <a:xfrm>
            <a:off x="7223760" y="2240280"/>
            <a:ext cx="1389888" cy="54864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Say "because"</a:t>
            </a:r>
            <a:endParaRPr lang="en-US" sz="1600" dirty="0"/>
          </a:p>
        </p:txBody>
      </p:sp>
      <p:sp>
        <p:nvSpPr>
          <p:cNvPr id="28" name="Text 20"/>
          <p:cNvSpPr txBox="1"/>
          <p:nvPr/>
        </p:nvSpPr>
        <p:spPr>
          <a:xfrm>
            <a:off x="7223760" y="2788920"/>
            <a:ext cx="1389888" cy="68580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Tap your head, then open your hand</a:t>
            </a:r>
            <a:endParaRPr lang="en-US" sz="1200" dirty="0"/>
          </a:p>
        </p:txBody>
      </p:sp>
      <p:sp>
        <p:nvSpPr>
          <p:cNvPr id="29" name="Shape 21"/>
          <p:cNvSpPr/>
          <p:nvPr/>
        </p:nvSpPr>
        <p:spPr>
          <a:xfrm>
            <a:off x="457200" y="3703320"/>
            <a:ext cx="8229600" cy="685800"/>
          </a:xfrm>
          <a:prstGeom prst="roundRect">
            <a:avLst>
              <a:gd name="adj" fmla="val 16000"/>
            </a:avLst>
          </a:prstGeom>
          <a:solidFill>
            <a:schemeClr val="accent2"/>
          </a:solidFill>
          <a:ln/>
        </p:spPr>
      </p:sp>
      <p:sp>
        <p:nvSpPr>
          <p:cNvPr id="30" name="Shape 22"/>
          <p:cNvSpPr/>
          <p:nvPr/>
        </p:nvSpPr>
        <p:spPr>
          <a:xfrm>
            <a:off x="566928" y="3794760"/>
            <a:ext cx="502920" cy="502920"/>
          </a:xfrm>
          <a:prstGeom prst="ellipse">
            <a:avLst/>
          </a:prstGeom>
          <a:solidFill>
            <a:schemeClr val="bg1"/>
          </a:solidFill>
          <a:ln/>
        </p:spPr>
      </p:sp>
      <p:pic>
        <p:nvPicPr>
          <p:cNvPr id="31" name="Image 5" descr="/home/claude/kit/icon_thumbsup.png">    </p:cNvPr>
          <p:cNvPicPr>
            <a:picLocks noChangeAspect="1"/>
          </p:cNvPicPr>
          <p:nvPr/>
        </p:nvPicPr>
        <p:blipFill>
          <a:blip r:embed="rId6"/>
          <a:stretch>
            <a:fillRect/>
          </a:stretch>
        </p:blipFill>
        <p:spPr>
          <a:xfrm>
            <a:off x="667512" y="3895344"/>
            <a:ext cx="301752" cy="301752"/>
          </a:xfrm>
          <a:prstGeom prst="rect">
            <a:avLst/>
          </a:prstGeom>
        </p:spPr>
      </p:pic>
      <p:sp>
        <p:nvSpPr>
          <p:cNvPr id="32" name="Text 23"/>
          <p:cNvSpPr txBox="1"/>
          <p:nvPr/>
        </p:nvSpPr>
        <p:spPr>
          <a:xfrm>
            <a:off x="1188720" y="3703320"/>
            <a:ext cx="7360920" cy="685800"/>
          </a:xfrm>
          <a:prstGeom prst="rect">
            <a:avLst/>
          </a:prstGeom>
          <a:noFill/>
          <a:ln/>
        </p:spPr>
        <p:txBody>
          <a:bodyPr wrap="square" lIns="635" tIns="635" rIns="635" bIns="635" rtlCol="0" anchor="ctr"/>
          <a:lstStyle/>
          <a:p>
            <a:pPr indent="0" marL="0">
              <a:buNone/>
            </a:pPr>
            <a:r>
              <a:rPr lang="en-US" sz="1900" dirty="0">
                <a:solidFill>
                  <a:schemeClr val="bg1"/>
                </a:solidFill>
                <a:latin typeface="Calibri" pitchFamily="34" charset="0"/>
                <a:ea typeface="Calibri" pitchFamily="34" charset="-122"/>
                <a:cs typeface="Calibri" pitchFamily="34" charset="-120"/>
              </a:rPr>
              <a:t>Thumbs up if you agree to this rule!</a:t>
            </a:r>
            <a:endParaRPr lang="en-US" sz="19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Talk partners: knees to knees</a:t>
            </a:r>
            <a:endParaRPr lang="en-US" sz="3000" dirty="0"/>
          </a:p>
        </p:txBody>
      </p:sp>
      <p:sp>
        <p:nvSpPr>
          <p:cNvPr id="4" name="Shape 1"/>
          <p:cNvSpPr/>
          <p:nvPr/>
        </p:nvSpPr>
        <p:spPr>
          <a:xfrm>
            <a:off x="457200" y="1371600"/>
            <a:ext cx="1851660" cy="2103120"/>
          </a:xfrm>
          <a:prstGeom prst="roundRect">
            <a:avLst>
              <a:gd name="adj" fmla="val 5926"/>
            </a:avLst>
          </a:prstGeom>
          <a:solidFill>
            <a:schemeClr val="bg2"/>
          </a:solidFill>
          <a:ln/>
        </p:spPr>
      </p:sp>
      <p:sp>
        <p:nvSpPr>
          <p:cNvPr id="5" name="Shape 2"/>
          <p:cNvSpPr/>
          <p:nvPr/>
        </p:nvSpPr>
        <p:spPr>
          <a:xfrm>
            <a:off x="971550" y="1536192"/>
            <a:ext cx="822960" cy="822960"/>
          </a:xfrm>
          <a:prstGeom prst="ellipse">
            <a:avLst/>
          </a:prstGeom>
          <a:solidFill>
            <a:schemeClr val="bg1"/>
          </a:solidFill>
          <a:ln/>
        </p:spPr>
      </p:sp>
      <p:pic>
        <p:nvPicPr>
          <p:cNvPr id="6" name="Image 0" descr="/home/claude/kit/icon_users.png">    </p:cNvPr>
          <p:cNvPicPr>
            <a:picLocks noChangeAspect="1"/>
          </p:cNvPicPr>
          <p:nvPr/>
        </p:nvPicPr>
        <p:blipFill>
          <a:blip r:embed="rId1"/>
          <a:stretch>
            <a:fillRect/>
          </a:stretch>
        </p:blipFill>
        <p:spPr>
          <a:xfrm>
            <a:off x="1152601" y="1717243"/>
            <a:ext cx="460858" cy="460858"/>
          </a:xfrm>
          <a:prstGeom prst="rect">
            <a:avLst/>
          </a:prstGeom>
        </p:spPr>
      </p:pic>
      <p:sp>
        <p:nvSpPr>
          <p:cNvPr id="7" name="Text 3"/>
          <p:cNvSpPr txBox="1"/>
          <p:nvPr/>
        </p:nvSpPr>
        <p:spPr>
          <a:xfrm>
            <a:off x="548640" y="2423160"/>
            <a:ext cx="166878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TURN</a:t>
            </a:r>
            <a:endParaRPr lang="en-US" sz="1300" dirty="0"/>
          </a:p>
        </p:txBody>
      </p:sp>
      <p:sp>
        <p:nvSpPr>
          <p:cNvPr id="8" name="Text 4"/>
          <p:cNvSpPr txBox="1"/>
          <p:nvPr/>
        </p:nvSpPr>
        <p:spPr>
          <a:xfrm>
            <a:off x="566928" y="2743200"/>
            <a:ext cx="1632204" cy="68580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Turn knees to knees with your partner</a:t>
            </a:r>
            <a:endParaRPr lang="en-US" sz="1500" dirty="0"/>
          </a:p>
        </p:txBody>
      </p:sp>
      <p:pic>
        <p:nvPicPr>
          <p:cNvPr id="9" name="Image 1" descr="/home/claude/kit/icon_arrow_a.png">    </p:cNvPr>
          <p:cNvPicPr>
            <a:picLocks noChangeAspect="1"/>
          </p:cNvPicPr>
          <p:nvPr/>
        </p:nvPicPr>
        <p:blipFill>
          <a:blip r:embed="rId2"/>
          <a:stretch>
            <a:fillRect/>
          </a:stretch>
        </p:blipFill>
        <p:spPr>
          <a:xfrm>
            <a:off x="2336292" y="2240280"/>
            <a:ext cx="219456" cy="219456"/>
          </a:xfrm>
          <a:prstGeom prst="rect">
            <a:avLst/>
          </a:prstGeom>
        </p:spPr>
      </p:pic>
      <p:sp>
        <p:nvSpPr>
          <p:cNvPr id="10" name="Shape 5"/>
          <p:cNvSpPr/>
          <p:nvPr/>
        </p:nvSpPr>
        <p:spPr>
          <a:xfrm>
            <a:off x="2583180" y="1371600"/>
            <a:ext cx="1851660" cy="2103120"/>
          </a:xfrm>
          <a:prstGeom prst="roundRect">
            <a:avLst>
              <a:gd name="adj" fmla="val 5926"/>
            </a:avLst>
          </a:prstGeom>
          <a:solidFill>
            <a:srgbClr val="EEE9F7"/>
          </a:solidFill>
          <a:ln/>
        </p:spPr>
      </p:sp>
      <p:sp>
        <p:nvSpPr>
          <p:cNvPr id="11" name="Shape 6"/>
          <p:cNvSpPr/>
          <p:nvPr/>
        </p:nvSpPr>
        <p:spPr>
          <a:xfrm>
            <a:off x="3097530" y="1536192"/>
            <a:ext cx="822960" cy="822960"/>
          </a:xfrm>
          <a:prstGeom prst="ellipse">
            <a:avLst/>
          </a:prstGeom>
          <a:solidFill>
            <a:schemeClr val="bg1"/>
          </a:solidFill>
          <a:ln/>
        </p:spPr>
      </p:sp>
      <p:pic>
        <p:nvPicPr>
          <p:cNvPr id="12" name="Image 2" descr="/home/claude/kit/icon_mic.png">    </p:cNvPr>
          <p:cNvPicPr>
            <a:picLocks noChangeAspect="1"/>
          </p:cNvPicPr>
          <p:nvPr/>
        </p:nvPicPr>
        <p:blipFill>
          <a:blip r:embed="rId3"/>
          <a:stretch>
            <a:fillRect/>
          </a:stretch>
        </p:blipFill>
        <p:spPr>
          <a:xfrm>
            <a:off x="3278581" y="1717243"/>
            <a:ext cx="460858" cy="460858"/>
          </a:xfrm>
          <a:prstGeom prst="rect">
            <a:avLst/>
          </a:prstGeom>
        </p:spPr>
      </p:pic>
      <p:sp>
        <p:nvSpPr>
          <p:cNvPr id="13" name="Text 7"/>
          <p:cNvSpPr txBox="1"/>
          <p:nvPr/>
        </p:nvSpPr>
        <p:spPr>
          <a:xfrm>
            <a:off x="2674620" y="2423160"/>
            <a:ext cx="166878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TALK</a:t>
            </a:r>
            <a:endParaRPr lang="en-US" sz="1300" dirty="0"/>
          </a:p>
        </p:txBody>
      </p:sp>
      <p:sp>
        <p:nvSpPr>
          <p:cNvPr id="14" name="Text 8"/>
          <p:cNvSpPr txBox="1"/>
          <p:nvPr/>
        </p:nvSpPr>
        <p:spPr>
          <a:xfrm>
            <a:off x="2692908" y="2743200"/>
            <a:ext cx="1632204" cy="68580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Partner A talks. Partner B listens</a:t>
            </a:r>
            <a:endParaRPr lang="en-US" sz="1500" dirty="0"/>
          </a:p>
        </p:txBody>
      </p:sp>
      <p:pic>
        <p:nvPicPr>
          <p:cNvPr id="15" name="Image 3" descr="/home/claude/kit/icon_arrow_a.png">    </p:cNvPr>
          <p:cNvPicPr>
            <a:picLocks noChangeAspect="1"/>
          </p:cNvPicPr>
          <p:nvPr/>
        </p:nvPicPr>
        <p:blipFill>
          <a:blip r:embed="rId4"/>
          <a:stretch>
            <a:fillRect/>
          </a:stretch>
        </p:blipFill>
        <p:spPr>
          <a:xfrm>
            <a:off x="4462272" y="2240280"/>
            <a:ext cx="219456" cy="219456"/>
          </a:xfrm>
          <a:prstGeom prst="rect">
            <a:avLst/>
          </a:prstGeom>
        </p:spPr>
      </p:pic>
      <p:sp>
        <p:nvSpPr>
          <p:cNvPr id="16" name="Shape 9"/>
          <p:cNvSpPr/>
          <p:nvPr/>
        </p:nvSpPr>
        <p:spPr>
          <a:xfrm>
            <a:off x="4709160" y="1371600"/>
            <a:ext cx="1851660" cy="2103120"/>
          </a:xfrm>
          <a:prstGeom prst="roundRect">
            <a:avLst>
              <a:gd name="adj" fmla="val 5926"/>
            </a:avLst>
          </a:prstGeom>
          <a:solidFill>
            <a:schemeClr val="bg2"/>
          </a:solidFill>
          <a:ln/>
        </p:spPr>
      </p:sp>
      <p:sp>
        <p:nvSpPr>
          <p:cNvPr id="17" name="Shape 10"/>
          <p:cNvSpPr/>
          <p:nvPr/>
        </p:nvSpPr>
        <p:spPr>
          <a:xfrm>
            <a:off x="5223510" y="1536192"/>
            <a:ext cx="822960" cy="822960"/>
          </a:xfrm>
          <a:prstGeom prst="ellipse">
            <a:avLst/>
          </a:prstGeom>
          <a:solidFill>
            <a:schemeClr val="bg1"/>
          </a:solidFill>
          <a:ln/>
        </p:spPr>
      </p:sp>
      <p:pic>
        <p:nvPicPr>
          <p:cNvPr id="18" name="Image 4" descr="/home/claude/kit/icon_sync.png">    </p:cNvPr>
          <p:cNvPicPr>
            <a:picLocks noChangeAspect="1"/>
          </p:cNvPicPr>
          <p:nvPr/>
        </p:nvPicPr>
        <p:blipFill>
          <a:blip r:embed="rId5"/>
          <a:stretch>
            <a:fillRect/>
          </a:stretch>
        </p:blipFill>
        <p:spPr>
          <a:xfrm>
            <a:off x="5404561" y="1717243"/>
            <a:ext cx="460858" cy="460858"/>
          </a:xfrm>
          <a:prstGeom prst="rect">
            <a:avLst/>
          </a:prstGeom>
        </p:spPr>
      </p:pic>
      <p:sp>
        <p:nvSpPr>
          <p:cNvPr id="19" name="Text 11"/>
          <p:cNvSpPr txBox="1"/>
          <p:nvPr/>
        </p:nvSpPr>
        <p:spPr>
          <a:xfrm>
            <a:off x="4800600" y="2423160"/>
            <a:ext cx="166878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SWAP</a:t>
            </a:r>
            <a:endParaRPr lang="en-US" sz="1300" dirty="0"/>
          </a:p>
        </p:txBody>
      </p:sp>
      <p:sp>
        <p:nvSpPr>
          <p:cNvPr id="20" name="Text 12"/>
          <p:cNvSpPr txBox="1"/>
          <p:nvPr/>
        </p:nvSpPr>
        <p:spPr>
          <a:xfrm>
            <a:off x="4818888" y="2743200"/>
            <a:ext cx="1632204" cy="68580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Swap! Now B talks</a:t>
            </a:r>
            <a:endParaRPr lang="en-US" sz="1500" dirty="0"/>
          </a:p>
        </p:txBody>
      </p:sp>
      <p:pic>
        <p:nvPicPr>
          <p:cNvPr id="21" name="Image 5" descr="/home/claude/kit/icon_arrow_a.png">    </p:cNvPr>
          <p:cNvPicPr>
            <a:picLocks noChangeAspect="1"/>
          </p:cNvPicPr>
          <p:nvPr/>
        </p:nvPicPr>
        <p:blipFill>
          <a:blip r:embed="rId6"/>
          <a:stretch>
            <a:fillRect/>
          </a:stretch>
        </p:blipFill>
        <p:spPr>
          <a:xfrm>
            <a:off x="6588252" y="2240280"/>
            <a:ext cx="219456" cy="219456"/>
          </a:xfrm>
          <a:prstGeom prst="rect">
            <a:avLst/>
          </a:prstGeom>
        </p:spPr>
      </p:pic>
      <p:sp>
        <p:nvSpPr>
          <p:cNvPr id="22" name="Shape 13"/>
          <p:cNvSpPr/>
          <p:nvPr/>
        </p:nvSpPr>
        <p:spPr>
          <a:xfrm>
            <a:off x="6835140" y="1371600"/>
            <a:ext cx="1851660" cy="2103120"/>
          </a:xfrm>
          <a:prstGeom prst="roundRect">
            <a:avLst>
              <a:gd name="adj" fmla="val 5926"/>
            </a:avLst>
          </a:prstGeom>
          <a:solidFill>
            <a:srgbClr val="FCE4F2"/>
          </a:solidFill>
          <a:ln/>
        </p:spPr>
      </p:sp>
      <p:sp>
        <p:nvSpPr>
          <p:cNvPr id="23" name="Shape 14"/>
          <p:cNvSpPr/>
          <p:nvPr/>
        </p:nvSpPr>
        <p:spPr>
          <a:xfrm>
            <a:off x="7349490" y="1536192"/>
            <a:ext cx="822960" cy="822960"/>
          </a:xfrm>
          <a:prstGeom prst="ellipse">
            <a:avLst/>
          </a:prstGeom>
          <a:solidFill>
            <a:schemeClr val="bg1"/>
          </a:solidFill>
          <a:ln/>
        </p:spPr>
      </p:sp>
      <p:pic>
        <p:nvPicPr>
          <p:cNvPr id="24" name="Image 6" descr="/home/claude/kit/icon_bullhorn.png">    </p:cNvPr>
          <p:cNvPicPr>
            <a:picLocks noChangeAspect="1"/>
          </p:cNvPicPr>
          <p:nvPr/>
        </p:nvPicPr>
        <p:blipFill>
          <a:blip r:embed="rId7"/>
          <a:stretch>
            <a:fillRect/>
          </a:stretch>
        </p:blipFill>
        <p:spPr>
          <a:xfrm>
            <a:off x="7530541" y="1717243"/>
            <a:ext cx="460858" cy="460858"/>
          </a:xfrm>
          <a:prstGeom prst="rect">
            <a:avLst/>
          </a:prstGeom>
        </p:spPr>
      </p:pic>
      <p:sp>
        <p:nvSpPr>
          <p:cNvPr id="25" name="Text 15"/>
          <p:cNvSpPr txBox="1"/>
          <p:nvPr/>
        </p:nvSpPr>
        <p:spPr>
          <a:xfrm>
            <a:off x="6926580" y="2423160"/>
            <a:ext cx="166878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TELL</a:t>
            </a:r>
            <a:endParaRPr lang="en-US" sz="1300" dirty="0"/>
          </a:p>
        </p:txBody>
      </p:sp>
      <p:sp>
        <p:nvSpPr>
          <p:cNvPr id="26" name="Text 16"/>
          <p:cNvSpPr txBox="1"/>
          <p:nvPr/>
        </p:nvSpPr>
        <p:spPr>
          <a:xfrm>
            <a:off x="6944868" y="2743200"/>
            <a:ext cx="1632204" cy="68580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"My partner said ___."</a:t>
            </a:r>
            <a:endParaRPr lang="en-US" sz="1500" dirty="0"/>
          </a:p>
        </p:txBody>
      </p:sp>
      <p:sp>
        <p:nvSpPr>
          <p:cNvPr id="27" name="Shape 17"/>
          <p:cNvSpPr/>
          <p:nvPr/>
        </p:nvSpPr>
        <p:spPr>
          <a:xfrm>
            <a:off x="457200" y="3657600"/>
            <a:ext cx="8229600" cy="685800"/>
          </a:xfrm>
          <a:prstGeom prst="roundRect">
            <a:avLst>
              <a:gd name="adj" fmla="val 16000"/>
            </a:avLst>
          </a:prstGeom>
          <a:solidFill>
            <a:schemeClr val="tx2"/>
          </a:solidFill>
          <a:ln/>
        </p:spPr>
      </p:sp>
      <p:sp>
        <p:nvSpPr>
          <p:cNvPr id="28" name="Shape 18"/>
          <p:cNvSpPr/>
          <p:nvPr/>
        </p:nvSpPr>
        <p:spPr>
          <a:xfrm>
            <a:off x="566928" y="3749040"/>
            <a:ext cx="502920" cy="502920"/>
          </a:xfrm>
          <a:prstGeom prst="ellipse">
            <a:avLst/>
          </a:prstGeom>
          <a:solidFill>
            <a:schemeClr val="bg1"/>
          </a:solidFill>
          <a:ln/>
        </p:spPr>
      </p:sp>
      <p:pic>
        <p:nvPicPr>
          <p:cNvPr id="29" name="Image 7" descr="/home/claude/kit/icon_teddy.png">    </p:cNvPr>
          <p:cNvPicPr>
            <a:picLocks noChangeAspect="1"/>
          </p:cNvPicPr>
          <p:nvPr/>
        </p:nvPicPr>
        <p:blipFill>
          <a:blip r:embed="rId8"/>
          <a:stretch>
            <a:fillRect/>
          </a:stretch>
        </p:blipFill>
        <p:spPr>
          <a:xfrm>
            <a:off x="667512" y="3849624"/>
            <a:ext cx="301752" cy="301752"/>
          </a:xfrm>
          <a:prstGeom prst="rect">
            <a:avLst/>
          </a:prstGeom>
        </p:spPr>
      </p:pic>
      <p:sp>
        <p:nvSpPr>
          <p:cNvPr id="30" name="Text 19"/>
          <p:cNvSpPr txBox="1"/>
          <p:nvPr/>
        </p:nvSpPr>
        <p:spPr>
          <a:xfrm>
            <a:off x="1188720" y="3657600"/>
            <a:ext cx="7360920" cy="685800"/>
          </a:xfrm>
          <a:prstGeom prst="rect">
            <a:avLst/>
          </a:prstGeom>
          <a:noFill/>
          <a:ln/>
        </p:spPr>
        <p:txBody>
          <a:bodyPr wrap="square" lIns="635" tIns="635" rIns="635" bIns="635" rtlCol="0" anchor="ctr"/>
          <a:lstStyle/>
          <a:p>
            <a:pPr indent="0" marL="0">
              <a:buNone/>
            </a:pPr>
            <a:r>
              <a:rPr lang="en-US" sz="1900" dirty="0">
                <a:solidFill>
                  <a:schemeClr val="bg1"/>
                </a:solidFill>
                <a:latin typeface="Calibri" pitchFamily="34" charset="0"/>
                <a:ea typeface="Calibri" pitchFamily="34" charset="-122"/>
                <a:cs typeface="Calibri" pitchFamily="34" charset="-120"/>
              </a:rPr>
              <a:t>Practise: What is your favourite toy? Why?</a:t>
            </a:r>
            <a:endParaRPr lang="en-US" sz="19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Today's mission</a:t>
            </a:r>
            <a:endParaRPr lang="en-US" sz="3000" dirty="0"/>
          </a:p>
        </p:txBody>
      </p:sp>
      <p:sp>
        <p:nvSpPr>
          <p:cNvPr id="4" name="Shape 1"/>
          <p:cNvSpPr/>
          <p:nvPr/>
        </p:nvSpPr>
        <p:spPr>
          <a:xfrm>
            <a:off x="457200" y="1371600"/>
            <a:ext cx="8229600" cy="731520"/>
          </a:xfrm>
          <a:prstGeom prst="roundRect">
            <a:avLst>
              <a:gd name="adj" fmla="val 15000"/>
            </a:avLst>
          </a:prstGeom>
          <a:solidFill>
            <a:schemeClr val="tx2"/>
          </a:solidFill>
          <a:ln/>
        </p:spPr>
      </p:sp>
      <p:sp>
        <p:nvSpPr>
          <p:cNvPr id="5" name="Shape 2"/>
          <p:cNvSpPr/>
          <p:nvPr/>
        </p:nvSpPr>
        <p:spPr>
          <a:xfrm>
            <a:off x="594360" y="1463040"/>
            <a:ext cx="548640" cy="548640"/>
          </a:xfrm>
          <a:prstGeom prst="ellipse">
            <a:avLst/>
          </a:prstGeom>
          <a:solidFill>
            <a:schemeClr val="accent1"/>
          </a:solidFill>
          <a:ln/>
        </p:spPr>
      </p:sp>
      <p:pic>
        <p:nvPicPr>
          <p:cNvPr id="6" name="Image 0" descr="/home/claude/kit/icon_search_w.png">    </p:cNvPr>
          <p:cNvPicPr>
            <a:picLocks noChangeAspect="1"/>
          </p:cNvPicPr>
          <p:nvPr/>
        </p:nvPicPr>
        <p:blipFill>
          <a:blip r:embed="rId1"/>
          <a:stretch>
            <a:fillRect/>
          </a:stretch>
        </p:blipFill>
        <p:spPr>
          <a:xfrm>
            <a:off x="715061" y="1583741"/>
            <a:ext cx="307238" cy="307238"/>
          </a:xfrm>
          <a:prstGeom prst="rect">
            <a:avLst/>
          </a:prstGeom>
        </p:spPr>
      </p:pic>
      <p:sp>
        <p:nvSpPr>
          <p:cNvPr id="7" name="Text 3"/>
          <p:cNvSpPr txBox="1"/>
          <p:nvPr/>
        </p:nvSpPr>
        <p:spPr>
          <a:xfrm>
            <a:off x="1280160" y="1371600"/>
            <a:ext cx="7223760" cy="731520"/>
          </a:xfrm>
          <a:prstGeom prst="rect">
            <a:avLst/>
          </a:prstGeom>
          <a:noFill/>
          <a:ln/>
        </p:spPr>
        <p:txBody>
          <a:bodyPr wrap="square" lIns="635" tIns="635" rIns="635" bIns="635" rtlCol="0" anchor="ctr"/>
          <a:lstStyle/>
          <a:p>
            <a:pPr indent="0" marL="0">
              <a:buNone/>
            </a:pPr>
            <a:r>
              <a:rPr lang="en-US" sz="1600" b="1" dirty="0">
                <a:solidFill>
                  <a:schemeClr val="bg1"/>
                </a:solidFill>
                <a:latin typeface="Calibri" pitchFamily="34" charset="0"/>
                <a:ea typeface="Calibri" pitchFamily="34" charset="-122"/>
                <a:cs typeface="Calibri" pitchFamily="34" charset="-120"/>
              </a:rPr>
              <a:t>To recognise that a computer is a machine that follows instructions to do a job, and to sort everyday objects into computers and not computers.</a:t>
            </a:r>
            <a:endParaRPr lang="en-US" sz="1600" dirty="0"/>
          </a:p>
        </p:txBody>
      </p:sp>
      <p:sp>
        <p:nvSpPr>
          <p:cNvPr id="8" name="Shape 4"/>
          <p:cNvSpPr/>
          <p:nvPr/>
        </p:nvSpPr>
        <p:spPr>
          <a:xfrm>
            <a:off x="548640" y="2322576"/>
            <a:ext cx="457200" cy="457200"/>
          </a:xfrm>
          <a:prstGeom prst="ellipse">
            <a:avLst/>
          </a:prstGeom>
          <a:solidFill>
            <a:schemeClr val="bg2"/>
          </a:solidFill>
          <a:ln/>
        </p:spPr>
      </p:sp>
      <p:pic>
        <p:nvPicPr>
          <p:cNvPr id="9" name="Image 1" descr="/home/claude/kit/icon_check.png">    </p:cNvPr>
          <p:cNvPicPr>
            <a:picLocks noChangeAspect="1"/>
          </p:cNvPicPr>
          <p:nvPr/>
        </p:nvPicPr>
        <p:blipFill>
          <a:blip r:embed="rId2"/>
          <a:stretch>
            <a:fillRect/>
          </a:stretch>
        </p:blipFill>
        <p:spPr>
          <a:xfrm>
            <a:off x="640080" y="2414016"/>
            <a:ext cx="274320" cy="274320"/>
          </a:xfrm>
          <a:prstGeom prst="rect">
            <a:avLst/>
          </a:prstGeom>
        </p:spPr>
      </p:pic>
      <p:sp>
        <p:nvSpPr>
          <p:cNvPr id="10" name="Text 5"/>
          <p:cNvSpPr txBox="1"/>
          <p:nvPr/>
        </p:nvSpPr>
        <p:spPr>
          <a:xfrm>
            <a:off x="1188720" y="2286000"/>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say what a computer is: a machine that follows instructions.</a:t>
            </a:r>
            <a:endParaRPr lang="en-US" sz="1700" dirty="0"/>
          </a:p>
        </p:txBody>
      </p:sp>
      <p:sp>
        <p:nvSpPr>
          <p:cNvPr id="11" name="Shape 6"/>
          <p:cNvSpPr/>
          <p:nvPr/>
        </p:nvSpPr>
        <p:spPr>
          <a:xfrm>
            <a:off x="548640" y="2944368"/>
            <a:ext cx="457200" cy="457200"/>
          </a:xfrm>
          <a:prstGeom prst="ellipse">
            <a:avLst/>
          </a:prstGeom>
          <a:solidFill>
            <a:schemeClr val="bg2"/>
          </a:solidFill>
          <a:ln/>
        </p:spPr>
      </p:sp>
      <p:pic>
        <p:nvPicPr>
          <p:cNvPr id="12" name="Image 2" descr="/home/claude/kit/icon_check.png">    </p:cNvPr>
          <p:cNvPicPr>
            <a:picLocks noChangeAspect="1"/>
          </p:cNvPicPr>
          <p:nvPr/>
        </p:nvPicPr>
        <p:blipFill>
          <a:blip r:embed="rId3"/>
          <a:stretch>
            <a:fillRect/>
          </a:stretch>
        </p:blipFill>
        <p:spPr>
          <a:xfrm>
            <a:off x="640080" y="3035808"/>
            <a:ext cx="274320" cy="274320"/>
          </a:xfrm>
          <a:prstGeom prst="rect">
            <a:avLst/>
          </a:prstGeom>
        </p:spPr>
      </p:pic>
      <p:sp>
        <p:nvSpPr>
          <p:cNvPr id="13" name="Text 7"/>
          <p:cNvSpPr txBox="1"/>
          <p:nvPr/>
        </p:nvSpPr>
        <p:spPr>
          <a:xfrm>
            <a:off x="1188720" y="2907792"/>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sort objects into "computer", "not a computer" and "not sure".</a:t>
            </a:r>
            <a:endParaRPr lang="en-US" sz="1700" dirty="0"/>
          </a:p>
        </p:txBody>
      </p:sp>
      <p:sp>
        <p:nvSpPr>
          <p:cNvPr id="14" name="Shape 8"/>
          <p:cNvSpPr/>
          <p:nvPr/>
        </p:nvSpPr>
        <p:spPr>
          <a:xfrm>
            <a:off x="548640" y="3566160"/>
            <a:ext cx="457200" cy="457200"/>
          </a:xfrm>
          <a:prstGeom prst="ellipse">
            <a:avLst/>
          </a:prstGeom>
          <a:solidFill>
            <a:schemeClr val="bg2"/>
          </a:solidFill>
          <a:ln/>
        </p:spPr>
      </p:sp>
      <p:pic>
        <p:nvPicPr>
          <p:cNvPr id="15" name="Image 3" descr="/home/claude/kit/icon_check.png">    </p:cNvPr>
          <p:cNvPicPr>
            <a:picLocks noChangeAspect="1"/>
          </p:cNvPicPr>
          <p:nvPr/>
        </p:nvPicPr>
        <p:blipFill>
          <a:blip r:embed="rId4"/>
          <a:stretch>
            <a:fillRect/>
          </a:stretch>
        </p:blipFill>
        <p:spPr>
          <a:xfrm>
            <a:off x="640080" y="3657600"/>
            <a:ext cx="274320" cy="274320"/>
          </a:xfrm>
          <a:prstGeom prst="rect">
            <a:avLst/>
          </a:prstGeom>
        </p:spPr>
      </p:pic>
      <p:sp>
        <p:nvSpPr>
          <p:cNvPr id="16" name="Text 9"/>
          <p:cNvSpPr txBox="1"/>
          <p:nvPr/>
        </p:nvSpPr>
        <p:spPr>
          <a:xfrm>
            <a:off x="1188720" y="3529584"/>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give a reason using "because".</a:t>
            </a:r>
            <a:endParaRPr lang="en-US" sz="1700" dirty="0"/>
          </a:p>
        </p:txBody>
      </p:sp>
      <p:sp>
        <p:nvSpPr>
          <p:cNvPr id="17" name="Shape 10"/>
          <p:cNvSpPr/>
          <p:nvPr/>
        </p:nvSpPr>
        <p:spPr>
          <a:xfrm>
            <a:off x="548640" y="4187952"/>
            <a:ext cx="457200" cy="457200"/>
          </a:xfrm>
          <a:prstGeom prst="ellipse">
            <a:avLst/>
          </a:prstGeom>
          <a:solidFill>
            <a:schemeClr val="accent2"/>
          </a:solidFill>
          <a:ln/>
        </p:spPr>
      </p:sp>
      <p:pic>
        <p:nvPicPr>
          <p:cNvPr id="18" name="Image 4" descr="/home/claude/kit/icon_users_w.png">    </p:cNvPr>
          <p:cNvPicPr>
            <a:picLocks noChangeAspect="1"/>
          </p:cNvPicPr>
          <p:nvPr/>
        </p:nvPicPr>
        <p:blipFill>
          <a:blip r:embed="rId5"/>
          <a:stretch>
            <a:fillRect/>
          </a:stretch>
        </p:blipFill>
        <p:spPr>
          <a:xfrm>
            <a:off x="640080" y="4279392"/>
            <a:ext cx="274320" cy="274320"/>
          </a:xfrm>
          <a:prstGeom prst="rect">
            <a:avLst/>
          </a:prstGeom>
        </p:spPr>
      </p:pic>
      <p:sp>
        <p:nvSpPr>
          <p:cNvPr id="19" name="Text 11"/>
          <p:cNvSpPr txBox="1"/>
          <p:nvPr/>
        </p:nvSpPr>
        <p:spPr>
          <a:xfrm>
            <a:off x="1188720" y="4151376"/>
            <a:ext cx="7406640" cy="548640"/>
          </a:xfrm>
          <a:prstGeom prst="rect">
            <a:avLst/>
          </a:prstGeom>
          <a:noFill/>
          <a:ln/>
        </p:spPr>
        <p:txBody>
          <a:bodyPr wrap="square" lIns="635" tIns="635" rIns="635" bIns="635" rtlCol="0" anchor="ctr"/>
          <a:lstStyle/>
          <a:p>
            <a:pPr indent="0" marL="0">
              <a:buNone/>
            </a:pPr>
            <a:r>
              <a:rPr lang="en-US" sz="1700" b="1" dirty="0">
                <a:solidFill>
                  <a:schemeClr val="accent2"/>
                </a:solidFill>
                <a:latin typeface="Calibri" pitchFamily="34" charset="0"/>
                <a:ea typeface="Calibri" pitchFamily="34" charset="-122"/>
                <a:cs typeface="Calibri" pitchFamily="34" charset="-120"/>
              </a:rPr>
              <a:t>Oracy: </a:t>
            </a:r>
            <a:pPr indent="0" marL="0">
              <a:buNone/>
            </a:pPr>
            <a:r>
              <a:rPr lang="en-US" sz="1700" dirty="0">
                <a:solidFill>
                  <a:schemeClr val="tx1"/>
                </a:solidFill>
                <a:latin typeface="Calibri" pitchFamily="34" charset="0"/>
                <a:ea typeface="Calibri" pitchFamily="34" charset="-122"/>
                <a:cs typeface="Calibri" pitchFamily="34" charset="-120"/>
              </a:rPr>
              <a:t>I can take turns with my talk partner and listen to what they say.</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Explorer words</a:t>
            </a:r>
            <a:endParaRPr lang="en-US" sz="3000" dirty="0"/>
          </a:p>
        </p:txBody>
      </p:sp>
      <p:sp>
        <p:nvSpPr>
          <p:cNvPr id="4" name="Shape 1"/>
          <p:cNvSpPr/>
          <p:nvPr/>
        </p:nvSpPr>
        <p:spPr>
          <a:xfrm>
            <a:off x="457200" y="1371600"/>
            <a:ext cx="1219200" cy="1737360"/>
          </a:xfrm>
          <a:prstGeom prst="roundRect">
            <a:avLst>
              <a:gd name="adj" fmla="val 9000"/>
            </a:avLst>
          </a:prstGeom>
          <a:solidFill>
            <a:schemeClr val="bg2"/>
          </a:solidFill>
          <a:ln/>
        </p:spPr>
      </p:sp>
      <p:pic>
        <p:nvPicPr>
          <p:cNvPr id="5" name="Image 0" descr="/home/claude/kit/icon_laptop.png">    </p:cNvPr>
          <p:cNvPicPr>
            <a:picLocks noChangeAspect="1"/>
          </p:cNvPicPr>
          <p:nvPr/>
        </p:nvPicPr>
        <p:blipFill>
          <a:blip r:embed="rId1"/>
          <a:stretch>
            <a:fillRect/>
          </a:stretch>
        </p:blipFill>
        <p:spPr>
          <a:xfrm>
            <a:off x="678180" y="1508760"/>
            <a:ext cx="777240" cy="777240"/>
          </a:xfrm>
          <a:prstGeom prst="rect">
            <a:avLst/>
          </a:prstGeom>
        </p:spPr>
      </p:pic>
      <p:sp>
        <p:nvSpPr>
          <p:cNvPr id="6" name="Text 2"/>
          <p:cNvSpPr txBox="1"/>
          <p:nvPr/>
        </p:nvSpPr>
        <p:spPr>
          <a:xfrm>
            <a:off x="530352" y="2331720"/>
            <a:ext cx="1072896" cy="7315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Calibri" pitchFamily="34" charset="0"/>
                <a:ea typeface="Calibri" pitchFamily="34" charset="-122"/>
                <a:cs typeface="Calibri" pitchFamily="34" charset="-120"/>
              </a:rPr>
              <a:t>computer</a:t>
            </a:r>
            <a:endParaRPr lang="en-US" sz="1600" dirty="0"/>
          </a:p>
        </p:txBody>
      </p:sp>
      <p:sp>
        <p:nvSpPr>
          <p:cNvPr id="7" name="Shape 3"/>
          <p:cNvSpPr/>
          <p:nvPr/>
        </p:nvSpPr>
        <p:spPr>
          <a:xfrm>
            <a:off x="1859280" y="1371600"/>
            <a:ext cx="1219200" cy="1737360"/>
          </a:xfrm>
          <a:prstGeom prst="roundRect">
            <a:avLst>
              <a:gd name="adj" fmla="val 9000"/>
            </a:avLst>
          </a:prstGeom>
          <a:solidFill>
            <a:schemeClr val="bg2"/>
          </a:solidFill>
          <a:ln/>
        </p:spPr>
      </p:sp>
      <p:pic>
        <p:nvPicPr>
          <p:cNvPr id="8" name="Image 1" descr="/home/claude/kit/icon_list.png">    </p:cNvPr>
          <p:cNvPicPr>
            <a:picLocks noChangeAspect="1"/>
          </p:cNvPicPr>
          <p:nvPr/>
        </p:nvPicPr>
        <p:blipFill>
          <a:blip r:embed="rId2"/>
          <a:stretch>
            <a:fillRect/>
          </a:stretch>
        </p:blipFill>
        <p:spPr>
          <a:xfrm>
            <a:off x="2080260" y="1508760"/>
            <a:ext cx="777240" cy="777240"/>
          </a:xfrm>
          <a:prstGeom prst="rect">
            <a:avLst/>
          </a:prstGeom>
        </p:spPr>
      </p:pic>
      <p:sp>
        <p:nvSpPr>
          <p:cNvPr id="9" name="Text 4"/>
          <p:cNvSpPr txBox="1"/>
          <p:nvPr/>
        </p:nvSpPr>
        <p:spPr>
          <a:xfrm>
            <a:off x="1932432" y="2331720"/>
            <a:ext cx="1072896" cy="7315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Calibri" pitchFamily="34" charset="0"/>
                <a:ea typeface="Calibri" pitchFamily="34" charset="-122"/>
                <a:cs typeface="Calibri" pitchFamily="34" charset="-120"/>
              </a:rPr>
              <a:t>instructions</a:t>
            </a:r>
            <a:endParaRPr lang="en-US" sz="1600" dirty="0"/>
          </a:p>
        </p:txBody>
      </p:sp>
      <p:sp>
        <p:nvSpPr>
          <p:cNvPr id="10" name="Shape 5"/>
          <p:cNvSpPr/>
          <p:nvPr/>
        </p:nvSpPr>
        <p:spPr>
          <a:xfrm>
            <a:off x="3261360" y="1371600"/>
            <a:ext cx="1219200" cy="1737360"/>
          </a:xfrm>
          <a:prstGeom prst="roundRect">
            <a:avLst>
              <a:gd name="adj" fmla="val 9000"/>
            </a:avLst>
          </a:prstGeom>
          <a:solidFill>
            <a:schemeClr val="bg2"/>
          </a:solidFill>
          <a:ln/>
        </p:spPr>
      </p:sp>
      <p:pic>
        <p:nvPicPr>
          <p:cNvPr id="11" name="Image 2" descr="/home/claude/kit/icon_bolt.png">    </p:cNvPr>
          <p:cNvPicPr>
            <a:picLocks noChangeAspect="1"/>
          </p:cNvPicPr>
          <p:nvPr/>
        </p:nvPicPr>
        <p:blipFill>
          <a:blip r:embed="rId3"/>
          <a:stretch>
            <a:fillRect/>
          </a:stretch>
        </p:blipFill>
        <p:spPr>
          <a:xfrm>
            <a:off x="3482340" y="1508760"/>
            <a:ext cx="777240" cy="777240"/>
          </a:xfrm>
          <a:prstGeom prst="rect">
            <a:avLst/>
          </a:prstGeom>
        </p:spPr>
      </p:pic>
      <p:sp>
        <p:nvSpPr>
          <p:cNvPr id="12" name="Text 6"/>
          <p:cNvSpPr txBox="1"/>
          <p:nvPr/>
        </p:nvSpPr>
        <p:spPr>
          <a:xfrm>
            <a:off x="3334512" y="2331720"/>
            <a:ext cx="1072896" cy="7315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Calibri" pitchFamily="34" charset="0"/>
                <a:ea typeface="Calibri" pitchFamily="34" charset="-122"/>
                <a:cs typeface="Calibri" pitchFamily="34" charset="-120"/>
              </a:rPr>
              <a:t>electricity</a:t>
            </a:r>
            <a:endParaRPr lang="en-US" sz="1600" dirty="0"/>
          </a:p>
        </p:txBody>
      </p:sp>
      <p:sp>
        <p:nvSpPr>
          <p:cNvPr id="13" name="Shape 7"/>
          <p:cNvSpPr/>
          <p:nvPr/>
        </p:nvSpPr>
        <p:spPr>
          <a:xfrm>
            <a:off x="4663440" y="1371600"/>
            <a:ext cx="1219200" cy="1737360"/>
          </a:xfrm>
          <a:prstGeom prst="roundRect">
            <a:avLst>
              <a:gd name="adj" fmla="val 9000"/>
            </a:avLst>
          </a:prstGeom>
          <a:solidFill>
            <a:schemeClr val="bg2"/>
          </a:solidFill>
          <a:ln/>
        </p:spPr>
      </p:sp>
      <p:pic>
        <p:nvPicPr>
          <p:cNvPr id="14" name="Image 3" descr="/home/claude/kit/icon_cog.png">    </p:cNvPr>
          <p:cNvPicPr>
            <a:picLocks noChangeAspect="1"/>
          </p:cNvPicPr>
          <p:nvPr/>
        </p:nvPicPr>
        <p:blipFill>
          <a:blip r:embed="rId4"/>
          <a:stretch>
            <a:fillRect/>
          </a:stretch>
        </p:blipFill>
        <p:spPr>
          <a:xfrm>
            <a:off x="4884420" y="1508760"/>
            <a:ext cx="777240" cy="777240"/>
          </a:xfrm>
          <a:prstGeom prst="rect">
            <a:avLst/>
          </a:prstGeom>
        </p:spPr>
      </p:pic>
      <p:sp>
        <p:nvSpPr>
          <p:cNvPr id="15" name="Text 8"/>
          <p:cNvSpPr txBox="1"/>
          <p:nvPr/>
        </p:nvSpPr>
        <p:spPr>
          <a:xfrm>
            <a:off x="4736592" y="2331720"/>
            <a:ext cx="1072896" cy="7315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Calibri" pitchFamily="34" charset="0"/>
                <a:ea typeface="Calibri" pitchFamily="34" charset="-122"/>
                <a:cs typeface="Calibri" pitchFamily="34" charset="-120"/>
              </a:rPr>
              <a:t>machine</a:t>
            </a:r>
            <a:endParaRPr lang="en-US" sz="1600" dirty="0"/>
          </a:p>
        </p:txBody>
      </p:sp>
      <p:sp>
        <p:nvSpPr>
          <p:cNvPr id="16" name="Shape 9"/>
          <p:cNvSpPr/>
          <p:nvPr/>
        </p:nvSpPr>
        <p:spPr>
          <a:xfrm>
            <a:off x="6065520" y="1371600"/>
            <a:ext cx="1219200" cy="1737360"/>
          </a:xfrm>
          <a:prstGeom prst="roundRect">
            <a:avLst>
              <a:gd name="adj" fmla="val 9000"/>
            </a:avLst>
          </a:prstGeom>
          <a:solidFill>
            <a:schemeClr val="bg2"/>
          </a:solidFill>
          <a:ln/>
        </p:spPr>
      </p:sp>
      <p:pic>
        <p:nvPicPr>
          <p:cNvPr id="17" name="Image 4" descr="/home/claude/kit/icon_eye2.png">    </p:cNvPr>
          <p:cNvPicPr>
            <a:picLocks noChangeAspect="1"/>
          </p:cNvPicPr>
          <p:nvPr/>
        </p:nvPicPr>
        <p:blipFill>
          <a:blip r:embed="rId5"/>
          <a:stretch>
            <a:fillRect/>
          </a:stretch>
        </p:blipFill>
        <p:spPr>
          <a:xfrm>
            <a:off x="6286500" y="1508760"/>
            <a:ext cx="777240" cy="777240"/>
          </a:xfrm>
          <a:prstGeom prst="rect">
            <a:avLst/>
          </a:prstGeom>
        </p:spPr>
      </p:pic>
      <p:sp>
        <p:nvSpPr>
          <p:cNvPr id="18" name="Text 10"/>
          <p:cNvSpPr txBox="1"/>
          <p:nvPr/>
        </p:nvSpPr>
        <p:spPr>
          <a:xfrm>
            <a:off x="6138672" y="2331720"/>
            <a:ext cx="1072896" cy="7315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Calibri" pitchFamily="34" charset="0"/>
                <a:ea typeface="Calibri" pitchFamily="34" charset="-122"/>
                <a:cs typeface="Calibri" pitchFamily="34" charset="-120"/>
              </a:rPr>
              <a:t>hidden</a:t>
            </a:r>
            <a:endParaRPr lang="en-US" sz="1600" dirty="0"/>
          </a:p>
        </p:txBody>
      </p:sp>
      <p:sp>
        <p:nvSpPr>
          <p:cNvPr id="19" name="Shape 11"/>
          <p:cNvSpPr/>
          <p:nvPr/>
        </p:nvSpPr>
        <p:spPr>
          <a:xfrm>
            <a:off x="7467600" y="1371600"/>
            <a:ext cx="1219200" cy="1737360"/>
          </a:xfrm>
          <a:prstGeom prst="roundRect">
            <a:avLst>
              <a:gd name="adj" fmla="val 9000"/>
            </a:avLst>
          </a:prstGeom>
          <a:solidFill>
            <a:schemeClr val="bg2"/>
          </a:solidFill>
          <a:ln/>
        </p:spPr>
      </p:sp>
      <p:pic>
        <p:nvPicPr>
          <p:cNvPr id="20" name="Image 5" descr="/home/claude/kit/icon_lightbulb.png">    </p:cNvPr>
          <p:cNvPicPr>
            <a:picLocks noChangeAspect="1"/>
          </p:cNvPicPr>
          <p:nvPr/>
        </p:nvPicPr>
        <p:blipFill>
          <a:blip r:embed="rId6"/>
          <a:stretch>
            <a:fillRect/>
          </a:stretch>
        </p:blipFill>
        <p:spPr>
          <a:xfrm>
            <a:off x="7688580" y="1508760"/>
            <a:ext cx="777240" cy="777240"/>
          </a:xfrm>
          <a:prstGeom prst="rect">
            <a:avLst/>
          </a:prstGeom>
        </p:spPr>
      </p:pic>
      <p:sp>
        <p:nvSpPr>
          <p:cNvPr id="21" name="Text 12"/>
          <p:cNvSpPr txBox="1"/>
          <p:nvPr/>
        </p:nvSpPr>
        <p:spPr>
          <a:xfrm>
            <a:off x="7540752" y="2331720"/>
            <a:ext cx="1072896" cy="7315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Calibri" pitchFamily="34" charset="0"/>
                <a:ea typeface="Calibri" pitchFamily="34" charset="-122"/>
                <a:cs typeface="Calibri" pitchFamily="34" charset="-120"/>
              </a:rPr>
              <a:t>because</a:t>
            </a:r>
            <a:endParaRPr lang="en-US" sz="1600" dirty="0"/>
          </a:p>
        </p:txBody>
      </p:sp>
      <p:sp>
        <p:nvSpPr>
          <p:cNvPr id="22" name="Shape 13"/>
          <p:cNvSpPr/>
          <p:nvPr/>
        </p:nvSpPr>
        <p:spPr>
          <a:xfrm>
            <a:off x="457200" y="3429000"/>
            <a:ext cx="8229600" cy="685800"/>
          </a:xfrm>
          <a:prstGeom prst="roundRect">
            <a:avLst>
              <a:gd name="adj" fmla="val 16000"/>
            </a:avLst>
          </a:prstGeom>
          <a:solidFill>
            <a:schemeClr val="tx2"/>
          </a:solidFill>
          <a:ln/>
        </p:spPr>
      </p:sp>
      <p:sp>
        <p:nvSpPr>
          <p:cNvPr id="23" name="Shape 14"/>
          <p:cNvSpPr/>
          <p:nvPr/>
        </p:nvSpPr>
        <p:spPr>
          <a:xfrm>
            <a:off x="566928" y="3520440"/>
            <a:ext cx="502920" cy="502920"/>
          </a:xfrm>
          <a:prstGeom prst="ellipse">
            <a:avLst/>
          </a:prstGeom>
          <a:solidFill>
            <a:schemeClr val="bg1"/>
          </a:solidFill>
          <a:ln/>
        </p:spPr>
      </p:sp>
      <p:pic>
        <p:nvPicPr>
          <p:cNvPr id="24" name="Image 6" descr="/home/claude/kit/icon_laptop.png">    </p:cNvPr>
          <p:cNvPicPr>
            <a:picLocks noChangeAspect="1"/>
          </p:cNvPicPr>
          <p:nvPr/>
        </p:nvPicPr>
        <p:blipFill>
          <a:blip r:embed="rId7"/>
          <a:stretch>
            <a:fillRect/>
          </a:stretch>
        </p:blipFill>
        <p:spPr>
          <a:xfrm>
            <a:off x="667512" y="3621024"/>
            <a:ext cx="301752" cy="301752"/>
          </a:xfrm>
          <a:prstGeom prst="rect">
            <a:avLst/>
          </a:prstGeom>
        </p:spPr>
      </p:pic>
      <p:sp>
        <p:nvSpPr>
          <p:cNvPr id="25" name="Text 15"/>
          <p:cNvSpPr txBox="1"/>
          <p:nvPr/>
        </p:nvSpPr>
        <p:spPr>
          <a:xfrm>
            <a:off x="1188720" y="3429000"/>
            <a:ext cx="7360920" cy="685800"/>
          </a:xfrm>
          <a:prstGeom prst="rect">
            <a:avLst/>
          </a:prstGeom>
          <a:noFill/>
          <a:ln/>
        </p:spPr>
        <p:txBody>
          <a:bodyPr wrap="square" lIns="635" tIns="635" rIns="635" bIns="635" rtlCol="0" anchor="ctr"/>
          <a:lstStyle/>
          <a:p>
            <a:pPr indent="0" marL="0">
              <a:buNone/>
            </a:pPr>
            <a:r>
              <a:rPr lang="en-US" sz="1900" dirty="0">
                <a:solidFill>
                  <a:schemeClr val="bg1"/>
                </a:solidFill>
                <a:latin typeface="Calibri" pitchFamily="34" charset="0"/>
                <a:ea typeface="Calibri" pitchFamily="34" charset="-122"/>
                <a:cs typeface="Calibri" pitchFamily="34" charset="-120"/>
              </a:rPr>
              <a:t>A computer is a machine that follows instructions to do a job.</a:t>
            </a:r>
            <a:endParaRPr lang="en-US" sz="19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What is a computer?</a:t>
            </a:r>
            <a:endParaRPr lang="en-US" sz="3000" dirty="0"/>
          </a:p>
        </p:txBody>
      </p:sp>
      <p:sp>
        <p:nvSpPr>
          <p:cNvPr id="4" name="Shape 1"/>
          <p:cNvSpPr/>
          <p:nvPr/>
        </p:nvSpPr>
        <p:spPr>
          <a:xfrm>
            <a:off x="457200" y="1371600"/>
            <a:ext cx="2560320" cy="2103120"/>
          </a:xfrm>
          <a:prstGeom prst="roundRect">
            <a:avLst>
              <a:gd name="adj" fmla="val 5217"/>
            </a:avLst>
          </a:prstGeom>
          <a:solidFill>
            <a:srgbClr val="FCE4F2"/>
          </a:solidFill>
          <a:ln/>
        </p:spPr>
      </p:sp>
      <p:sp>
        <p:nvSpPr>
          <p:cNvPr id="5" name="Shape 2"/>
          <p:cNvSpPr/>
          <p:nvPr/>
        </p:nvSpPr>
        <p:spPr>
          <a:xfrm>
            <a:off x="1325880" y="1536192"/>
            <a:ext cx="822960" cy="822960"/>
          </a:xfrm>
          <a:prstGeom prst="ellipse">
            <a:avLst/>
          </a:prstGeom>
          <a:solidFill>
            <a:schemeClr val="bg1"/>
          </a:solidFill>
          <a:ln/>
        </p:spPr>
      </p:sp>
      <p:pic>
        <p:nvPicPr>
          <p:cNvPr id="6" name="Image 0" descr="/home/claude/kit/icon_hand3.png">    </p:cNvPr>
          <p:cNvPicPr>
            <a:picLocks noChangeAspect="1"/>
          </p:cNvPicPr>
          <p:nvPr/>
        </p:nvPicPr>
        <p:blipFill>
          <a:blip r:embed="rId1"/>
          <a:stretch>
            <a:fillRect/>
          </a:stretch>
        </p:blipFill>
        <p:spPr>
          <a:xfrm>
            <a:off x="1506931" y="1717243"/>
            <a:ext cx="460858" cy="460858"/>
          </a:xfrm>
          <a:prstGeom prst="rect">
            <a:avLst/>
          </a:prstGeom>
        </p:spPr>
      </p:pic>
      <p:sp>
        <p:nvSpPr>
          <p:cNvPr id="7" name="Text 3"/>
          <p:cNvSpPr txBox="1"/>
          <p:nvPr/>
        </p:nvSpPr>
        <p:spPr>
          <a:xfrm>
            <a:off x="548640" y="242316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PRESS</a:t>
            </a:r>
            <a:endParaRPr lang="en-US" sz="1300" dirty="0"/>
          </a:p>
        </p:txBody>
      </p:sp>
      <p:sp>
        <p:nvSpPr>
          <p:cNvPr id="8" name="Text 4"/>
          <p:cNvSpPr txBox="1"/>
          <p:nvPr/>
        </p:nvSpPr>
        <p:spPr>
          <a:xfrm>
            <a:off x="566928" y="2743200"/>
            <a:ext cx="2340864" cy="685800"/>
          </a:xfrm>
          <a:prstGeom prst="rect">
            <a:avLst/>
          </a:prstGeom>
          <a:noFill/>
          <a:ln/>
        </p:spPr>
        <p:txBody>
          <a:bodyPr wrap="square" lIns="635" tIns="635" rIns="635" bIns="635" rtlCol="0" anchor="t"/>
          <a:lstStyle/>
          <a:p>
            <a:pPr algn="ctr" indent="0" marL="0">
              <a:buNone/>
            </a:pPr>
            <a:r>
              <a:rPr lang="en-US" sz="1600" b="1" dirty="0">
                <a:solidFill>
                  <a:schemeClr val="tx2"/>
                </a:solidFill>
                <a:latin typeface="Calibri" pitchFamily="34" charset="0"/>
                <a:ea typeface="Calibri" pitchFamily="34" charset="-122"/>
                <a:cs typeface="Calibri" pitchFamily="34" charset="-120"/>
              </a:rPr>
              <a:t>We give it something (a button, a tap)</a:t>
            </a:r>
            <a:endParaRPr lang="en-US" sz="1600" dirty="0"/>
          </a:p>
        </p:txBody>
      </p:sp>
      <p:pic>
        <p:nvPicPr>
          <p:cNvPr id="9" name="Image 1" descr="/home/claude/kit/icon_arrow_a.png">    </p:cNvPr>
          <p:cNvPicPr>
            <a:picLocks noChangeAspect="1"/>
          </p:cNvPicPr>
          <p:nvPr/>
        </p:nvPicPr>
        <p:blipFill>
          <a:blip r:embed="rId2"/>
          <a:stretch>
            <a:fillRect/>
          </a:stretch>
        </p:blipFill>
        <p:spPr>
          <a:xfrm>
            <a:off x="3044952" y="2240280"/>
            <a:ext cx="219456" cy="219456"/>
          </a:xfrm>
          <a:prstGeom prst="rect">
            <a:avLst/>
          </a:prstGeom>
        </p:spPr>
      </p:pic>
      <p:sp>
        <p:nvSpPr>
          <p:cNvPr id="10" name="Shape 5"/>
          <p:cNvSpPr/>
          <p:nvPr/>
        </p:nvSpPr>
        <p:spPr>
          <a:xfrm>
            <a:off x="3291840" y="1371600"/>
            <a:ext cx="2560320" cy="2103120"/>
          </a:xfrm>
          <a:prstGeom prst="roundRect">
            <a:avLst>
              <a:gd name="adj" fmla="val 5217"/>
            </a:avLst>
          </a:prstGeom>
          <a:solidFill>
            <a:schemeClr val="bg2"/>
          </a:solidFill>
          <a:ln/>
        </p:spPr>
      </p:sp>
      <p:sp>
        <p:nvSpPr>
          <p:cNvPr id="11" name="Shape 6"/>
          <p:cNvSpPr/>
          <p:nvPr/>
        </p:nvSpPr>
        <p:spPr>
          <a:xfrm>
            <a:off x="4160520" y="1536192"/>
            <a:ext cx="822960" cy="822960"/>
          </a:xfrm>
          <a:prstGeom prst="ellipse">
            <a:avLst/>
          </a:prstGeom>
          <a:solidFill>
            <a:schemeClr val="bg1"/>
          </a:solidFill>
          <a:ln/>
        </p:spPr>
      </p:sp>
      <p:pic>
        <p:nvPicPr>
          <p:cNvPr id="12" name="Image 2" descr="/home/claude/kit/icon_list.png">    </p:cNvPr>
          <p:cNvPicPr>
            <a:picLocks noChangeAspect="1"/>
          </p:cNvPicPr>
          <p:nvPr/>
        </p:nvPicPr>
        <p:blipFill>
          <a:blip r:embed="rId3"/>
          <a:stretch>
            <a:fillRect/>
          </a:stretch>
        </p:blipFill>
        <p:spPr>
          <a:xfrm>
            <a:off x="4341571" y="1717243"/>
            <a:ext cx="460858" cy="460858"/>
          </a:xfrm>
          <a:prstGeom prst="rect">
            <a:avLst/>
          </a:prstGeom>
        </p:spPr>
      </p:pic>
      <p:sp>
        <p:nvSpPr>
          <p:cNvPr id="13" name="Text 7"/>
          <p:cNvSpPr txBox="1"/>
          <p:nvPr/>
        </p:nvSpPr>
        <p:spPr>
          <a:xfrm>
            <a:off x="3383280" y="242316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FOLLOW</a:t>
            </a:r>
            <a:endParaRPr lang="en-US" sz="1300" dirty="0"/>
          </a:p>
        </p:txBody>
      </p:sp>
      <p:sp>
        <p:nvSpPr>
          <p:cNvPr id="14" name="Text 8"/>
          <p:cNvSpPr txBox="1"/>
          <p:nvPr/>
        </p:nvSpPr>
        <p:spPr>
          <a:xfrm>
            <a:off x="3401568" y="2743200"/>
            <a:ext cx="2340864" cy="685800"/>
          </a:xfrm>
          <a:prstGeom prst="rect">
            <a:avLst/>
          </a:prstGeom>
          <a:noFill/>
          <a:ln/>
        </p:spPr>
        <p:txBody>
          <a:bodyPr wrap="square" lIns="635" tIns="635" rIns="635" bIns="635" rtlCol="0" anchor="t"/>
          <a:lstStyle/>
          <a:p>
            <a:pPr algn="ctr" indent="0" marL="0">
              <a:buNone/>
            </a:pPr>
            <a:r>
              <a:rPr lang="en-US" sz="1600" b="1" dirty="0">
                <a:solidFill>
                  <a:schemeClr val="tx2"/>
                </a:solidFill>
                <a:latin typeface="Calibri" pitchFamily="34" charset="0"/>
                <a:ea typeface="Calibri" pitchFamily="34" charset="-122"/>
                <a:cs typeface="Calibri" pitchFamily="34" charset="-120"/>
              </a:rPr>
              <a:t>It follows its instructions</a:t>
            </a:r>
            <a:endParaRPr lang="en-US" sz="1600" dirty="0"/>
          </a:p>
        </p:txBody>
      </p:sp>
      <p:pic>
        <p:nvPicPr>
          <p:cNvPr id="15" name="Image 3" descr="/home/claude/kit/icon_arrow_a.png">    </p:cNvPr>
          <p:cNvPicPr>
            <a:picLocks noChangeAspect="1"/>
          </p:cNvPicPr>
          <p:nvPr/>
        </p:nvPicPr>
        <p:blipFill>
          <a:blip r:embed="rId4"/>
          <a:stretch>
            <a:fillRect/>
          </a:stretch>
        </p:blipFill>
        <p:spPr>
          <a:xfrm>
            <a:off x="5879592" y="2240280"/>
            <a:ext cx="219456" cy="219456"/>
          </a:xfrm>
          <a:prstGeom prst="rect">
            <a:avLst/>
          </a:prstGeom>
        </p:spPr>
      </p:pic>
      <p:sp>
        <p:nvSpPr>
          <p:cNvPr id="16" name="Shape 9"/>
          <p:cNvSpPr/>
          <p:nvPr/>
        </p:nvSpPr>
        <p:spPr>
          <a:xfrm>
            <a:off x="6126480" y="1371600"/>
            <a:ext cx="2560320" cy="2103120"/>
          </a:xfrm>
          <a:prstGeom prst="roundRect">
            <a:avLst>
              <a:gd name="adj" fmla="val 5217"/>
            </a:avLst>
          </a:prstGeom>
          <a:solidFill>
            <a:srgbClr val="EEE9F7"/>
          </a:solidFill>
          <a:ln/>
        </p:spPr>
      </p:sp>
      <p:sp>
        <p:nvSpPr>
          <p:cNvPr id="17" name="Shape 10"/>
          <p:cNvSpPr/>
          <p:nvPr/>
        </p:nvSpPr>
        <p:spPr>
          <a:xfrm>
            <a:off x="6995160" y="1536192"/>
            <a:ext cx="822960" cy="822960"/>
          </a:xfrm>
          <a:prstGeom prst="ellipse">
            <a:avLst/>
          </a:prstGeom>
          <a:solidFill>
            <a:schemeClr val="bg1"/>
          </a:solidFill>
          <a:ln/>
        </p:spPr>
      </p:sp>
      <p:pic>
        <p:nvPicPr>
          <p:cNvPr id="18" name="Image 4" descr="/home/claude/kit/icon_star.png">    </p:cNvPr>
          <p:cNvPicPr>
            <a:picLocks noChangeAspect="1"/>
          </p:cNvPicPr>
          <p:nvPr/>
        </p:nvPicPr>
        <p:blipFill>
          <a:blip r:embed="rId5"/>
          <a:stretch>
            <a:fillRect/>
          </a:stretch>
        </p:blipFill>
        <p:spPr>
          <a:xfrm>
            <a:off x="7176211" y="1717243"/>
            <a:ext cx="460858" cy="460858"/>
          </a:xfrm>
          <a:prstGeom prst="rect">
            <a:avLst/>
          </a:prstGeom>
        </p:spPr>
      </p:pic>
      <p:sp>
        <p:nvSpPr>
          <p:cNvPr id="19" name="Text 11"/>
          <p:cNvSpPr txBox="1"/>
          <p:nvPr/>
        </p:nvSpPr>
        <p:spPr>
          <a:xfrm>
            <a:off x="6217920" y="242316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DO A JOB</a:t>
            </a:r>
            <a:endParaRPr lang="en-US" sz="1300" dirty="0"/>
          </a:p>
        </p:txBody>
      </p:sp>
      <p:sp>
        <p:nvSpPr>
          <p:cNvPr id="20" name="Text 12"/>
          <p:cNvSpPr txBox="1"/>
          <p:nvPr/>
        </p:nvSpPr>
        <p:spPr>
          <a:xfrm>
            <a:off x="6236208" y="2743200"/>
            <a:ext cx="2340864" cy="685800"/>
          </a:xfrm>
          <a:prstGeom prst="rect">
            <a:avLst/>
          </a:prstGeom>
          <a:noFill/>
          <a:ln/>
        </p:spPr>
        <p:txBody>
          <a:bodyPr wrap="square" lIns="635" tIns="635" rIns="635" bIns="635" rtlCol="0" anchor="t"/>
          <a:lstStyle/>
          <a:p>
            <a:pPr algn="ctr" indent="0" marL="0">
              <a:buNone/>
            </a:pPr>
            <a:r>
              <a:rPr lang="en-US" sz="1600" b="1" dirty="0">
                <a:solidFill>
                  <a:schemeClr val="tx2"/>
                </a:solidFill>
                <a:latin typeface="Calibri" pitchFamily="34" charset="0"/>
                <a:ea typeface="Calibri" pitchFamily="34" charset="-122"/>
                <a:cs typeface="Calibri" pitchFamily="34" charset="-120"/>
              </a:rPr>
              <a:t>It gives an answer, a picture or a sound</a:t>
            </a:r>
            <a:endParaRPr lang="en-US" sz="1600" dirty="0"/>
          </a:p>
        </p:txBody>
      </p:sp>
      <p:sp>
        <p:nvSpPr>
          <p:cNvPr id="21" name="Shape 13"/>
          <p:cNvSpPr/>
          <p:nvPr/>
        </p:nvSpPr>
        <p:spPr>
          <a:xfrm>
            <a:off x="457200" y="3657600"/>
            <a:ext cx="8229600" cy="685800"/>
          </a:xfrm>
          <a:prstGeom prst="roundRect">
            <a:avLst>
              <a:gd name="adj" fmla="val 16000"/>
            </a:avLst>
          </a:prstGeom>
          <a:solidFill>
            <a:srgbClr val="FFF1C9"/>
          </a:solidFill>
          <a:ln/>
        </p:spPr>
      </p:sp>
      <p:sp>
        <p:nvSpPr>
          <p:cNvPr id="22" name="Shape 14"/>
          <p:cNvSpPr/>
          <p:nvPr/>
        </p:nvSpPr>
        <p:spPr>
          <a:xfrm>
            <a:off x="566928" y="3749040"/>
            <a:ext cx="502920" cy="502920"/>
          </a:xfrm>
          <a:prstGeom prst="ellipse">
            <a:avLst/>
          </a:prstGeom>
          <a:solidFill>
            <a:schemeClr val="bg1"/>
          </a:solidFill>
          <a:ln/>
        </p:spPr>
      </p:sp>
      <p:pic>
        <p:nvPicPr>
          <p:cNvPr id="23" name="Image 5" descr="/home/claude/kit/icon_bolt.png">    </p:cNvPr>
          <p:cNvPicPr>
            <a:picLocks noChangeAspect="1"/>
          </p:cNvPicPr>
          <p:nvPr/>
        </p:nvPicPr>
        <p:blipFill>
          <a:blip r:embed="rId6"/>
          <a:stretch>
            <a:fillRect/>
          </a:stretch>
        </p:blipFill>
        <p:spPr>
          <a:xfrm>
            <a:off x="667512" y="3849624"/>
            <a:ext cx="301752" cy="301752"/>
          </a:xfrm>
          <a:prstGeom prst="rect">
            <a:avLst/>
          </a:prstGeom>
        </p:spPr>
      </p:pic>
      <p:sp>
        <p:nvSpPr>
          <p:cNvPr id="24" name="Text 15"/>
          <p:cNvSpPr txBox="1"/>
          <p:nvPr/>
        </p:nvSpPr>
        <p:spPr>
          <a:xfrm>
            <a:off x="1188720" y="3657600"/>
            <a:ext cx="7360920" cy="685800"/>
          </a:xfrm>
          <a:prstGeom prst="rect">
            <a:avLst/>
          </a:prstGeom>
          <a:noFill/>
          <a:ln/>
        </p:spPr>
        <p:txBody>
          <a:bodyPr wrap="square" lIns="635" tIns="635" rIns="635" bIns="635" rtlCol="0" anchor="ctr"/>
          <a:lstStyle/>
          <a:p>
            <a:pPr indent="0" marL="0">
              <a:buNone/>
            </a:pPr>
            <a:r>
              <a:rPr lang="en-US" sz="1800" dirty="0">
                <a:solidFill>
                  <a:schemeClr val="tx1"/>
                </a:solidFill>
                <a:latin typeface="Calibri" pitchFamily="34" charset="0"/>
                <a:ea typeface="Calibri" pitchFamily="34" charset="-122"/>
                <a:cs typeface="Calibri" pitchFamily="34" charset="-120"/>
              </a:rPr>
              <a:t>Computers need electricity: a plug or a battery.</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Back to the mystery bag</a:t>
            </a:r>
            <a:endParaRPr lang="en-US" sz="3000" dirty="0"/>
          </a:p>
        </p:txBody>
      </p:sp>
      <p:sp>
        <p:nvSpPr>
          <p:cNvPr id="4" name="Shape 1"/>
          <p:cNvSpPr/>
          <p:nvPr/>
        </p:nvSpPr>
        <p:spPr>
          <a:xfrm>
            <a:off x="457200" y="1371600"/>
            <a:ext cx="1499616" cy="1645920"/>
          </a:xfrm>
          <a:prstGeom prst="roundRect">
            <a:avLst>
              <a:gd name="adj" fmla="val 7317"/>
            </a:avLst>
          </a:prstGeom>
          <a:solidFill>
            <a:schemeClr val="bg2"/>
          </a:solidFill>
          <a:ln/>
        </p:spPr>
      </p:sp>
      <p:pic>
        <p:nvPicPr>
          <p:cNvPr id="5" name="Image 0" descr="/home/claude/kit/icon_toaster.png">    </p:cNvPr>
          <p:cNvPicPr>
            <a:picLocks noChangeAspect="1"/>
          </p:cNvPicPr>
          <p:nvPr/>
        </p:nvPicPr>
        <p:blipFill>
          <a:blip r:embed="rId1"/>
          <a:stretch>
            <a:fillRect/>
          </a:stretch>
        </p:blipFill>
        <p:spPr>
          <a:xfrm>
            <a:off x="772668" y="1508760"/>
            <a:ext cx="868680" cy="868680"/>
          </a:xfrm>
          <a:prstGeom prst="rect">
            <a:avLst/>
          </a:prstGeom>
        </p:spPr>
      </p:pic>
      <p:sp>
        <p:nvSpPr>
          <p:cNvPr id="6" name="Text 2"/>
          <p:cNvSpPr txBox="1"/>
          <p:nvPr/>
        </p:nvSpPr>
        <p:spPr>
          <a:xfrm>
            <a:off x="530352" y="2423160"/>
            <a:ext cx="1353312" cy="548640"/>
          </a:xfrm>
          <a:prstGeom prst="rect">
            <a:avLst/>
          </a:prstGeom>
          <a:noFill/>
          <a:ln/>
        </p:spPr>
        <p:txBody>
          <a:bodyPr wrap="square" lIns="635" tIns="635" rIns="635" bIns="635" rtlCol="0" anchor="ctr"/>
          <a:lstStyle/>
          <a:p>
            <a:pPr algn="ctr" indent="0" marL="0">
              <a:buNone/>
            </a:pPr>
            <a:r>
              <a:rPr lang="en-US" sz="1800" b="1" dirty="0">
                <a:solidFill>
                  <a:schemeClr val="tx2"/>
                </a:solidFill>
                <a:latin typeface="Calibri" pitchFamily="34" charset="0"/>
                <a:ea typeface="Calibri" pitchFamily="34" charset="-122"/>
                <a:cs typeface="Calibri" pitchFamily="34" charset="-120"/>
              </a:rPr>
              <a:t>Toaster</a:t>
            </a:r>
            <a:endParaRPr lang="en-US" sz="1800" dirty="0"/>
          </a:p>
        </p:txBody>
      </p:sp>
      <p:sp>
        <p:nvSpPr>
          <p:cNvPr id="7" name="Shape 3"/>
          <p:cNvSpPr/>
          <p:nvPr/>
        </p:nvSpPr>
        <p:spPr>
          <a:xfrm>
            <a:off x="2139696" y="1371600"/>
            <a:ext cx="1499616" cy="1645920"/>
          </a:xfrm>
          <a:prstGeom prst="roundRect">
            <a:avLst>
              <a:gd name="adj" fmla="val 7317"/>
            </a:avLst>
          </a:prstGeom>
          <a:solidFill>
            <a:schemeClr val="bg2"/>
          </a:solidFill>
          <a:ln/>
        </p:spPr>
      </p:sp>
      <p:pic>
        <p:nvPicPr>
          <p:cNvPr id="8" name="Image 1" descr="/home/claude/kit/icon_toyrobot.png">    </p:cNvPr>
          <p:cNvPicPr>
            <a:picLocks noChangeAspect="1"/>
          </p:cNvPicPr>
          <p:nvPr/>
        </p:nvPicPr>
        <p:blipFill>
          <a:blip r:embed="rId2"/>
          <a:stretch>
            <a:fillRect/>
          </a:stretch>
        </p:blipFill>
        <p:spPr>
          <a:xfrm>
            <a:off x="2455164" y="1508760"/>
            <a:ext cx="868680" cy="868680"/>
          </a:xfrm>
          <a:prstGeom prst="rect">
            <a:avLst/>
          </a:prstGeom>
        </p:spPr>
      </p:pic>
      <p:sp>
        <p:nvSpPr>
          <p:cNvPr id="9" name="Text 4"/>
          <p:cNvSpPr txBox="1"/>
          <p:nvPr/>
        </p:nvSpPr>
        <p:spPr>
          <a:xfrm>
            <a:off x="2212848" y="2423160"/>
            <a:ext cx="1353312" cy="548640"/>
          </a:xfrm>
          <a:prstGeom prst="rect">
            <a:avLst/>
          </a:prstGeom>
          <a:noFill/>
          <a:ln/>
        </p:spPr>
        <p:txBody>
          <a:bodyPr wrap="square" lIns="635" tIns="635" rIns="635" bIns="635" rtlCol="0" anchor="ctr"/>
          <a:lstStyle/>
          <a:p>
            <a:pPr algn="ctr" indent="0" marL="0">
              <a:buNone/>
            </a:pPr>
            <a:r>
              <a:rPr lang="en-US" sz="1800" b="1" dirty="0">
                <a:solidFill>
                  <a:schemeClr val="tx2"/>
                </a:solidFill>
                <a:latin typeface="Calibri" pitchFamily="34" charset="0"/>
                <a:ea typeface="Calibri" pitchFamily="34" charset="-122"/>
                <a:cs typeface="Calibri" pitchFamily="34" charset="-120"/>
              </a:rPr>
              <a:t>Toy robot</a:t>
            </a:r>
            <a:endParaRPr lang="en-US" sz="1800" dirty="0"/>
          </a:p>
        </p:txBody>
      </p:sp>
      <p:sp>
        <p:nvSpPr>
          <p:cNvPr id="10" name="Shape 5"/>
          <p:cNvSpPr/>
          <p:nvPr/>
        </p:nvSpPr>
        <p:spPr>
          <a:xfrm>
            <a:off x="3822192" y="1371600"/>
            <a:ext cx="1499616" cy="1645920"/>
          </a:xfrm>
          <a:prstGeom prst="roundRect">
            <a:avLst>
              <a:gd name="adj" fmla="val 7317"/>
            </a:avLst>
          </a:prstGeom>
          <a:solidFill>
            <a:schemeClr val="bg2"/>
          </a:solidFill>
          <a:ln/>
        </p:spPr>
      </p:sp>
      <p:pic>
        <p:nvPicPr>
          <p:cNvPr id="11" name="Image 2" descr="/home/claude/kit/icon_tablet.png">    </p:cNvPr>
          <p:cNvPicPr>
            <a:picLocks noChangeAspect="1"/>
          </p:cNvPicPr>
          <p:nvPr/>
        </p:nvPicPr>
        <p:blipFill>
          <a:blip r:embed="rId3"/>
          <a:stretch>
            <a:fillRect/>
          </a:stretch>
        </p:blipFill>
        <p:spPr>
          <a:xfrm>
            <a:off x="4137660" y="1508760"/>
            <a:ext cx="868680" cy="868680"/>
          </a:xfrm>
          <a:prstGeom prst="rect">
            <a:avLst/>
          </a:prstGeom>
        </p:spPr>
      </p:pic>
      <p:sp>
        <p:nvSpPr>
          <p:cNvPr id="12" name="Text 6"/>
          <p:cNvSpPr txBox="1"/>
          <p:nvPr/>
        </p:nvSpPr>
        <p:spPr>
          <a:xfrm>
            <a:off x="3895344" y="2423160"/>
            <a:ext cx="1353312" cy="548640"/>
          </a:xfrm>
          <a:prstGeom prst="rect">
            <a:avLst/>
          </a:prstGeom>
          <a:noFill/>
          <a:ln/>
        </p:spPr>
        <p:txBody>
          <a:bodyPr wrap="square" lIns="635" tIns="635" rIns="635" bIns="635" rtlCol="0" anchor="ctr"/>
          <a:lstStyle/>
          <a:p>
            <a:pPr algn="ctr" indent="0" marL="0">
              <a:buNone/>
            </a:pPr>
            <a:r>
              <a:rPr lang="en-US" sz="1800" b="1" dirty="0">
                <a:solidFill>
                  <a:schemeClr val="tx2"/>
                </a:solidFill>
                <a:latin typeface="Calibri" pitchFamily="34" charset="0"/>
                <a:ea typeface="Calibri" pitchFamily="34" charset="-122"/>
                <a:cs typeface="Calibri" pitchFamily="34" charset="-120"/>
              </a:rPr>
              <a:t>Tablet</a:t>
            </a:r>
            <a:endParaRPr lang="en-US" sz="1800" dirty="0"/>
          </a:p>
        </p:txBody>
      </p:sp>
      <p:sp>
        <p:nvSpPr>
          <p:cNvPr id="13" name="Shape 7"/>
          <p:cNvSpPr/>
          <p:nvPr/>
        </p:nvSpPr>
        <p:spPr>
          <a:xfrm>
            <a:off x="5504688" y="1371600"/>
            <a:ext cx="1499616" cy="1645920"/>
          </a:xfrm>
          <a:prstGeom prst="roundRect">
            <a:avLst>
              <a:gd name="adj" fmla="val 7317"/>
            </a:avLst>
          </a:prstGeom>
          <a:solidFill>
            <a:schemeClr val="bg2"/>
          </a:solidFill>
          <a:ln/>
        </p:spPr>
      </p:sp>
      <p:pic>
        <p:nvPicPr>
          <p:cNvPr id="14" name="Image 3" descr="/home/claude/kit/icon_book2.png">    </p:cNvPr>
          <p:cNvPicPr>
            <a:picLocks noChangeAspect="1"/>
          </p:cNvPicPr>
          <p:nvPr/>
        </p:nvPicPr>
        <p:blipFill>
          <a:blip r:embed="rId4"/>
          <a:stretch>
            <a:fillRect/>
          </a:stretch>
        </p:blipFill>
        <p:spPr>
          <a:xfrm>
            <a:off x="5820156" y="1508760"/>
            <a:ext cx="868680" cy="868680"/>
          </a:xfrm>
          <a:prstGeom prst="rect">
            <a:avLst/>
          </a:prstGeom>
        </p:spPr>
      </p:pic>
      <p:sp>
        <p:nvSpPr>
          <p:cNvPr id="15" name="Text 8"/>
          <p:cNvSpPr txBox="1"/>
          <p:nvPr/>
        </p:nvSpPr>
        <p:spPr>
          <a:xfrm>
            <a:off x="5577840" y="2423160"/>
            <a:ext cx="1353312" cy="548640"/>
          </a:xfrm>
          <a:prstGeom prst="rect">
            <a:avLst/>
          </a:prstGeom>
          <a:noFill/>
          <a:ln/>
        </p:spPr>
        <p:txBody>
          <a:bodyPr wrap="square" lIns="635" tIns="635" rIns="635" bIns="635" rtlCol="0" anchor="ctr"/>
          <a:lstStyle/>
          <a:p>
            <a:pPr algn="ctr" indent="0" marL="0">
              <a:buNone/>
            </a:pPr>
            <a:r>
              <a:rPr lang="en-US" sz="1800" b="1" dirty="0">
                <a:solidFill>
                  <a:schemeClr val="tx2"/>
                </a:solidFill>
                <a:latin typeface="Calibri" pitchFamily="34" charset="0"/>
                <a:ea typeface="Calibri" pitchFamily="34" charset="-122"/>
                <a:cs typeface="Calibri" pitchFamily="34" charset="-120"/>
              </a:rPr>
              <a:t>Book</a:t>
            </a:r>
            <a:endParaRPr lang="en-US" sz="1800" dirty="0"/>
          </a:p>
        </p:txBody>
      </p:sp>
      <p:sp>
        <p:nvSpPr>
          <p:cNvPr id="16" name="Shape 9"/>
          <p:cNvSpPr/>
          <p:nvPr/>
        </p:nvSpPr>
        <p:spPr>
          <a:xfrm>
            <a:off x="7187184" y="1371600"/>
            <a:ext cx="1499616" cy="1645920"/>
          </a:xfrm>
          <a:prstGeom prst="roundRect">
            <a:avLst>
              <a:gd name="adj" fmla="val 7317"/>
            </a:avLst>
          </a:prstGeom>
          <a:solidFill>
            <a:schemeClr val="bg2"/>
          </a:solidFill>
          <a:ln/>
        </p:spPr>
      </p:sp>
      <p:pic>
        <p:nvPicPr>
          <p:cNvPr id="17" name="Image 4" descr="/home/claude/kit/icon_calc.png">    </p:cNvPr>
          <p:cNvPicPr>
            <a:picLocks noChangeAspect="1"/>
          </p:cNvPicPr>
          <p:nvPr/>
        </p:nvPicPr>
        <p:blipFill>
          <a:blip r:embed="rId5"/>
          <a:stretch>
            <a:fillRect/>
          </a:stretch>
        </p:blipFill>
        <p:spPr>
          <a:xfrm>
            <a:off x="7502652" y="1508760"/>
            <a:ext cx="868680" cy="868680"/>
          </a:xfrm>
          <a:prstGeom prst="rect">
            <a:avLst/>
          </a:prstGeom>
        </p:spPr>
      </p:pic>
      <p:sp>
        <p:nvSpPr>
          <p:cNvPr id="18" name="Text 10"/>
          <p:cNvSpPr txBox="1"/>
          <p:nvPr/>
        </p:nvSpPr>
        <p:spPr>
          <a:xfrm>
            <a:off x="7260336" y="2423160"/>
            <a:ext cx="1353312" cy="548640"/>
          </a:xfrm>
          <a:prstGeom prst="rect">
            <a:avLst/>
          </a:prstGeom>
          <a:noFill/>
          <a:ln/>
        </p:spPr>
        <p:txBody>
          <a:bodyPr wrap="square" lIns="635" tIns="635" rIns="635" bIns="635" rtlCol="0" anchor="ctr"/>
          <a:lstStyle/>
          <a:p>
            <a:pPr algn="ctr" indent="0" marL="0">
              <a:buNone/>
            </a:pPr>
            <a:r>
              <a:rPr lang="en-US" sz="1800" b="1" dirty="0">
                <a:solidFill>
                  <a:schemeClr val="tx2"/>
                </a:solidFill>
                <a:latin typeface="Calibri" pitchFamily="34" charset="0"/>
                <a:ea typeface="Calibri" pitchFamily="34" charset="-122"/>
                <a:cs typeface="Calibri" pitchFamily="34" charset="-120"/>
              </a:rPr>
              <a:t>Calculator</a:t>
            </a:r>
            <a:endParaRPr lang="en-US" sz="1800" dirty="0"/>
          </a:p>
        </p:txBody>
      </p:sp>
      <p:sp>
        <p:nvSpPr>
          <p:cNvPr id="19" name="Shape 11"/>
          <p:cNvSpPr/>
          <p:nvPr/>
        </p:nvSpPr>
        <p:spPr>
          <a:xfrm>
            <a:off x="457200" y="3291840"/>
            <a:ext cx="8229600" cy="685800"/>
          </a:xfrm>
          <a:prstGeom prst="roundRect">
            <a:avLst>
              <a:gd name="adj" fmla="val 16000"/>
            </a:avLst>
          </a:prstGeom>
          <a:solidFill>
            <a:schemeClr val="accent2"/>
          </a:solidFill>
          <a:ln/>
        </p:spPr>
      </p:sp>
      <p:sp>
        <p:nvSpPr>
          <p:cNvPr id="20" name="Shape 12"/>
          <p:cNvSpPr/>
          <p:nvPr/>
        </p:nvSpPr>
        <p:spPr>
          <a:xfrm>
            <a:off x="566928" y="3383280"/>
            <a:ext cx="502920" cy="502920"/>
          </a:xfrm>
          <a:prstGeom prst="ellipse">
            <a:avLst/>
          </a:prstGeom>
          <a:solidFill>
            <a:schemeClr val="bg1"/>
          </a:solidFill>
          <a:ln/>
        </p:spPr>
      </p:sp>
      <p:pic>
        <p:nvPicPr>
          <p:cNvPr id="21" name="Image 5" descr="/home/claude/kit/icon_question.png">    </p:cNvPr>
          <p:cNvPicPr>
            <a:picLocks noChangeAspect="1"/>
          </p:cNvPicPr>
          <p:nvPr/>
        </p:nvPicPr>
        <p:blipFill>
          <a:blip r:embed="rId6"/>
          <a:stretch>
            <a:fillRect/>
          </a:stretch>
        </p:blipFill>
        <p:spPr>
          <a:xfrm>
            <a:off x="667512" y="3483864"/>
            <a:ext cx="301752" cy="301752"/>
          </a:xfrm>
          <a:prstGeom prst="rect">
            <a:avLst/>
          </a:prstGeom>
        </p:spPr>
      </p:pic>
      <p:sp>
        <p:nvSpPr>
          <p:cNvPr id="22" name="Text 13"/>
          <p:cNvSpPr txBox="1"/>
          <p:nvPr/>
        </p:nvSpPr>
        <p:spPr>
          <a:xfrm>
            <a:off x="1188720" y="3291840"/>
            <a:ext cx="7360920" cy="685800"/>
          </a:xfrm>
          <a:prstGeom prst="rect">
            <a:avLst/>
          </a:prstGeom>
          <a:noFill/>
          <a:ln/>
        </p:spPr>
        <p:txBody>
          <a:bodyPr wrap="square" lIns="635" tIns="635" rIns="635" bIns="635" rtlCol="0" anchor="ctr"/>
          <a:lstStyle/>
          <a:p>
            <a:pPr indent="0" marL="0">
              <a:buNone/>
            </a:pPr>
            <a:r>
              <a:rPr lang="en-US" sz="2000" dirty="0">
                <a:solidFill>
                  <a:schemeClr val="bg1"/>
                </a:solidFill>
                <a:latin typeface="Calibri" pitchFamily="34" charset="0"/>
                <a:ea typeface="Calibri" pitchFamily="34" charset="-122"/>
                <a:cs typeface="Calibri" pitchFamily="34" charset="-120"/>
              </a:rPr>
              <a:t>Thumbs up: is the BOOK a computer?</a:t>
            </a:r>
            <a:endParaRPr lang="en-US" sz="20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How to say it</a:t>
            </a:r>
            <a:endParaRPr lang="en-US" sz="3000" dirty="0"/>
          </a:p>
        </p:txBody>
      </p:sp>
      <p:sp>
        <p:nvSpPr>
          <p:cNvPr id="4" name="Shape 1"/>
          <p:cNvSpPr/>
          <p:nvPr/>
        </p:nvSpPr>
        <p:spPr>
          <a:xfrm>
            <a:off x="457200" y="1325880"/>
            <a:ext cx="8229600" cy="731520"/>
          </a:xfrm>
          <a:prstGeom prst="roundRect">
            <a:avLst>
              <a:gd name="adj" fmla="val 15000"/>
            </a:avLst>
          </a:prstGeom>
          <a:solidFill>
            <a:schemeClr val="tx2"/>
          </a:solidFill>
          <a:ln/>
        </p:spPr>
      </p:sp>
      <p:sp>
        <p:nvSpPr>
          <p:cNvPr id="5" name="Shape 2"/>
          <p:cNvSpPr/>
          <p:nvPr/>
        </p:nvSpPr>
        <p:spPr>
          <a:xfrm>
            <a:off x="566928" y="1417320"/>
            <a:ext cx="548640" cy="548640"/>
          </a:xfrm>
          <a:prstGeom prst="ellipse">
            <a:avLst/>
          </a:prstGeom>
          <a:solidFill>
            <a:schemeClr val="accent1"/>
          </a:solidFill>
          <a:ln/>
        </p:spPr>
      </p:sp>
      <p:pic>
        <p:nvPicPr>
          <p:cNvPr id="6" name="Image 0" descr="/home/claude/kit/icon_mic.png">    </p:cNvPr>
          <p:cNvPicPr>
            <a:picLocks noChangeAspect="1"/>
          </p:cNvPicPr>
          <p:nvPr/>
        </p:nvPicPr>
        <p:blipFill>
          <a:blip r:embed="rId1"/>
          <a:stretch>
            <a:fillRect/>
          </a:stretch>
        </p:blipFill>
        <p:spPr>
          <a:xfrm>
            <a:off x="687629" y="1538021"/>
            <a:ext cx="307238" cy="307238"/>
          </a:xfrm>
          <a:prstGeom prst="rect">
            <a:avLst/>
          </a:prstGeom>
        </p:spPr>
      </p:pic>
      <p:sp>
        <p:nvSpPr>
          <p:cNvPr id="7" name="Text 3"/>
          <p:cNvSpPr txBox="1"/>
          <p:nvPr/>
        </p:nvSpPr>
        <p:spPr>
          <a:xfrm>
            <a:off x="1234440" y="1325880"/>
            <a:ext cx="7315200" cy="731520"/>
          </a:xfrm>
          <a:prstGeom prst="rect">
            <a:avLst/>
          </a:prstGeom>
          <a:noFill/>
          <a:ln/>
        </p:spPr>
        <p:txBody>
          <a:bodyPr wrap="square" lIns="635" tIns="635" rIns="635" bIns="635" rtlCol="0" anchor="ctr"/>
          <a:lstStyle/>
          <a:p>
            <a:pPr indent="0" marL="0">
              <a:buNone/>
            </a:pPr>
            <a:r>
              <a:rPr lang="en-US" sz="1500" b="1" dirty="0">
                <a:solidFill>
                  <a:schemeClr val="accent1"/>
                </a:solidFill>
                <a:latin typeface="Calibri" pitchFamily="34" charset="0"/>
                <a:ea typeface="Calibri" pitchFamily="34" charset="-122"/>
                <a:cs typeface="Calibri" pitchFamily="34" charset="-120"/>
              </a:rPr>
              <a:t>Model: </a:t>
            </a:r>
            <a:pPr indent="0" marL="0">
              <a:buNone/>
            </a:pPr>
            <a:r>
              <a:rPr lang="en-US" sz="1500" i="1" dirty="0">
                <a:solidFill>
                  <a:schemeClr val="bg1"/>
                </a:solidFill>
                <a:latin typeface="Calibri" pitchFamily="34" charset="0"/>
                <a:ea typeface="Calibri" pitchFamily="34" charset="-122"/>
                <a:cs typeface="Calibri" pitchFamily="34" charset="-120"/>
              </a:rPr>
              <a:t>"I think the calculator is a computer because it follows instructions to do sums, and it needs a battery."</a:t>
            </a:r>
            <a:endParaRPr lang="en-US" sz="1500" dirty="0"/>
          </a:p>
        </p:txBody>
      </p:sp>
      <p:sp>
        <p:nvSpPr>
          <p:cNvPr id="8" name="Shape 4"/>
          <p:cNvSpPr/>
          <p:nvPr/>
        </p:nvSpPr>
        <p:spPr>
          <a:xfrm>
            <a:off x="457200" y="2240280"/>
            <a:ext cx="2621280" cy="2194560"/>
          </a:xfrm>
          <a:prstGeom prst="roundRect">
            <a:avLst>
              <a:gd name="adj" fmla="val 5000"/>
            </a:avLst>
          </a:prstGeom>
          <a:solidFill>
            <a:schemeClr val="bg2"/>
          </a:solidFill>
          <a:ln/>
        </p:spPr>
      </p:sp>
      <p:sp>
        <p:nvSpPr>
          <p:cNvPr id="9" name="Text 5"/>
          <p:cNvSpPr txBox="1"/>
          <p:nvPr/>
        </p:nvSpPr>
        <p:spPr>
          <a:xfrm>
            <a:off x="59436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SUPPORT</a:t>
            </a:r>
            <a:endParaRPr lang="en-US" sz="1300" dirty="0"/>
          </a:p>
        </p:txBody>
      </p:sp>
      <p:sp>
        <p:nvSpPr>
          <p:cNvPr id="10" name="Text 6"/>
          <p:cNvSpPr txBox="1"/>
          <p:nvPr/>
        </p:nvSpPr>
        <p:spPr>
          <a:xfrm>
            <a:off x="594360" y="2651760"/>
            <a:ext cx="2346960" cy="1097280"/>
          </a:xfrm>
          <a:prstGeom prst="rect">
            <a:avLst/>
          </a:prstGeom>
          <a:noFill/>
          <a:ln/>
        </p:spPr>
        <p:txBody>
          <a:bodyPr wrap="square" lIns="635" tIns="635" rIns="635" bIns="635" rtlCol="0" anchor="t"/>
          <a:lstStyle/>
          <a:p>
            <a:pPr indent="0" marL="0">
              <a:buNone/>
            </a:pPr>
            <a:r>
              <a:rPr lang="en-US" sz="1800" b="1" dirty="0">
                <a:solidFill>
                  <a:schemeClr val="tx2"/>
                </a:solidFill>
                <a:latin typeface="Calibri" pitchFamily="34" charset="0"/>
                <a:ea typeface="Calibri" pitchFamily="34" charset="-122"/>
                <a:cs typeface="Calibri" pitchFamily="34" charset="-120"/>
              </a:rPr>
              <a:t>I think the ___ is a computer because ___.</a:t>
            </a:r>
            <a:endParaRPr lang="en-US" sz="1800" dirty="0"/>
          </a:p>
        </p:txBody>
      </p:sp>
      <p:sp>
        <p:nvSpPr>
          <p:cNvPr id="11" name="Text 7"/>
          <p:cNvSpPr txBox="1"/>
          <p:nvPr/>
        </p:nvSpPr>
        <p:spPr>
          <a:xfrm>
            <a:off x="594360" y="3749040"/>
            <a:ext cx="2346960" cy="640080"/>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Word bank: screen · buttons · battery · plug · instructions · does a job · electricity</a:t>
            </a:r>
            <a:endParaRPr lang="en-US" sz="1200" dirty="0"/>
          </a:p>
        </p:txBody>
      </p:sp>
      <p:sp>
        <p:nvSpPr>
          <p:cNvPr id="12" name="Shape 8"/>
          <p:cNvSpPr/>
          <p:nvPr/>
        </p:nvSpPr>
        <p:spPr>
          <a:xfrm>
            <a:off x="3261360" y="2240280"/>
            <a:ext cx="2621280" cy="2194560"/>
          </a:xfrm>
          <a:prstGeom prst="roundRect">
            <a:avLst>
              <a:gd name="adj" fmla="val 5000"/>
            </a:avLst>
          </a:prstGeom>
          <a:solidFill>
            <a:srgbClr val="EEE9F7"/>
          </a:solidFill>
          <a:ln/>
        </p:spPr>
      </p:sp>
      <p:sp>
        <p:nvSpPr>
          <p:cNvPr id="13" name="Text 9"/>
          <p:cNvSpPr txBox="1"/>
          <p:nvPr/>
        </p:nvSpPr>
        <p:spPr>
          <a:xfrm>
            <a:off x="339852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CORE</a:t>
            </a:r>
            <a:endParaRPr lang="en-US" sz="1300" dirty="0"/>
          </a:p>
        </p:txBody>
      </p:sp>
      <p:sp>
        <p:nvSpPr>
          <p:cNvPr id="14" name="Text 10"/>
          <p:cNvSpPr txBox="1"/>
          <p:nvPr/>
        </p:nvSpPr>
        <p:spPr>
          <a:xfrm>
            <a:off x="3398520" y="2651760"/>
            <a:ext cx="2346960" cy="1691640"/>
          </a:xfrm>
          <a:prstGeom prst="rect">
            <a:avLst/>
          </a:prstGeom>
          <a:noFill/>
          <a:ln/>
        </p:spPr>
        <p:txBody>
          <a:bodyPr wrap="square" lIns="635" tIns="635" rIns="635" bIns="635" rtlCol="0" anchor="t"/>
          <a:lstStyle/>
          <a:p>
            <a:pPr indent="0" marL="0">
              <a:buNone/>
            </a:pPr>
            <a:r>
              <a:rPr lang="en-US" sz="1800" b="1" dirty="0">
                <a:solidFill>
                  <a:schemeClr val="tx2"/>
                </a:solidFill>
                <a:latin typeface="Calibri" pitchFamily="34" charset="0"/>
                <a:ea typeface="Calibri" pitchFamily="34" charset="-122"/>
                <a:cs typeface="Calibri" pitchFamily="34" charset="-120"/>
              </a:rPr>
              <a:t>I think ___ is / is not a computer because ___.</a:t>
            </a:r>
            <a:endParaRPr lang="en-US" sz="1800" dirty="0"/>
          </a:p>
        </p:txBody>
      </p:sp>
      <p:sp>
        <p:nvSpPr>
          <p:cNvPr id="15" name="Shape 11"/>
          <p:cNvSpPr/>
          <p:nvPr/>
        </p:nvSpPr>
        <p:spPr>
          <a:xfrm>
            <a:off x="6065520" y="2240280"/>
            <a:ext cx="2621280" cy="2194560"/>
          </a:xfrm>
          <a:prstGeom prst="roundRect">
            <a:avLst>
              <a:gd name="adj" fmla="val 5000"/>
            </a:avLst>
          </a:prstGeom>
          <a:solidFill>
            <a:srgbClr val="FCE4F2"/>
          </a:solidFill>
          <a:ln/>
        </p:spPr>
      </p:sp>
      <p:sp>
        <p:nvSpPr>
          <p:cNvPr id="16" name="Text 12"/>
          <p:cNvSpPr txBox="1"/>
          <p:nvPr/>
        </p:nvSpPr>
        <p:spPr>
          <a:xfrm>
            <a:off x="620268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STRETCH</a:t>
            </a:r>
            <a:endParaRPr lang="en-US" sz="1300" dirty="0"/>
          </a:p>
        </p:txBody>
      </p:sp>
      <p:sp>
        <p:nvSpPr>
          <p:cNvPr id="17" name="Text 13"/>
          <p:cNvSpPr txBox="1"/>
          <p:nvPr/>
        </p:nvSpPr>
        <p:spPr>
          <a:xfrm>
            <a:off x="6202680" y="2651760"/>
            <a:ext cx="2346960" cy="1691640"/>
          </a:xfrm>
          <a:prstGeom prst="rect">
            <a:avLst/>
          </a:prstGeom>
          <a:noFill/>
          <a:ln/>
        </p:spPr>
        <p:txBody>
          <a:bodyPr wrap="square" lIns="635" tIns="635" rIns="635" bIns="635" rtlCol="0" anchor="t"/>
          <a:lstStyle/>
          <a:p>
            <a:pPr indent="0" marL="0">
              <a:buNone/>
            </a:pPr>
            <a:r>
              <a:rPr lang="en-US" sz="1800" b="1" dirty="0">
                <a:solidFill>
                  <a:schemeClr val="tx2"/>
                </a:solidFill>
                <a:latin typeface="Calibri" pitchFamily="34" charset="0"/>
                <a:ea typeface="Calibri" pitchFamily="34" charset="-122"/>
                <a:cs typeface="Calibri" pitchFamily="34" charset="-120"/>
              </a:rPr>
              <a:t>I'm not sure about ___ because it ___, but it doesn't ___.</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Hoop challenge</a:t>
            </a:r>
            <a:endParaRPr lang="en-US" sz="3000" dirty="0"/>
          </a:p>
        </p:txBody>
      </p:sp>
      <p:sp>
        <p:nvSpPr>
          <p:cNvPr id="4" name="Shape 1"/>
          <p:cNvSpPr/>
          <p:nvPr/>
        </p:nvSpPr>
        <p:spPr>
          <a:xfrm>
            <a:off x="457200" y="1371600"/>
            <a:ext cx="2621280" cy="1828800"/>
          </a:xfrm>
          <a:prstGeom prst="roundRect">
            <a:avLst>
              <a:gd name="adj" fmla="val 6000"/>
            </a:avLst>
          </a:prstGeom>
          <a:solidFill>
            <a:srgbClr val="EEE9F7"/>
          </a:solidFill>
          <a:ln/>
        </p:spPr>
      </p:sp>
      <p:sp>
        <p:nvSpPr>
          <p:cNvPr id="5" name="Shape 2"/>
          <p:cNvSpPr/>
          <p:nvPr/>
        </p:nvSpPr>
        <p:spPr>
          <a:xfrm>
            <a:off x="594360" y="1508760"/>
            <a:ext cx="731520" cy="731520"/>
          </a:xfrm>
          <a:prstGeom prst="ellipse">
            <a:avLst/>
          </a:prstGeom>
          <a:solidFill>
            <a:schemeClr val="bg1"/>
          </a:solidFill>
          <a:ln/>
        </p:spPr>
      </p:sp>
      <p:pic>
        <p:nvPicPr>
          <p:cNvPr id="6" name="Image 0" descr="/home/claude/kit/icon_check.png">    </p:cNvPr>
          <p:cNvPicPr>
            <a:picLocks noChangeAspect="1"/>
          </p:cNvPicPr>
          <p:nvPr/>
        </p:nvPicPr>
        <p:blipFill>
          <a:blip r:embed="rId1"/>
          <a:stretch>
            <a:fillRect/>
          </a:stretch>
        </p:blipFill>
        <p:spPr>
          <a:xfrm>
            <a:off x="740664" y="1655064"/>
            <a:ext cx="438912" cy="438912"/>
          </a:xfrm>
          <a:prstGeom prst="rect">
            <a:avLst/>
          </a:prstGeom>
        </p:spPr>
      </p:pic>
      <p:sp>
        <p:nvSpPr>
          <p:cNvPr id="7" name="Text 3"/>
          <p:cNvSpPr txBox="1"/>
          <p:nvPr/>
        </p:nvSpPr>
        <p:spPr>
          <a:xfrm>
            <a:off x="1463040" y="1481328"/>
            <a:ext cx="150571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COMPUTER</a:t>
            </a:r>
            <a:endParaRPr lang="en-US" sz="1700" dirty="0"/>
          </a:p>
        </p:txBody>
      </p:sp>
      <p:sp>
        <p:nvSpPr>
          <p:cNvPr id="8" name="Text 4"/>
          <p:cNvSpPr txBox="1"/>
          <p:nvPr/>
        </p:nvSpPr>
        <p:spPr>
          <a:xfrm>
            <a:off x="594360" y="2331720"/>
            <a:ext cx="2346960" cy="82296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Follows instructions. Needs electricity.</a:t>
            </a:r>
            <a:endParaRPr lang="en-US" sz="1500" dirty="0"/>
          </a:p>
        </p:txBody>
      </p:sp>
      <p:sp>
        <p:nvSpPr>
          <p:cNvPr id="9" name="Shape 5"/>
          <p:cNvSpPr/>
          <p:nvPr/>
        </p:nvSpPr>
        <p:spPr>
          <a:xfrm>
            <a:off x="3261360" y="1371600"/>
            <a:ext cx="2621280" cy="1828800"/>
          </a:xfrm>
          <a:prstGeom prst="roundRect">
            <a:avLst>
              <a:gd name="adj" fmla="val 6000"/>
            </a:avLst>
          </a:prstGeom>
          <a:solidFill>
            <a:schemeClr val="bg2"/>
          </a:solidFill>
          <a:ln/>
        </p:spPr>
      </p:sp>
      <p:sp>
        <p:nvSpPr>
          <p:cNvPr id="10" name="Shape 6"/>
          <p:cNvSpPr/>
          <p:nvPr/>
        </p:nvSpPr>
        <p:spPr>
          <a:xfrm>
            <a:off x="3398520" y="1508760"/>
            <a:ext cx="731520" cy="731520"/>
          </a:xfrm>
          <a:prstGeom prst="ellipse">
            <a:avLst/>
          </a:prstGeom>
          <a:solidFill>
            <a:schemeClr val="bg1"/>
          </a:solidFill>
          <a:ln/>
        </p:spPr>
      </p:sp>
      <p:pic>
        <p:nvPicPr>
          <p:cNvPr id="11" name="Image 1" descr="/home/claude/kit/icon_cross.png">    </p:cNvPr>
          <p:cNvPicPr>
            <a:picLocks noChangeAspect="1"/>
          </p:cNvPicPr>
          <p:nvPr/>
        </p:nvPicPr>
        <p:blipFill>
          <a:blip r:embed="rId2"/>
          <a:stretch>
            <a:fillRect/>
          </a:stretch>
        </p:blipFill>
        <p:spPr>
          <a:xfrm>
            <a:off x="3544824" y="1655064"/>
            <a:ext cx="438912" cy="438912"/>
          </a:xfrm>
          <a:prstGeom prst="rect">
            <a:avLst/>
          </a:prstGeom>
        </p:spPr>
      </p:pic>
      <p:sp>
        <p:nvSpPr>
          <p:cNvPr id="12" name="Text 7"/>
          <p:cNvSpPr txBox="1"/>
          <p:nvPr/>
        </p:nvSpPr>
        <p:spPr>
          <a:xfrm>
            <a:off x="4267200" y="1481328"/>
            <a:ext cx="150571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NOT A COMPUTER</a:t>
            </a:r>
            <a:endParaRPr lang="en-US" sz="1700" dirty="0"/>
          </a:p>
        </p:txBody>
      </p:sp>
      <p:sp>
        <p:nvSpPr>
          <p:cNvPr id="13" name="Text 8"/>
          <p:cNvSpPr txBox="1"/>
          <p:nvPr/>
        </p:nvSpPr>
        <p:spPr>
          <a:xfrm>
            <a:off x="3398520" y="2331720"/>
            <a:ext cx="2346960" cy="82296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No instructions, no electricity.</a:t>
            </a:r>
            <a:endParaRPr lang="en-US" sz="1500" dirty="0"/>
          </a:p>
        </p:txBody>
      </p:sp>
      <p:sp>
        <p:nvSpPr>
          <p:cNvPr id="14" name="Shape 9"/>
          <p:cNvSpPr/>
          <p:nvPr/>
        </p:nvSpPr>
        <p:spPr>
          <a:xfrm>
            <a:off x="6065520" y="1371600"/>
            <a:ext cx="2621280" cy="1828800"/>
          </a:xfrm>
          <a:prstGeom prst="roundRect">
            <a:avLst>
              <a:gd name="adj" fmla="val 6000"/>
            </a:avLst>
          </a:prstGeom>
          <a:solidFill>
            <a:srgbClr val="FCE4F2"/>
          </a:solidFill>
          <a:ln/>
        </p:spPr>
      </p:sp>
      <p:sp>
        <p:nvSpPr>
          <p:cNvPr id="15" name="Shape 10"/>
          <p:cNvSpPr/>
          <p:nvPr/>
        </p:nvSpPr>
        <p:spPr>
          <a:xfrm>
            <a:off x="6202680" y="1508760"/>
            <a:ext cx="731520" cy="731520"/>
          </a:xfrm>
          <a:prstGeom prst="ellipse">
            <a:avLst/>
          </a:prstGeom>
          <a:solidFill>
            <a:schemeClr val="bg1"/>
          </a:solidFill>
          <a:ln/>
        </p:spPr>
      </p:sp>
      <p:pic>
        <p:nvPicPr>
          <p:cNvPr id="16" name="Image 2" descr="/home/claude/kit/icon_question.png">    </p:cNvPr>
          <p:cNvPicPr>
            <a:picLocks noChangeAspect="1"/>
          </p:cNvPicPr>
          <p:nvPr/>
        </p:nvPicPr>
        <p:blipFill>
          <a:blip r:embed="rId3"/>
          <a:stretch>
            <a:fillRect/>
          </a:stretch>
        </p:blipFill>
        <p:spPr>
          <a:xfrm>
            <a:off x="6348984" y="1655064"/>
            <a:ext cx="438912" cy="438912"/>
          </a:xfrm>
          <a:prstGeom prst="rect">
            <a:avLst/>
          </a:prstGeom>
        </p:spPr>
      </p:pic>
      <p:sp>
        <p:nvSpPr>
          <p:cNvPr id="17" name="Text 11"/>
          <p:cNvSpPr txBox="1"/>
          <p:nvPr/>
        </p:nvSpPr>
        <p:spPr>
          <a:xfrm>
            <a:off x="7071360" y="1481328"/>
            <a:ext cx="150571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NOT SURE</a:t>
            </a:r>
            <a:endParaRPr lang="en-US" sz="1700" dirty="0"/>
          </a:p>
        </p:txBody>
      </p:sp>
      <p:sp>
        <p:nvSpPr>
          <p:cNvPr id="18" name="Text 12"/>
          <p:cNvSpPr txBox="1"/>
          <p:nvPr/>
        </p:nvSpPr>
        <p:spPr>
          <a:xfrm>
            <a:off x="6202680" y="2331720"/>
            <a:ext cx="2346960" cy="82296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Say why you're not sure!</a:t>
            </a:r>
            <a:endParaRPr lang="en-US" sz="1500" dirty="0"/>
          </a:p>
        </p:txBody>
      </p:sp>
      <p:sp>
        <p:nvSpPr>
          <p:cNvPr id="19" name="Shape 13"/>
          <p:cNvSpPr/>
          <p:nvPr/>
        </p:nvSpPr>
        <p:spPr>
          <a:xfrm>
            <a:off x="457200" y="3474720"/>
            <a:ext cx="8229600" cy="685800"/>
          </a:xfrm>
          <a:prstGeom prst="roundRect">
            <a:avLst>
              <a:gd name="adj" fmla="val 16000"/>
            </a:avLst>
          </a:prstGeom>
          <a:solidFill>
            <a:schemeClr val="tx2"/>
          </a:solidFill>
          <a:ln/>
        </p:spPr>
      </p:sp>
      <p:sp>
        <p:nvSpPr>
          <p:cNvPr id="20" name="Shape 14"/>
          <p:cNvSpPr/>
          <p:nvPr/>
        </p:nvSpPr>
        <p:spPr>
          <a:xfrm>
            <a:off x="566928" y="3566160"/>
            <a:ext cx="502920" cy="502920"/>
          </a:xfrm>
          <a:prstGeom prst="ellipse">
            <a:avLst/>
          </a:prstGeom>
          <a:solidFill>
            <a:schemeClr val="bg1"/>
          </a:solidFill>
          <a:ln/>
        </p:spPr>
      </p:sp>
      <p:pic>
        <p:nvPicPr>
          <p:cNvPr id="21" name="Image 3" descr="/home/claude/kit/icon_comments.png">    </p:cNvPr>
          <p:cNvPicPr>
            <a:picLocks noChangeAspect="1"/>
          </p:cNvPicPr>
          <p:nvPr/>
        </p:nvPicPr>
        <p:blipFill>
          <a:blip r:embed="rId4"/>
          <a:stretch>
            <a:fillRect/>
          </a:stretch>
        </p:blipFill>
        <p:spPr>
          <a:xfrm>
            <a:off x="667512" y="3666744"/>
            <a:ext cx="301752" cy="301752"/>
          </a:xfrm>
          <a:prstGeom prst="rect">
            <a:avLst/>
          </a:prstGeom>
        </p:spPr>
      </p:pic>
      <p:sp>
        <p:nvSpPr>
          <p:cNvPr id="22" name="Text 15"/>
          <p:cNvSpPr txBox="1"/>
          <p:nvPr/>
        </p:nvSpPr>
        <p:spPr>
          <a:xfrm>
            <a:off x="1188720" y="347472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I agree with ___ because ___.  ·  I think something different because ___.</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Your turn: sort the cards</a:t>
            </a:r>
            <a:endParaRPr lang="en-US" sz="3000" dirty="0"/>
          </a:p>
        </p:txBody>
      </p:sp>
      <p:sp>
        <p:nvSpPr>
          <p:cNvPr id="4" name="Shape 1"/>
          <p:cNvSpPr/>
          <p:nvPr/>
        </p:nvSpPr>
        <p:spPr>
          <a:xfrm>
            <a:off x="457200" y="1325880"/>
            <a:ext cx="1219200" cy="1188720"/>
          </a:xfrm>
          <a:prstGeom prst="roundRect">
            <a:avLst>
              <a:gd name="adj" fmla="val 9231"/>
            </a:avLst>
          </a:prstGeom>
          <a:solidFill>
            <a:schemeClr val="bg2"/>
          </a:solidFill>
          <a:ln/>
        </p:spPr>
      </p:sp>
      <p:pic>
        <p:nvPicPr>
          <p:cNvPr id="5" name="Image 0" descr="/home/claude/kit/icon_tablet.png">    </p:cNvPr>
          <p:cNvPicPr>
            <a:picLocks noChangeAspect="1"/>
          </p:cNvPicPr>
          <p:nvPr/>
        </p:nvPicPr>
        <p:blipFill>
          <a:blip r:embed="rId1"/>
          <a:stretch>
            <a:fillRect/>
          </a:stretch>
        </p:blipFill>
        <p:spPr>
          <a:xfrm>
            <a:off x="746760" y="1463040"/>
            <a:ext cx="640080" cy="640080"/>
          </a:xfrm>
          <a:prstGeom prst="rect">
            <a:avLst/>
          </a:prstGeom>
        </p:spPr>
      </p:pic>
      <p:sp>
        <p:nvSpPr>
          <p:cNvPr id="6" name="Text 2"/>
          <p:cNvSpPr txBox="1"/>
          <p:nvPr/>
        </p:nvSpPr>
        <p:spPr>
          <a:xfrm>
            <a:off x="530352" y="2148840"/>
            <a:ext cx="1072896" cy="320040"/>
          </a:xfrm>
          <a:prstGeom prst="rect">
            <a:avLst/>
          </a:prstGeom>
          <a:noFill/>
          <a:ln/>
        </p:spPr>
        <p:txBody>
          <a:bodyPr wrap="square" lIns="635" tIns="635" rIns="635" bIns="635" rtlCol="0" anchor="ctr"/>
          <a:lstStyle/>
          <a:p>
            <a:pPr algn="ctr" indent="0" marL="0">
              <a:buNone/>
            </a:pPr>
            <a:r>
              <a:rPr lang="en-US" sz="1300" b="1" dirty="0">
                <a:solidFill>
                  <a:schemeClr val="tx2"/>
                </a:solidFill>
                <a:latin typeface="Calibri" pitchFamily="34" charset="0"/>
                <a:ea typeface="Calibri" pitchFamily="34" charset="-122"/>
                <a:cs typeface="Calibri" pitchFamily="34" charset="-120"/>
              </a:rPr>
              <a:t>Tablet</a:t>
            </a:r>
            <a:endParaRPr lang="en-US" sz="1300" dirty="0"/>
          </a:p>
        </p:txBody>
      </p:sp>
      <p:sp>
        <p:nvSpPr>
          <p:cNvPr id="7" name="Shape 3"/>
          <p:cNvSpPr/>
          <p:nvPr/>
        </p:nvSpPr>
        <p:spPr>
          <a:xfrm>
            <a:off x="1859280" y="1325880"/>
            <a:ext cx="1219200" cy="1188720"/>
          </a:xfrm>
          <a:prstGeom prst="roundRect">
            <a:avLst>
              <a:gd name="adj" fmla="val 9231"/>
            </a:avLst>
          </a:prstGeom>
          <a:solidFill>
            <a:schemeClr val="bg2"/>
          </a:solidFill>
          <a:ln/>
        </p:spPr>
      </p:sp>
      <p:pic>
        <p:nvPicPr>
          <p:cNvPr id="8" name="Image 1" descr="/home/claude/kit/icon_laptop.png">    </p:cNvPr>
          <p:cNvPicPr>
            <a:picLocks noChangeAspect="1"/>
          </p:cNvPicPr>
          <p:nvPr/>
        </p:nvPicPr>
        <p:blipFill>
          <a:blip r:embed="rId2"/>
          <a:stretch>
            <a:fillRect/>
          </a:stretch>
        </p:blipFill>
        <p:spPr>
          <a:xfrm>
            <a:off x="2148840" y="1463040"/>
            <a:ext cx="640080" cy="640080"/>
          </a:xfrm>
          <a:prstGeom prst="rect">
            <a:avLst/>
          </a:prstGeom>
        </p:spPr>
      </p:pic>
      <p:sp>
        <p:nvSpPr>
          <p:cNvPr id="9" name="Text 4"/>
          <p:cNvSpPr txBox="1"/>
          <p:nvPr/>
        </p:nvSpPr>
        <p:spPr>
          <a:xfrm>
            <a:off x="1932432" y="2148840"/>
            <a:ext cx="1072896" cy="320040"/>
          </a:xfrm>
          <a:prstGeom prst="rect">
            <a:avLst/>
          </a:prstGeom>
          <a:noFill/>
          <a:ln/>
        </p:spPr>
        <p:txBody>
          <a:bodyPr wrap="square" lIns="635" tIns="635" rIns="635" bIns="635" rtlCol="0" anchor="ctr"/>
          <a:lstStyle/>
          <a:p>
            <a:pPr algn="ctr" indent="0" marL="0">
              <a:buNone/>
            </a:pPr>
            <a:r>
              <a:rPr lang="en-US" sz="1300" b="1" dirty="0">
                <a:solidFill>
                  <a:schemeClr val="tx2"/>
                </a:solidFill>
                <a:latin typeface="Calibri" pitchFamily="34" charset="0"/>
                <a:ea typeface="Calibri" pitchFamily="34" charset="-122"/>
                <a:cs typeface="Calibri" pitchFamily="34" charset="-120"/>
              </a:rPr>
              <a:t>Laptop</a:t>
            </a:r>
            <a:endParaRPr lang="en-US" sz="1300" dirty="0"/>
          </a:p>
        </p:txBody>
      </p:sp>
      <p:sp>
        <p:nvSpPr>
          <p:cNvPr id="10" name="Shape 5"/>
          <p:cNvSpPr/>
          <p:nvPr/>
        </p:nvSpPr>
        <p:spPr>
          <a:xfrm>
            <a:off x="3261360" y="1325880"/>
            <a:ext cx="1219200" cy="1188720"/>
          </a:xfrm>
          <a:prstGeom prst="roundRect">
            <a:avLst>
              <a:gd name="adj" fmla="val 9231"/>
            </a:avLst>
          </a:prstGeom>
          <a:solidFill>
            <a:schemeClr val="bg2"/>
          </a:solidFill>
          <a:ln/>
        </p:spPr>
      </p:sp>
      <p:pic>
        <p:nvPicPr>
          <p:cNvPr id="11" name="Image 2" descr="/home/claude/kit/icon_calc.png">    </p:cNvPr>
          <p:cNvPicPr>
            <a:picLocks noChangeAspect="1"/>
          </p:cNvPicPr>
          <p:nvPr/>
        </p:nvPicPr>
        <p:blipFill>
          <a:blip r:embed="rId3"/>
          <a:stretch>
            <a:fillRect/>
          </a:stretch>
        </p:blipFill>
        <p:spPr>
          <a:xfrm>
            <a:off x="3550920" y="1463040"/>
            <a:ext cx="640080" cy="640080"/>
          </a:xfrm>
          <a:prstGeom prst="rect">
            <a:avLst/>
          </a:prstGeom>
        </p:spPr>
      </p:pic>
      <p:sp>
        <p:nvSpPr>
          <p:cNvPr id="12" name="Text 6"/>
          <p:cNvSpPr txBox="1"/>
          <p:nvPr/>
        </p:nvSpPr>
        <p:spPr>
          <a:xfrm>
            <a:off x="3334512" y="2148840"/>
            <a:ext cx="1072896" cy="320040"/>
          </a:xfrm>
          <a:prstGeom prst="rect">
            <a:avLst/>
          </a:prstGeom>
          <a:noFill/>
          <a:ln/>
        </p:spPr>
        <p:txBody>
          <a:bodyPr wrap="square" lIns="635" tIns="635" rIns="635" bIns="635" rtlCol="0" anchor="ctr"/>
          <a:lstStyle/>
          <a:p>
            <a:pPr algn="ctr" indent="0" marL="0">
              <a:buNone/>
            </a:pPr>
            <a:r>
              <a:rPr lang="en-US" sz="1300" b="1" dirty="0">
                <a:solidFill>
                  <a:schemeClr val="tx2"/>
                </a:solidFill>
                <a:latin typeface="Calibri" pitchFamily="34" charset="0"/>
                <a:ea typeface="Calibri" pitchFamily="34" charset="-122"/>
                <a:cs typeface="Calibri" pitchFamily="34" charset="-120"/>
              </a:rPr>
              <a:t>Calculator</a:t>
            </a:r>
            <a:endParaRPr lang="en-US" sz="1300" dirty="0"/>
          </a:p>
        </p:txBody>
      </p:sp>
      <p:sp>
        <p:nvSpPr>
          <p:cNvPr id="13" name="Shape 7"/>
          <p:cNvSpPr/>
          <p:nvPr/>
        </p:nvSpPr>
        <p:spPr>
          <a:xfrm>
            <a:off x="4663440" y="1325880"/>
            <a:ext cx="1219200" cy="1188720"/>
          </a:xfrm>
          <a:prstGeom prst="roundRect">
            <a:avLst>
              <a:gd name="adj" fmla="val 9231"/>
            </a:avLst>
          </a:prstGeom>
          <a:solidFill>
            <a:schemeClr val="bg2"/>
          </a:solidFill>
          <a:ln/>
        </p:spPr>
      </p:sp>
      <p:pic>
        <p:nvPicPr>
          <p:cNvPr id="14" name="Image 3" descr="/home/claude/kit/icon_mobile.png">    </p:cNvPr>
          <p:cNvPicPr>
            <a:picLocks noChangeAspect="1"/>
          </p:cNvPicPr>
          <p:nvPr/>
        </p:nvPicPr>
        <p:blipFill>
          <a:blip r:embed="rId4"/>
          <a:stretch>
            <a:fillRect/>
          </a:stretch>
        </p:blipFill>
        <p:spPr>
          <a:xfrm>
            <a:off x="4953000" y="1463040"/>
            <a:ext cx="640080" cy="640080"/>
          </a:xfrm>
          <a:prstGeom prst="rect">
            <a:avLst/>
          </a:prstGeom>
        </p:spPr>
      </p:pic>
      <p:sp>
        <p:nvSpPr>
          <p:cNvPr id="15" name="Text 8"/>
          <p:cNvSpPr txBox="1"/>
          <p:nvPr/>
        </p:nvSpPr>
        <p:spPr>
          <a:xfrm>
            <a:off x="4736592" y="2148840"/>
            <a:ext cx="1072896" cy="320040"/>
          </a:xfrm>
          <a:prstGeom prst="rect">
            <a:avLst/>
          </a:prstGeom>
          <a:noFill/>
          <a:ln/>
        </p:spPr>
        <p:txBody>
          <a:bodyPr wrap="square" lIns="635" tIns="635" rIns="635" bIns="635" rtlCol="0" anchor="ctr"/>
          <a:lstStyle/>
          <a:p>
            <a:pPr algn="ctr" indent="0" marL="0">
              <a:buNone/>
            </a:pPr>
            <a:r>
              <a:rPr lang="en-US" sz="1300" b="1" dirty="0">
                <a:solidFill>
                  <a:schemeClr val="tx2"/>
                </a:solidFill>
                <a:latin typeface="Calibri" pitchFamily="34" charset="0"/>
                <a:ea typeface="Calibri" pitchFamily="34" charset="-122"/>
                <a:cs typeface="Calibri" pitchFamily="34" charset="-120"/>
              </a:rPr>
              <a:t>Phone</a:t>
            </a:r>
            <a:endParaRPr lang="en-US" sz="1300" dirty="0"/>
          </a:p>
        </p:txBody>
      </p:sp>
      <p:sp>
        <p:nvSpPr>
          <p:cNvPr id="16" name="Shape 9"/>
          <p:cNvSpPr/>
          <p:nvPr/>
        </p:nvSpPr>
        <p:spPr>
          <a:xfrm>
            <a:off x="6065520" y="1325880"/>
            <a:ext cx="1219200" cy="1188720"/>
          </a:xfrm>
          <a:prstGeom prst="roundRect">
            <a:avLst>
              <a:gd name="adj" fmla="val 9231"/>
            </a:avLst>
          </a:prstGeom>
          <a:solidFill>
            <a:schemeClr val="bg2"/>
          </a:solidFill>
          <a:ln/>
        </p:spPr>
      </p:sp>
      <p:pic>
        <p:nvPicPr>
          <p:cNvPr id="17" name="Image 4" descr="/home/claude/kit/icon_book2.png">    </p:cNvPr>
          <p:cNvPicPr>
            <a:picLocks noChangeAspect="1"/>
          </p:cNvPicPr>
          <p:nvPr/>
        </p:nvPicPr>
        <p:blipFill>
          <a:blip r:embed="rId5"/>
          <a:stretch>
            <a:fillRect/>
          </a:stretch>
        </p:blipFill>
        <p:spPr>
          <a:xfrm>
            <a:off x="6355080" y="1463040"/>
            <a:ext cx="640080" cy="640080"/>
          </a:xfrm>
          <a:prstGeom prst="rect">
            <a:avLst/>
          </a:prstGeom>
        </p:spPr>
      </p:pic>
      <p:sp>
        <p:nvSpPr>
          <p:cNvPr id="18" name="Text 10"/>
          <p:cNvSpPr txBox="1"/>
          <p:nvPr/>
        </p:nvSpPr>
        <p:spPr>
          <a:xfrm>
            <a:off x="6138672" y="2148840"/>
            <a:ext cx="1072896" cy="320040"/>
          </a:xfrm>
          <a:prstGeom prst="rect">
            <a:avLst/>
          </a:prstGeom>
          <a:noFill/>
          <a:ln/>
        </p:spPr>
        <p:txBody>
          <a:bodyPr wrap="square" lIns="635" tIns="635" rIns="635" bIns="635" rtlCol="0" anchor="ctr"/>
          <a:lstStyle/>
          <a:p>
            <a:pPr algn="ctr" indent="0" marL="0">
              <a:buNone/>
            </a:pPr>
            <a:r>
              <a:rPr lang="en-US" sz="1300" b="1" dirty="0">
                <a:solidFill>
                  <a:schemeClr val="tx2"/>
                </a:solidFill>
                <a:latin typeface="Calibri" pitchFamily="34" charset="0"/>
                <a:ea typeface="Calibri" pitchFamily="34" charset="-122"/>
                <a:cs typeface="Calibri" pitchFamily="34" charset="-120"/>
              </a:rPr>
              <a:t>Book</a:t>
            </a:r>
            <a:endParaRPr lang="en-US" sz="1300" dirty="0"/>
          </a:p>
        </p:txBody>
      </p:sp>
      <p:sp>
        <p:nvSpPr>
          <p:cNvPr id="19" name="Shape 11"/>
          <p:cNvSpPr/>
          <p:nvPr/>
        </p:nvSpPr>
        <p:spPr>
          <a:xfrm>
            <a:off x="7467600" y="1325880"/>
            <a:ext cx="1219200" cy="1188720"/>
          </a:xfrm>
          <a:prstGeom prst="roundRect">
            <a:avLst>
              <a:gd name="adj" fmla="val 9231"/>
            </a:avLst>
          </a:prstGeom>
          <a:solidFill>
            <a:schemeClr val="bg2"/>
          </a:solidFill>
          <a:ln/>
        </p:spPr>
      </p:sp>
      <p:pic>
        <p:nvPicPr>
          <p:cNvPr id="20" name="Image 5" descr="/home/claude/kit/icon_pencil.png">    </p:cNvPr>
          <p:cNvPicPr>
            <a:picLocks noChangeAspect="1"/>
          </p:cNvPicPr>
          <p:nvPr/>
        </p:nvPicPr>
        <p:blipFill>
          <a:blip r:embed="rId6"/>
          <a:stretch>
            <a:fillRect/>
          </a:stretch>
        </p:blipFill>
        <p:spPr>
          <a:xfrm>
            <a:off x="7757160" y="1463040"/>
            <a:ext cx="640080" cy="640080"/>
          </a:xfrm>
          <a:prstGeom prst="rect">
            <a:avLst/>
          </a:prstGeom>
        </p:spPr>
      </p:pic>
      <p:sp>
        <p:nvSpPr>
          <p:cNvPr id="21" name="Text 12"/>
          <p:cNvSpPr txBox="1"/>
          <p:nvPr/>
        </p:nvSpPr>
        <p:spPr>
          <a:xfrm>
            <a:off x="7540752" y="2148840"/>
            <a:ext cx="1072896" cy="320040"/>
          </a:xfrm>
          <a:prstGeom prst="rect">
            <a:avLst/>
          </a:prstGeom>
          <a:noFill/>
          <a:ln/>
        </p:spPr>
        <p:txBody>
          <a:bodyPr wrap="square" lIns="635" tIns="635" rIns="635" bIns="635" rtlCol="0" anchor="ctr"/>
          <a:lstStyle/>
          <a:p>
            <a:pPr algn="ctr" indent="0" marL="0">
              <a:buNone/>
            </a:pPr>
            <a:r>
              <a:rPr lang="en-US" sz="1300" b="1" dirty="0">
                <a:solidFill>
                  <a:schemeClr val="tx2"/>
                </a:solidFill>
                <a:latin typeface="Calibri" pitchFamily="34" charset="0"/>
                <a:ea typeface="Calibri" pitchFamily="34" charset="-122"/>
                <a:cs typeface="Calibri" pitchFamily="34" charset="-120"/>
              </a:rPr>
              <a:t>Pencil</a:t>
            </a:r>
            <a:endParaRPr lang="en-US" sz="1300" dirty="0"/>
          </a:p>
        </p:txBody>
      </p:sp>
      <p:sp>
        <p:nvSpPr>
          <p:cNvPr id="22" name="Shape 13"/>
          <p:cNvSpPr/>
          <p:nvPr/>
        </p:nvSpPr>
        <p:spPr>
          <a:xfrm>
            <a:off x="457200" y="2697480"/>
            <a:ext cx="1219200" cy="1188720"/>
          </a:xfrm>
          <a:prstGeom prst="roundRect">
            <a:avLst>
              <a:gd name="adj" fmla="val 9231"/>
            </a:avLst>
          </a:prstGeom>
          <a:solidFill>
            <a:schemeClr val="bg2"/>
          </a:solidFill>
          <a:ln/>
        </p:spPr>
      </p:sp>
      <p:pic>
        <p:nvPicPr>
          <p:cNvPr id="23" name="Image 6" descr="/home/claude/kit/icon_teddy.png">    </p:cNvPr>
          <p:cNvPicPr>
            <a:picLocks noChangeAspect="1"/>
          </p:cNvPicPr>
          <p:nvPr/>
        </p:nvPicPr>
        <p:blipFill>
          <a:blip r:embed="rId7"/>
          <a:stretch>
            <a:fillRect/>
          </a:stretch>
        </p:blipFill>
        <p:spPr>
          <a:xfrm>
            <a:off x="746760" y="2834640"/>
            <a:ext cx="640080" cy="640080"/>
          </a:xfrm>
          <a:prstGeom prst="rect">
            <a:avLst/>
          </a:prstGeom>
        </p:spPr>
      </p:pic>
      <p:sp>
        <p:nvSpPr>
          <p:cNvPr id="24" name="Text 14"/>
          <p:cNvSpPr txBox="1"/>
          <p:nvPr/>
        </p:nvSpPr>
        <p:spPr>
          <a:xfrm>
            <a:off x="530352" y="3520440"/>
            <a:ext cx="1072896" cy="320040"/>
          </a:xfrm>
          <a:prstGeom prst="rect">
            <a:avLst/>
          </a:prstGeom>
          <a:noFill/>
          <a:ln/>
        </p:spPr>
        <p:txBody>
          <a:bodyPr wrap="square" lIns="635" tIns="635" rIns="635" bIns="635" rtlCol="0" anchor="ctr"/>
          <a:lstStyle/>
          <a:p>
            <a:pPr algn="ctr" indent="0" marL="0">
              <a:buNone/>
            </a:pPr>
            <a:r>
              <a:rPr lang="en-US" sz="1300" b="1" dirty="0">
                <a:solidFill>
                  <a:schemeClr val="tx2"/>
                </a:solidFill>
                <a:latin typeface="Calibri" pitchFamily="34" charset="0"/>
                <a:ea typeface="Calibri" pitchFamily="34" charset="-122"/>
                <a:cs typeface="Calibri" pitchFamily="34" charset="-120"/>
              </a:rPr>
              <a:t>Teddy</a:t>
            </a:r>
            <a:endParaRPr lang="en-US" sz="1300" dirty="0"/>
          </a:p>
        </p:txBody>
      </p:sp>
      <p:sp>
        <p:nvSpPr>
          <p:cNvPr id="25" name="Shape 15"/>
          <p:cNvSpPr/>
          <p:nvPr/>
        </p:nvSpPr>
        <p:spPr>
          <a:xfrm>
            <a:off x="1859280" y="2697480"/>
            <a:ext cx="1219200" cy="1188720"/>
          </a:xfrm>
          <a:prstGeom prst="roundRect">
            <a:avLst>
              <a:gd name="adj" fmla="val 9231"/>
            </a:avLst>
          </a:prstGeom>
          <a:solidFill>
            <a:schemeClr val="bg2"/>
          </a:solidFill>
          <a:ln/>
        </p:spPr>
      </p:sp>
      <p:pic>
        <p:nvPicPr>
          <p:cNvPr id="26" name="Image 7" descr="/home/claude/kit/icon_ball.png">    </p:cNvPr>
          <p:cNvPicPr>
            <a:picLocks noChangeAspect="1"/>
          </p:cNvPicPr>
          <p:nvPr/>
        </p:nvPicPr>
        <p:blipFill>
          <a:blip r:embed="rId8"/>
          <a:stretch>
            <a:fillRect/>
          </a:stretch>
        </p:blipFill>
        <p:spPr>
          <a:xfrm>
            <a:off x="2148840" y="2834640"/>
            <a:ext cx="640080" cy="640080"/>
          </a:xfrm>
          <a:prstGeom prst="rect">
            <a:avLst/>
          </a:prstGeom>
        </p:spPr>
      </p:pic>
      <p:sp>
        <p:nvSpPr>
          <p:cNvPr id="27" name="Text 16"/>
          <p:cNvSpPr txBox="1"/>
          <p:nvPr/>
        </p:nvSpPr>
        <p:spPr>
          <a:xfrm>
            <a:off x="1932432" y="3520440"/>
            <a:ext cx="1072896" cy="320040"/>
          </a:xfrm>
          <a:prstGeom prst="rect">
            <a:avLst/>
          </a:prstGeom>
          <a:noFill/>
          <a:ln/>
        </p:spPr>
        <p:txBody>
          <a:bodyPr wrap="square" lIns="635" tIns="635" rIns="635" bIns="635" rtlCol="0" anchor="ctr"/>
          <a:lstStyle/>
          <a:p>
            <a:pPr algn="ctr" indent="0" marL="0">
              <a:buNone/>
            </a:pPr>
            <a:r>
              <a:rPr lang="en-US" sz="1300" b="1" dirty="0">
                <a:solidFill>
                  <a:schemeClr val="tx2"/>
                </a:solidFill>
                <a:latin typeface="Calibri" pitchFamily="34" charset="0"/>
                <a:ea typeface="Calibri" pitchFamily="34" charset="-122"/>
                <a:cs typeface="Calibri" pitchFamily="34" charset="-120"/>
              </a:rPr>
              <a:t>Ball</a:t>
            </a:r>
            <a:endParaRPr lang="en-US" sz="1300" dirty="0"/>
          </a:p>
        </p:txBody>
      </p:sp>
      <p:sp>
        <p:nvSpPr>
          <p:cNvPr id="28" name="Shape 17"/>
          <p:cNvSpPr/>
          <p:nvPr/>
        </p:nvSpPr>
        <p:spPr>
          <a:xfrm>
            <a:off x="3261360" y="2697480"/>
            <a:ext cx="1219200" cy="1188720"/>
          </a:xfrm>
          <a:prstGeom prst="roundRect">
            <a:avLst>
              <a:gd name="adj" fmla="val 9231"/>
            </a:avLst>
          </a:prstGeom>
          <a:solidFill>
            <a:schemeClr val="bg2"/>
          </a:solidFill>
          <a:ln/>
        </p:spPr>
      </p:sp>
      <p:pic>
        <p:nvPicPr>
          <p:cNvPr id="29" name="Image 8" descr="/home/claude/kit/icon_scissors.png">    </p:cNvPr>
          <p:cNvPicPr>
            <a:picLocks noChangeAspect="1"/>
          </p:cNvPicPr>
          <p:nvPr/>
        </p:nvPicPr>
        <p:blipFill>
          <a:blip r:embed="rId9"/>
          <a:stretch>
            <a:fillRect/>
          </a:stretch>
        </p:blipFill>
        <p:spPr>
          <a:xfrm>
            <a:off x="3550920" y="2834640"/>
            <a:ext cx="640080" cy="640080"/>
          </a:xfrm>
          <a:prstGeom prst="rect">
            <a:avLst/>
          </a:prstGeom>
        </p:spPr>
      </p:pic>
      <p:sp>
        <p:nvSpPr>
          <p:cNvPr id="30" name="Text 18"/>
          <p:cNvSpPr txBox="1"/>
          <p:nvPr/>
        </p:nvSpPr>
        <p:spPr>
          <a:xfrm>
            <a:off x="3334512" y="3520440"/>
            <a:ext cx="1072896" cy="320040"/>
          </a:xfrm>
          <a:prstGeom prst="rect">
            <a:avLst/>
          </a:prstGeom>
          <a:noFill/>
          <a:ln/>
        </p:spPr>
        <p:txBody>
          <a:bodyPr wrap="square" lIns="635" tIns="635" rIns="635" bIns="635" rtlCol="0" anchor="ctr"/>
          <a:lstStyle/>
          <a:p>
            <a:pPr algn="ctr" indent="0" marL="0">
              <a:buNone/>
            </a:pPr>
            <a:r>
              <a:rPr lang="en-US" sz="1300" b="1" dirty="0">
                <a:solidFill>
                  <a:schemeClr val="tx2"/>
                </a:solidFill>
                <a:latin typeface="Calibri" pitchFamily="34" charset="0"/>
                <a:ea typeface="Calibri" pitchFamily="34" charset="-122"/>
                <a:cs typeface="Calibri" pitchFamily="34" charset="-120"/>
              </a:rPr>
              <a:t>Scissors</a:t>
            </a:r>
            <a:endParaRPr lang="en-US" sz="1300" dirty="0"/>
          </a:p>
        </p:txBody>
      </p:sp>
      <p:sp>
        <p:nvSpPr>
          <p:cNvPr id="31" name="Shape 19"/>
          <p:cNvSpPr/>
          <p:nvPr/>
        </p:nvSpPr>
        <p:spPr>
          <a:xfrm>
            <a:off x="4663440" y="2697480"/>
            <a:ext cx="1219200" cy="1188720"/>
          </a:xfrm>
          <a:prstGeom prst="roundRect">
            <a:avLst>
              <a:gd name="adj" fmla="val 9231"/>
            </a:avLst>
          </a:prstGeom>
          <a:solidFill>
            <a:schemeClr val="bg2"/>
          </a:solidFill>
          <a:ln/>
        </p:spPr>
      </p:sp>
      <p:pic>
        <p:nvPicPr>
          <p:cNvPr id="32" name="Image 9" descr="/home/claude/kit/icon_microwave.png">    </p:cNvPr>
          <p:cNvPicPr>
            <a:picLocks noChangeAspect="1"/>
          </p:cNvPicPr>
          <p:nvPr/>
        </p:nvPicPr>
        <p:blipFill>
          <a:blip r:embed="rId10"/>
          <a:stretch>
            <a:fillRect/>
          </a:stretch>
        </p:blipFill>
        <p:spPr>
          <a:xfrm>
            <a:off x="4953000" y="2834640"/>
            <a:ext cx="640080" cy="640080"/>
          </a:xfrm>
          <a:prstGeom prst="rect">
            <a:avLst/>
          </a:prstGeom>
        </p:spPr>
      </p:pic>
      <p:sp>
        <p:nvSpPr>
          <p:cNvPr id="33" name="Text 20"/>
          <p:cNvSpPr txBox="1"/>
          <p:nvPr/>
        </p:nvSpPr>
        <p:spPr>
          <a:xfrm>
            <a:off x="4736592" y="3520440"/>
            <a:ext cx="1072896" cy="320040"/>
          </a:xfrm>
          <a:prstGeom prst="rect">
            <a:avLst/>
          </a:prstGeom>
          <a:noFill/>
          <a:ln/>
        </p:spPr>
        <p:txBody>
          <a:bodyPr wrap="square" lIns="635" tIns="635" rIns="635" bIns="635" rtlCol="0" anchor="ctr"/>
          <a:lstStyle/>
          <a:p>
            <a:pPr algn="ctr" indent="0" marL="0">
              <a:buNone/>
            </a:pPr>
            <a:r>
              <a:rPr lang="en-US" sz="1300" b="1" dirty="0">
                <a:solidFill>
                  <a:schemeClr val="tx2"/>
                </a:solidFill>
                <a:latin typeface="Calibri" pitchFamily="34" charset="0"/>
                <a:ea typeface="Calibri" pitchFamily="34" charset="-122"/>
                <a:cs typeface="Calibri" pitchFamily="34" charset="-120"/>
              </a:rPr>
              <a:t>Microwave</a:t>
            </a:r>
            <a:endParaRPr lang="en-US" sz="1300" dirty="0"/>
          </a:p>
        </p:txBody>
      </p:sp>
      <p:sp>
        <p:nvSpPr>
          <p:cNvPr id="34" name="Shape 21"/>
          <p:cNvSpPr/>
          <p:nvPr/>
        </p:nvSpPr>
        <p:spPr>
          <a:xfrm>
            <a:off x="6065520" y="2697480"/>
            <a:ext cx="1219200" cy="1188720"/>
          </a:xfrm>
          <a:prstGeom prst="roundRect">
            <a:avLst>
              <a:gd name="adj" fmla="val 9231"/>
            </a:avLst>
          </a:prstGeom>
          <a:solidFill>
            <a:schemeClr val="bg2"/>
          </a:solidFill>
          <a:ln/>
        </p:spPr>
      </p:sp>
      <p:pic>
        <p:nvPicPr>
          <p:cNvPr id="35" name="Image 10" descr="/home/claude/kit/icon_washer.png">    </p:cNvPr>
          <p:cNvPicPr>
            <a:picLocks noChangeAspect="1"/>
          </p:cNvPicPr>
          <p:nvPr/>
        </p:nvPicPr>
        <p:blipFill>
          <a:blip r:embed="rId11"/>
          <a:stretch>
            <a:fillRect/>
          </a:stretch>
        </p:blipFill>
        <p:spPr>
          <a:xfrm>
            <a:off x="6355080" y="2834640"/>
            <a:ext cx="640080" cy="640080"/>
          </a:xfrm>
          <a:prstGeom prst="rect">
            <a:avLst/>
          </a:prstGeom>
        </p:spPr>
      </p:pic>
      <p:sp>
        <p:nvSpPr>
          <p:cNvPr id="36" name="Text 22"/>
          <p:cNvSpPr txBox="1"/>
          <p:nvPr/>
        </p:nvSpPr>
        <p:spPr>
          <a:xfrm>
            <a:off x="6138672" y="3520440"/>
            <a:ext cx="1072896" cy="320040"/>
          </a:xfrm>
          <a:prstGeom prst="rect">
            <a:avLst/>
          </a:prstGeom>
          <a:noFill/>
          <a:ln/>
        </p:spPr>
        <p:txBody>
          <a:bodyPr wrap="square" lIns="635" tIns="635" rIns="635" bIns="635" rtlCol="0" anchor="ctr"/>
          <a:lstStyle/>
          <a:p>
            <a:pPr algn="ctr" indent="0" marL="0">
              <a:buNone/>
            </a:pPr>
            <a:r>
              <a:rPr lang="en-US" sz="1300" b="1" dirty="0">
                <a:solidFill>
                  <a:schemeClr val="tx2"/>
                </a:solidFill>
                <a:latin typeface="Calibri" pitchFamily="34" charset="0"/>
                <a:ea typeface="Calibri" pitchFamily="34" charset="-122"/>
                <a:cs typeface="Calibri" pitchFamily="34" charset="-120"/>
              </a:rPr>
              <a:t>Washing machine</a:t>
            </a:r>
            <a:endParaRPr lang="en-US" sz="1300" dirty="0"/>
          </a:p>
        </p:txBody>
      </p:sp>
      <p:sp>
        <p:nvSpPr>
          <p:cNvPr id="37" name="Shape 23"/>
          <p:cNvSpPr/>
          <p:nvPr/>
        </p:nvSpPr>
        <p:spPr>
          <a:xfrm>
            <a:off x="7467600" y="2697480"/>
            <a:ext cx="1219200" cy="1188720"/>
          </a:xfrm>
          <a:prstGeom prst="roundRect">
            <a:avLst>
              <a:gd name="adj" fmla="val 9231"/>
            </a:avLst>
          </a:prstGeom>
          <a:solidFill>
            <a:schemeClr val="bg2"/>
          </a:solidFill>
          <a:ln/>
        </p:spPr>
      </p:sp>
      <p:pic>
        <p:nvPicPr>
          <p:cNvPr id="38" name="Image 11" descr="/home/claude/kit/icon_toyrobot.png">    </p:cNvPr>
          <p:cNvPicPr>
            <a:picLocks noChangeAspect="1"/>
          </p:cNvPicPr>
          <p:nvPr/>
        </p:nvPicPr>
        <p:blipFill>
          <a:blip r:embed="rId12"/>
          <a:stretch>
            <a:fillRect/>
          </a:stretch>
        </p:blipFill>
        <p:spPr>
          <a:xfrm>
            <a:off x="7757160" y="2834640"/>
            <a:ext cx="640080" cy="640080"/>
          </a:xfrm>
          <a:prstGeom prst="rect">
            <a:avLst/>
          </a:prstGeom>
        </p:spPr>
      </p:pic>
      <p:sp>
        <p:nvSpPr>
          <p:cNvPr id="39" name="Text 24"/>
          <p:cNvSpPr txBox="1"/>
          <p:nvPr/>
        </p:nvSpPr>
        <p:spPr>
          <a:xfrm>
            <a:off x="7540752" y="3520440"/>
            <a:ext cx="1072896" cy="320040"/>
          </a:xfrm>
          <a:prstGeom prst="rect">
            <a:avLst/>
          </a:prstGeom>
          <a:noFill/>
          <a:ln/>
        </p:spPr>
        <p:txBody>
          <a:bodyPr wrap="square" lIns="635" tIns="635" rIns="635" bIns="635" rtlCol="0" anchor="ctr"/>
          <a:lstStyle/>
          <a:p>
            <a:pPr algn="ctr" indent="0" marL="0">
              <a:buNone/>
            </a:pPr>
            <a:r>
              <a:rPr lang="en-US" sz="1300" b="1" dirty="0">
                <a:solidFill>
                  <a:schemeClr val="tx2"/>
                </a:solidFill>
                <a:latin typeface="Calibri" pitchFamily="34" charset="0"/>
                <a:ea typeface="Calibri" pitchFamily="34" charset="-122"/>
                <a:cs typeface="Calibri" pitchFamily="34" charset="-120"/>
              </a:rPr>
              <a:t>Toy robot</a:t>
            </a:r>
            <a:endParaRPr lang="en-US" sz="1300" dirty="0"/>
          </a:p>
        </p:txBody>
      </p:sp>
      <p:sp>
        <p:nvSpPr>
          <p:cNvPr id="40" name="Shape 25"/>
          <p:cNvSpPr/>
          <p:nvPr/>
        </p:nvSpPr>
        <p:spPr>
          <a:xfrm>
            <a:off x="502920" y="3977640"/>
            <a:ext cx="457200" cy="457200"/>
          </a:xfrm>
          <a:prstGeom prst="ellipse">
            <a:avLst/>
          </a:prstGeom>
          <a:solidFill>
            <a:schemeClr val="bg2"/>
          </a:solidFill>
          <a:ln/>
        </p:spPr>
      </p:sp>
      <p:pic>
        <p:nvPicPr>
          <p:cNvPr id="41" name="Image 12" descr="/home/claude/kit/icon_eye.png">    </p:cNvPr>
          <p:cNvPicPr>
            <a:picLocks noChangeAspect="1"/>
          </p:cNvPicPr>
          <p:nvPr/>
        </p:nvPicPr>
        <p:blipFill>
          <a:blip r:embed="rId13"/>
          <a:stretch>
            <a:fillRect/>
          </a:stretch>
        </p:blipFill>
        <p:spPr>
          <a:xfrm>
            <a:off x="594360" y="4069080"/>
            <a:ext cx="274320" cy="274320"/>
          </a:xfrm>
          <a:prstGeom prst="rect">
            <a:avLst/>
          </a:prstGeom>
        </p:spPr>
      </p:pic>
      <p:sp>
        <p:nvSpPr>
          <p:cNvPr id="42" name="Text 26"/>
          <p:cNvSpPr txBox="1"/>
          <p:nvPr/>
        </p:nvSpPr>
        <p:spPr>
          <a:xfrm>
            <a:off x="1005840" y="3977640"/>
            <a:ext cx="1051560" cy="457200"/>
          </a:xfrm>
          <a:prstGeom prst="rect">
            <a:avLst/>
          </a:prstGeom>
          <a:noFill/>
          <a:ln/>
        </p:spPr>
        <p:txBody>
          <a:bodyPr wrap="square" lIns="635" tIns="635" rIns="635" bIns="635" rtlCol="0" anchor="ctr"/>
          <a:lstStyle/>
          <a:p>
            <a:pPr indent="0" marL="0">
              <a:buNone/>
            </a:pPr>
            <a:r>
              <a:rPr lang="en-US" sz="1200" b="1" dirty="0">
                <a:solidFill>
                  <a:schemeClr val="tx2"/>
                </a:solidFill>
                <a:latin typeface="Calibri" pitchFamily="34" charset="0"/>
                <a:ea typeface="Calibri" pitchFamily="34" charset="-122"/>
                <a:cs typeface="Calibri" pitchFamily="34" charset="-120"/>
              </a:rPr>
              <a:t>Look at the speaker</a:t>
            </a:r>
            <a:endParaRPr lang="en-US" sz="1200" dirty="0"/>
          </a:p>
        </p:txBody>
      </p:sp>
      <p:sp>
        <p:nvSpPr>
          <p:cNvPr id="43" name="Shape 27"/>
          <p:cNvSpPr/>
          <p:nvPr/>
        </p:nvSpPr>
        <p:spPr>
          <a:xfrm>
            <a:off x="2148840" y="3977640"/>
            <a:ext cx="457200" cy="457200"/>
          </a:xfrm>
          <a:prstGeom prst="ellipse">
            <a:avLst/>
          </a:prstGeom>
          <a:solidFill>
            <a:schemeClr val="bg2"/>
          </a:solidFill>
          <a:ln/>
        </p:spPr>
      </p:sp>
      <p:pic>
        <p:nvPicPr>
          <p:cNvPr id="44" name="Image 13" descr="/home/claude/kit/icon_ear.png">    </p:cNvPr>
          <p:cNvPicPr>
            <a:picLocks noChangeAspect="1"/>
          </p:cNvPicPr>
          <p:nvPr/>
        </p:nvPicPr>
        <p:blipFill>
          <a:blip r:embed="rId14"/>
          <a:stretch>
            <a:fillRect/>
          </a:stretch>
        </p:blipFill>
        <p:spPr>
          <a:xfrm>
            <a:off x="2240280" y="4069080"/>
            <a:ext cx="274320" cy="274320"/>
          </a:xfrm>
          <a:prstGeom prst="rect">
            <a:avLst/>
          </a:prstGeom>
        </p:spPr>
      </p:pic>
      <p:sp>
        <p:nvSpPr>
          <p:cNvPr id="45" name="Text 28"/>
          <p:cNvSpPr txBox="1"/>
          <p:nvPr/>
        </p:nvSpPr>
        <p:spPr>
          <a:xfrm>
            <a:off x="2651760" y="3977640"/>
            <a:ext cx="1051560" cy="457200"/>
          </a:xfrm>
          <a:prstGeom prst="rect">
            <a:avLst/>
          </a:prstGeom>
          <a:noFill/>
          <a:ln/>
        </p:spPr>
        <p:txBody>
          <a:bodyPr wrap="square" lIns="635" tIns="635" rIns="635" bIns="635" rtlCol="0" anchor="ctr"/>
          <a:lstStyle/>
          <a:p>
            <a:pPr indent="0" marL="0">
              <a:buNone/>
            </a:pPr>
            <a:r>
              <a:rPr lang="en-US" sz="1200" b="1" dirty="0">
                <a:solidFill>
                  <a:schemeClr val="tx2"/>
                </a:solidFill>
                <a:latin typeface="Calibri" pitchFamily="34" charset="0"/>
                <a:ea typeface="Calibri" pitchFamily="34" charset="-122"/>
                <a:cs typeface="Calibri" pitchFamily="34" charset="-120"/>
              </a:rPr>
              <a:t>Listen carefully</a:t>
            </a:r>
            <a:endParaRPr lang="en-US" sz="1200" dirty="0"/>
          </a:p>
        </p:txBody>
      </p:sp>
      <p:sp>
        <p:nvSpPr>
          <p:cNvPr id="46" name="Shape 29"/>
          <p:cNvSpPr/>
          <p:nvPr/>
        </p:nvSpPr>
        <p:spPr>
          <a:xfrm>
            <a:off x="3794760" y="3977640"/>
            <a:ext cx="457200" cy="457200"/>
          </a:xfrm>
          <a:prstGeom prst="ellipse">
            <a:avLst/>
          </a:prstGeom>
          <a:solidFill>
            <a:schemeClr val="bg2"/>
          </a:solidFill>
          <a:ln/>
        </p:spPr>
      </p:sp>
      <p:pic>
        <p:nvPicPr>
          <p:cNvPr id="47" name="Image 14" descr="/home/claude/kit/icon_sync.png">    </p:cNvPr>
          <p:cNvPicPr>
            <a:picLocks noChangeAspect="1"/>
          </p:cNvPicPr>
          <p:nvPr/>
        </p:nvPicPr>
        <p:blipFill>
          <a:blip r:embed="rId15"/>
          <a:stretch>
            <a:fillRect/>
          </a:stretch>
        </p:blipFill>
        <p:spPr>
          <a:xfrm>
            <a:off x="3886200" y="4069080"/>
            <a:ext cx="274320" cy="274320"/>
          </a:xfrm>
          <a:prstGeom prst="rect">
            <a:avLst/>
          </a:prstGeom>
        </p:spPr>
      </p:pic>
      <p:sp>
        <p:nvSpPr>
          <p:cNvPr id="48" name="Text 30"/>
          <p:cNvSpPr txBox="1"/>
          <p:nvPr/>
        </p:nvSpPr>
        <p:spPr>
          <a:xfrm>
            <a:off x="4297680" y="3977640"/>
            <a:ext cx="1051560" cy="457200"/>
          </a:xfrm>
          <a:prstGeom prst="rect">
            <a:avLst/>
          </a:prstGeom>
          <a:noFill/>
          <a:ln/>
        </p:spPr>
        <p:txBody>
          <a:bodyPr wrap="square" lIns="635" tIns="635" rIns="635" bIns="635" rtlCol="0" anchor="ctr"/>
          <a:lstStyle/>
          <a:p>
            <a:pPr indent="0" marL="0">
              <a:buNone/>
            </a:pPr>
            <a:r>
              <a:rPr lang="en-US" sz="1200" b="1" dirty="0">
                <a:solidFill>
                  <a:schemeClr val="tx2"/>
                </a:solidFill>
                <a:latin typeface="Calibri" pitchFamily="34" charset="0"/>
                <a:ea typeface="Calibri" pitchFamily="34" charset="-122"/>
                <a:cs typeface="Calibri" pitchFamily="34" charset="-120"/>
              </a:rPr>
              <a:t>Take turns</a:t>
            </a:r>
            <a:endParaRPr lang="en-US" sz="1200" dirty="0"/>
          </a:p>
        </p:txBody>
      </p:sp>
      <p:sp>
        <p:nvSpPr>
          <p:cNvPr id="49" name="Shape 31"/>
          <p:cNvSpPr/>
          <p:nvPr/>
        </p:nvSpPr>
        <p:spPr>
          <a:xfrm>
            <a:off x="5440680" y="3977640"/>
            <a:ext cx="457200" cy="457200"/>
          </a:xfrm>
          <a:prstGeom prst="ellipse">
            <a:avLst/>
          </a:prstGeom>
          <a:solidFill>
            <a:schemeClr val="bg2"/>
          </a:solidFill>
          <a:ln/>
        </p:spPr>
      </p:sp>
      <p:pic>
        <p:nvPicPr>
          <p:cNvPr id="50" name="Image 15" descr="/home/claude/kit/icon_heart.png">    </p:cNvPr>
          <p:cNvPicPr>
            <a:picLocks noChangeAspect="1"/>
          </p:cNvPicPr>
          <p:nvPr/>
        </p:nvPicPr>
        <p:blipFill>
          <a:blip r:embed="rId16"/>
          <a:stretch>
            <a:fillRect/>
          </a:stretch>
        </p:blipFill>
        <p:spPr>
          <a:xfrm>
            <a:off x="5532120" y="4069080"/>
            <a:ext cx="274320" cy="274320"/>
          </a:xfrm>
          <a:prstGeom prst="rect">
            <a:avLst/>
          </a:prstGeom>
        </p:spPr>
      </p:pic>
      <p:sp>
        <p:nvSpPr>
          <p:cNvPr id="51" name="Text 32"/>
          <p:cNvSpPr txBox="1"/>
          <p:nvPr/>
        </p:nvSpPr>
        <p:spPr>
          <a:xfrm>
            <a:off x="5943600" y="3977640"/>
            <a:ext cx="1051560" cy="457200"/>
          </a:xfrm>
          <a:prstGeom prst="rect">
            <a:avLst/>
          </a:prstGeom>
          <a:noFill/>
          <a:ln/>
        </p:spPr>
        <p:txBody>
          <a:bodyPr wrap="square" lIns="635" tIns="635" rIns="635" bIns="635" rtlCol="0" anchor="ctr"/>
          <a:lstStyle/>
          <a:p>
            <a:pPr indent="0" marL="0">
              <a:buNone/>
            </a:pPr>
            <a:r>
              <a:rPr lang="en-US" sz="1200" b="1" dirty="0">
                <a:solidFill>
                  <a:schemeClr val="tx2"/>
                </a:solidFill>
                <a:latin typeface="Calibri" pitchFamily="34" charset="0"/>
                <a:ea typeface="Calibri" pitchFamily="34" charset="-122"/>
                <a:cs typeface="Calibri" pitchFamily="34" charset="-120"/>
              </a:rPr>
              <a:t>Use kind words</a:t>
            </a:r>
            <a:endParaRPr lang="en-US" sz="1200" dirty="0"/>
          </a:p>
        </p:txBody>
      </p:sp>
      <p:sp>
        <p:nvSpPr>
          <p:cNvPr id="52" name="Shape 33"/>
          <p:cNvSpPr/>
          <p:nvPr/>
        </p:nvSpPr>
        <p:spPr>
          <a:xfrm>
            <a:off x="7086600" y="3977640"/>
            <a:ext cx="457200" cy="457200"/>
          </a:xfrm>
          <a:prstGeom prst="ellipse">
            <a:avLst/>
          </a:prstGeom>
          <a:solidFill>
            <a:schemeClr val="bg2"/>
          </a:solidFill>
          <a:ln/>
        </p:spPr>
      </p:sp>
      <p:pic>
        <p:nvPicPr>
          <p:cNvPr id="53" name="Image 16" descr="/home/claude/kit/icon_lightbulb.png">    </p:cNvPr>
          <p:cNvPicPr>
            <a:picLocks noChangeAspect="1"/>
          </p:cNvPicPr>
          <p:nvPr/>
        </p:nvPicPr>
        <p:blipFill>
          <a:blip r:embed="rId17"/>
          <a:stretch>
            <a:fillRect/>
          </a:stretch>
        </p:blipFill>
        <p:spPr>
          <a:xfrm>
            <a:off x="7178040" y="4069080"/>
            <a:ext cx="274320" cy="274320"/>
          </a:xfrm>
          <a:prstGeom prst="rect">
            <a:avLst/>
          </a:prstGeom>
        </p:spPr>
      </p:pic>
      <p:sp>
        <p:nvSpPr>
          <p:cNvPr id="54" name="Text 34"/>
          <p:cNvSpPr txBox="1"/>
          <p:nvPr/>
        </p:nvSpPr>
        <p:spPr>
          <a:xfrm>
            <a:off x="7589520" y="3977640"/>
            <a:ext cx="1051560" cy="457200"/>
          </a:xfrm>
          <a:prstGeom prst="rect">
            <a:avLst/>
          </a:prstGeom>
          <a:noFill/>
          <a:ln/>
        </p:spPr>
        <p:txBody>
          <a:bodyPr wrap="square" lIns="635" tIns="635" rIns="635" bIns="635" rtlCol="0" anchor="ctr"/>
          <a:lstStyle/>
          <a:p>
            <a:pPr indent="0" marL="0">
              <a:buNone/>
            </a:pPr>
            <a:r>
              <a:rPr lang="en-US" sz="1200" b="1" dirty="0">
                <a:solidFill>
                  <a:schemeClr val="tx2"/>
                </a:solidFill>
                <a:latin typeface="Calibri" pitchFamily="34" charset="0"/>
                <a:ea typeface="Calibri" pitchFamily="34" charset="-122"/>
                <a:cs typeface="Calibri" pitchFamily="34" charset="-120"/>
              </a:rPr>
              <a:t>Say "because"</a:t>
            </a:r>
            <a:endParaRPr lang="en-US" sz="12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Hidden computers!</a:t>
            </a:r>
            <a:endParaRPr lang="en-US" sz="3000" dirty="0"/>
          </a:p>
        </p:txBody>
      </p:sp>
      <p:sp>
        <p:nvSpPr>
          <p:cNvPr id="4" name="Shape 1"/>
          <p:cNvSpPr/>
          <p:nvPr/>
        </p:nvSpPr>
        <p:spPr>
          <a:xfrm>
            <a:off x="457200" y="1371600"/>
            <a:ext cx="2621280" cy="2194560"/>
          </a:xfrm>
          <a:prstGeom prst="roundRect">
            <a:avLst>
              <a:gd name="adj" fmla="val 5000"/>
            </a:avLst>
          </a:prstGeom>
          <a:solidFill>
            <a:srgbClr val="FCE4F2"/>
          </a:solidFill>
          <a:ln/>
        </p:spPr>
      </p:sp>
      <p:sp>
        <p:nvSpPr>
          <p:cNvPr id="5" name="Shape 2"/>
          <p:cNvSpPr/>
          <p:nvPr/>
        </p:nvSpPr>
        <p:spPr>
          <a:xfrm>
            <a:off x="594360" y="1508760"/>
            <a:ext cx="731520" cy="731520"/>
          </a:xfrm>
          <a:prstGeom prst="ellipse">
            <a:avLst/>
          </a:prstGeom>
          <a:solidFill>
            <a:schemeClr val="bg1"/>
          </a:solidFill>
          <a:ln/>
        </p:spPr>
      </p:sp>
      <p:pic>
        <p:nvPicPr>
          <p:cNvPr id="6" name="Image 0" descr="/home/claude/kit/icon_microwave.png">    </p:cNvPr>
          <p:cNvPicPr>
            <a:picLocks noChangeAspect="1"/>
          </p:cNvPicPr>
          <p:nvPr/>
        </p:nvPicPr>
        <p:blipFill>
          <a:blip r:embed="rId1"/>
          <a:stretch>
            <a:fillRect/>
          </a:stretch>
        </p:blipFill>
        <p:spPr>
          <a:xfrm>
            <a:off x="740664" y="1655064"/>
            <a:ext cx="438912" cy="438912"/>
          </a:xfrm>
          <a:prstGeom prst="rect">
            <a:avLst/>
          </a:prstGeom>
        </p:spPr>
      </p:pic>
      <p:sp>
        <p:nvSpPr>
          <p:cNvPr id="7" name="Text 3"/>
          <p:cNvSpPr txBox="1"/>
          <p:nvPr/>
        </p:nvSpPr>
        <p:spPr>
          <a:xfrm>
            <a:off x="1463040" y="1481328"/>
            <a:ext cx="150571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Microwave</a:t>
            </a:r>
            <a:endParaRPr lang="en-US" sz="1700" dirty="0"/>
          </a:p>
        </p:txBody>
      </p:sp>
      <p:sp>
        <p:nvSpPr>
          <p:cNvPr id="8" name="Text 4"/>
          <p:cNvSpPr txBox="1"/>
          <p:nvPr/>
        </p:nvSpPr>
        <p:spPr>
          <a:xfrm>
            <a:off x="594360" y="2331720"/>
            <a:ext cx="2346960" cy="118872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Cook for 2 minutes… BEEP! A tiny computer follows the timer instructions.</a:t>
            </a:r>
            <a:endParaRPr lang="en-US" sz="1400" dirty="0"/>
          </a:p>
        </p:txBody>
      </p:sp>
      <p:sp>
        <p:nvSpPr>
          <p:cNvPr id="9" name="Shape 5"/>
          <p:cNvSpPr/>
          <p:nvPr/>
        </p:nvSpPr>
        <p:spPr>
          <a:xfrm>
            <a:off x="3261360" y="1371600"/>
            <a:ext cx="2621280" cy="2194560"/>
          </a:xfrm>
          <a:prstGeom prst="roundRect">
            <a:avLst>
              <a:gd name="adj" fmla="val 5000"/>
            </a:avLst>
          </a:prstGeom>
          <a:solidFill>
            <a:srgbClr val="FCE4F2"/>
          </a:solidFill>
          <a:ln/>
        </p:spPr>
      </p:sp>
      <p:sp>
        <p:nvSpPr>
          <p:cNvPr id="10" name="Shape 6"/>
          <p:cNvSpPr/>
          <p:nvPr/>
        </p:nvSpPr>
        <p:spPr>
          <a:xfrm>
            <a:off x="3398520" y="1508760"/>
            <a:ext cx="731520" cy="731520"/>
          </a:xfrm>
          <a:prstGeom prst="ellipse">
            <a:avLst/>
          </a:prstGeom>
          <a:solidFill>
            <a:schemeClr val="bg1"/>
          </a:solidFill>
          <a:ln/>
        </p:spPr>
      </p:sp>
      <p:pic>
        <p:nvPicPr>
          <p:cNvPr id="11" name="Image 1" descr="/home/claude/kit/icon_washer.png">    </p:cNvPr>
          <p:cNvPicPr>
            <a:picLocks noChangeAspect="1"/>
          </p:cNvPicPr>
          <p:nvPr/>
        </p:nvPicPr>
        <p:blipFill>
          <a:blip r:embed="rId2"/>
          <a:stretch>
            <a:fillRect/>
          </a:stretch>
        </p:blipFill>
        <p:spPr>
          <a:xfrm>
            <a:off x="3544824" y="1655064"/>
            <a:ext cx="438912" cy="438912"/>
          </a:xfrm>
          <a:prstGeom prst="rect">
            <a:avLst/>
          </a:prstGeom>
        </p:spPr>
      </p:pic>
      <p:sp>
        <p:nvSpPr>
          <p:cNvPr id="12" name="Text 7"/>
          <p:cNvSpPr txBox="1"/>
          <p:nvPr/>
        </p:nvSpPr>
        <p:spPr>
          <a:xfrm>
            <a:off x="4267200" y="1481328"/>
            <a:ext cx="150571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Washing machine</a:t>
            </a:r>
            <a:endParaRPr lang="en-US" sz="1700" dirty="0"/>
          </a:p>
        </p:txBody>
      </p:sp>
      <p:sp>
        <p:nvSpPr>
          <p:cNvPr id="13" name="Text 8"/>
          <p:cNvSpPr txBox="1"/>
          <p:nvPr/>
        </p:nvSpPr>
        <p:spPr>
          <a:xfrm>
            <a:off x="3398520" y="2331720"/>
            <a:ext cx="2346960" cy="118872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Wash → rinse → spin. It follows a programme.</a:t>
            </a:r>
            <a:endParaRPr lang="en-US" sz="1400" dirty="0"/>
          </a:p>
        </p:txBody>
      </p:sp>
      <p:sp>
        <p:nvSpPr>
          <p:cNvPr id="14" name="Shape 9"/>
          <p:cNvSpPr/>
          <p:nvPr/>
        </p:nvSpPr>
        <p:spPr>
          <a:xfrm>
            <a:off x="6065520" y="1371600"/>
            <a:ext cx="2621280" cy="2194560"/>
          </a:xfrm>
          <a:prstGeom prst="roundRect">
            <a:avLst>
              <a:gd name="adj" fmla="val 5000"/>
            </a:avLst>
          </a:prstGeom>
          <a:solidFill>
            <a:srgbClr val="FCE4F2"/>
          </a:solidFill>
          <a:ln/>
        </p:spPr>
      </p:sp>
      <p:sp>
        <p:nvSpPr>
          <p:cNvPr id="15" name="Shape 10"/>
          <p:cNvSpPr/>
          <p:nvPr/>
        </p:nvSpPr>
        <p:spPr>
          <a:xfrm>
            <a:off x="6202680" y="1508760"/>
            <a:ext cx="731520" cy="731520"/>
          </a:xfrm>
          <a:prstGeom prst="ellipse">
            <a:avLst/>
          </a:prstGeom>
          <a:solidFill>
            <a:schemeClr val="bg1"/>
          </a:solidFill>
          <a:ln/>
        </p:spPr>
      </p:sp>
      <p:pic>
        <p:nvPicPr>
          <p:cNvPr id="16" name="Image 2" descr="/home/claude/kit/icon_toyrobot.png">    </p:cNvPr>
          <p:cNvPicPr>
            <a:picLocks noChangeAspect="1"/>
          </p:cNvPicPr>
          <p:nvPr/>
        </p:nvPicPr>
        <p:blipFill>
          <a:blip r:embed="rId3"/>
          <a:stretch>
            <a:fillRect/>
          </a:stretch>
        </p:blipFill>
        <p:spPr>
          <a:xfrm>
            <a:off x="6348984" y="1655064"/>
            <a:ext cx="438912" cy="438912"/>
          </a:xfrm>
          <a:prstGeom prst="rect">
            <a:avLst/>
          </a:prstGeom>
        </p:spPr>
      </p:pic>
      <p:sp>
        <p:nvSpPr>
          <p:cNvPr id="17" name="Text 11"/>
          <p:cNvSpPr txBox="1"/>
          <p:nvPr/>
        </p:nvSpPr>
        <p:spPr>
          <a:xfrm>
            <a:off x="7071360" y="1481328"/>
            <a:ext cx="150571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Toy robot</a:t>
            </a:r>
            <a:endParaRPr lang="en-US" sz="1700" dirty="0"/>
          </a:p>
        </p:txBody>
      </p:sp>
      <p:sp>
        <p:nvSpPr>
          <p:cNvPr id="18" name="Text 12"/>
          <p:cNvSpPr txBox="1"/>
          <p:nvPr/>
        </p:nvSpPr>
        <p:spPr>
          <a:xfrm>
            <a:off x="6202680" y="2331720"/>
            <a:ext cx="2346960" cy="118872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It depends! Wind-up: no. Batteries and buttons: probably yes.</a:t>
            </a:r>
            <a:endParaRPr lang="en-US" sz="1400" dirty="0"/>
          </a:p>
        </p:txBody>
      </p:sp>
      <p:sp>
        <p:nvSpPr>
          <p:cNvPr id="19" name="Shape 13"/>
          <p:cNvSpPr/>
          <p:nvPr/>
        </p:nvSpPr>
        <p:spPr>
          <a:xfrm>
            <a:off x="457200" y="3749040"/>
            <a:ext cx="8229600" cy="685800"/>
          </a:xfrm>
          <a:prstGeom prst="roundRect">
            <a:avLst>
              <a:gd name="adj" fmla="val 16000"/>
            </a:avLst>
          </a:prstGeom>
          <a:solidFill>
            <a:schemeClr val="tx2"/>
          </a:solidFill>
          <a:ln/>
        </p:spPr>
      </p:sp>
      <p:sp>
        <p:nvSpPr>
          <p:cNvPr id="20" name="Shape 14"/>
          <p:cNvSpPr/>
          <p:nvPr/>
        </p:nvSpPr>
        <p:spPr>
          <a:xfrm>
            <a:off x="566928" y="3840480"/>
            <a:ext cx="502920" cy="502920"/>
          </a:xfrm>
          <a:prstGeom prst="ellipse">
            <a:avLst/>
          </a:prstGeom>
          <a:solidFill>
            <a:schemeClr val="bg1"/>
          </a:solidFill>
          <a:ln/>
        </p:spPr>
      </p:sp>
      <p:pic>
        <p:nvPicPr>
          <p:cNvPr id="21" name="Image 3" descr="/home/claude/kit/icon_eye2.png">    </p:cNvPr>
          <p:cNvPicPr>
            <a:picLocks noChangeAspect="1"/>
          </p:cNvPicPr>
          <p:nvPr/>
        </p:nvPicPr>
        <p:blipFill>
          <a:blip r:embed="rId4"/>
          <a:stretch>
            <a:fillRect/>
          </a:stretch>
        </p:blipFill>
        <p:spPr>
          <a:xfrm>
            <a:off x="667512" y="3941064"/>
            <a:ext cx="301752" cy="301752"/>
          </a:xfrm>
          <a:prstGeom prst="rect">
            <a:avLst/>
          </a:prstGeom>
        </p:spPr>
      </p:pic>
      <p:sp>
        <p:nvSpPr>
          <p:cNvPr id="22" name="Text 15"/>
          <p:cNvSpPr txBox="1"/>
          <p:nvPr/>
        </p:nvSpPr>
        <p:spPr>
          <a:xfrm>
            <a:off x="1188720" y="374904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Lots of computers are hidden inside other machines.</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Explorer's choice</a:t>
            </a:r>
            <a:endParaRPr lang="en-US" sz="3000" dirty="0"/>
          </a:p>
        </p:txBody>
      </p:sp>
      <p:sp>
        <p:nvSpPr>
          <p:cNvPr id="4" name="Text 1"/>
          <p:cNvSpPr txBox="1"/>
          <p:nvPr/>
        </p:nvSpPr>
        <p:spPr>
          <a:xfrm>
            <a:off x="457200" y="1325880"/>
            <a:ext cx="8229600" cy="548640"/>
          </a:xfrm>
          <a:prstGeom prst="rect">
            <a:avLst/>
          </a:prstGeom>
          <a:noFill/>
          <a:ln/>
        </p:spPr>
        <p:txBody>
          <a:bodyPr wrap="square" lIns="635" tIns="635" rIns="635" bIns="635" rtlCol="0" anchor="t"/>
          <a:lstStyle/>
          <a:p>
            <a:pPr indent="0" marL="0">
              <a:buNone/>
            </a:pPr>
            <a:r>
              <a:rPr lang="en-US" sz="2100" b="1" dirty="0">
                <a:solidFill>
                  <a:schemeClr val="tx2"/>
                </a:solidFill>
                <a:latin typeface="Calibri" pitchFamily="34" charset="0"/>
                <a:ea typeface="Calibri" pitchFamily="34" charset="-122"/>
                <a:cs typeface="Calibri" pitchFamily="34" charset="-120"/>
              </a:rPr>
              <a:t>Choose one thing that hides a computer. Convince another pair!</a:t>
            </a:r>
            <a:endParaRPr lang="en-US" sz="2100" dirty="0"/>
          </a:p>
        </p:txBody>
      </p:sp>
      <p:sp>
        <p:nvSpPr>
          <p:cNvPr id="5" name="Shape 2"/>
          <p:cNvSpPr/>
          <p:nvPr/>
        </p:nvSpPr>
        <p:spPr>
          <a:xfrm>
            <a:off x="457200" y="1920240"/>
            <a:ext cx="1499616" cy="1280160"/>
          </a:xfrm>
          <a:prstGeom prst="roundRect">
            <a:avLst>
              <a:gd name="adj" fmla="val 8571"/>
            </a:avLst>
          </a:prstGeom>
          <a:solidFill>
            <a:schemeClr val="bg2"/>
          </a:solidFill>
          <a:ln/>
        </p:spPr>
      </p:sp>
      <p:pic>
        <p:nvPicPr>
          <p:cNvPr id="6" name="Image 0" descr="/home/claude/kit/icon_tv.png">    </p:cNvPr>
          <p:cNvPicPr>
            <a:picLocks noChangeAspect="1"/>
          </p:cNvPicPr>
          <p:nvPr/>
        </p:nvPicPr>
        <p:blipFill>
          <a:blip r:embed="rId1"/>
          <a:stretch>
            <a:fillRect/>
          </a:stretch>
        </p:blipFill>
        <p:spPr>
          <a:xfrm>
            <a:off x="864108" y="2057400"/>
            <a:ext cx="685800" cy="685800"/>
          </a:xfrm>
          <a:prstGeom prst="rect">
            <a:avLst/>
          </a:prstGeom>
        </p:spPr>
      </p:pic>
      <p:sp>
        <p:nvSpPr>
          <p:cNvPr id="7" name="Text 3"/>
          <p:cNvSpPr txBox="1"/>
          <p:nvPr/>
        </p:nvSpPr>
        <p:spPr>
          <a:xfrm>
            <a:off x="530352" y="2788920"/>
            <a:ext cx="1353312" cy="36576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Calibri" pitchFamily="34" charset="0"/>
                <a:ea typeface="Calibri" pitchFamily="34" charset="-122"/>
                <a:cs typeface="Calibri" pitchFamily="34" charset="-120"/>
              </a:rPr>
              <a:t>Whiteboard</a:t>
            </a:r>
            <a:endParaRPr lang="en-US" sz="1500" dirty="0"/>
          </a:p>
        </p:txBody>
      </p:sp>
      <p:sp>
        <p:nvSpPr>
          <p:cNvPr id="8" name="Shape 4"/>
          <p:cNvSpPr/>
          <p:nvPr/>
        </p:nvSpPr>
        <p:spPr>
          <a:xfrm>
            <a:off x="2139696" y="1920240"/>
            <a:ext cx="1499616" cy="1280160"/>
          </a:xfrm>
          <a:prstGeom prst="roundRect">
            <a:avLst>
              <a:gd name="adj" fmla="val 8571"/>
            </a:avLst>
          </a:prstGeom>
          <a:solidFill>
            <a:schemeClr val="bg2"/>
          </a:solidFill>
          <a:ln/>
        </p:spPr>
      </p:sp>
      <p:pic>
        <p:nvPicPr>
          <p:cNvPr id="9" name="Image 1" descr="/home/claude/kit/icon_watch.png">    </p:cNvPr>
          <p:cNvPicPr>
            <a:picLocks noChangeAspect="1"/>
          </p:cNvPicPr>
          <p:nvPr/>
        </p:nvPicPr>
        <p:blipFill>
          <a:blip r:embed="rId2"/>
          <a:stretch>
            <a:fillRect/>
          </a:stretch>
        </p:blipFill>
        <p:spPr>
          <a:xfrm>
            <a:off x="2546604" y="2057400"/>
            <a:ext cx="685800" cy="685800"/>
          </a:xfrm>
          <a:prstGeom prst="rect">
            <a:avLst/>
          </a:prstGeom>
        </p:spPr>
      </p:pic>
      <p:sp>
        <p:nvSpPr>
          <p:cNvPr id="10" name="Text 5"/>
          <p:cNvSpPr txBox="1"/>
          <p:nvPr/>
        </p:nvSpPr>
        <p:spPr>
          <a:xfrm>
            <a:off x="2212848" y="2788920"/>
            <a:ext cx="1353312" cy="36576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Calibri" pitchFamily="34" charset="0"/>
                <a:ea typeface="Calibri" pitchFamily="34" charset="-122"/>
                <a:cs typeface="Calibri" pitchFamily="34" charset="-120"/>
              </a:rPr>
              <a:t>Clock</a:t>
            </a:r>
            <a:endParaRPr lang="en-US" sz="1500" dirty="0"/>
          </a:p>
        </p:txBody>
      </p:sp>
      <p:sp>
        <p:nvSpPr>
          <p:cNvPr id="11" name="Shape 6"/>
          <p:cNvSpPr/>
          <p:nvPr/>
        </p:nvSpPr>
        <p:spPr>
          <a:xfrm>
            <a:off x="3822192" y="1920240"/>
            <a:ext cx="1499616" cy="1280160"/>
          </a:xfrm>
          <a:prstGeom prst="roundRect">
            <a:avLst>
              <a:gd name="adj" fmla="val 8571"/>
            </a:avLst>
          </a:prstGeom>
          <a:solidFill>
            <a:schemeClr val="bg2"/>
          </a:solidFill>
          <a:ln/>
        </p:spPr>
      </p:sp>
      <p:pic>
        <p:nvPicPr>
          <p:cNvPr id="12" name="Image 2" descr="/home/claude/kit/icon_doorbell.png">    </p:cNvPr>
          <p:cNvPicPr>
            <a:picLocks noChangeAspect="1"/>
          </p:cNvPicPr>
          <p:nvPr/>
        </p:nvPicPr>
        <p:blipFill>
          <a:blip r:embed="rId3"/>
          <a:stretch>
            <a:fillRect/>
          </a:stretch>
        </p:blipFill>
        <p:spPr>
          <a:xfrm>
            <a:off x="4229100" y="2057400"/>
            <a:ext cx="685800" cy="685800"/>
          </a:xfrm>
          <a:prstGeom prst="rect">
            <a:avLst/>
          </a:prstGeom>
        </p:spPr>
      </p:pic>
      <p:sp>
        <p:nvSpPr>
          <p:cNvPr id="13" name="Text 7"/>
          <p:cNvSpPr txBox="1"/>
          <p:nvPr/>
        </p:nvSpPr>
        <p:spPr>
          <a:xfrm>
            <a:off x="3895344" y="2788920"/>
            <a:ext cx="1353312" cy="36576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Calibri" pitchFamily="34" charset="0"/>
                <a:ea typeface="Calibri" pitchFamily="34" charset="-122"/>
                <a:cs typeface="Calibri" pitchFamily="34" charset="-120"/>
              </a:rPr>
              <a:t>Doorbell</a:t>
            </a:r>
            <a:endParaRPr lang="en-US" sz="1500" dirty="0"/>
          </a:p>
        </p:txBody>
      </p:sp>
      <p:sp>
        <p:nvSpPr>
          <p:cNvPr id="14" name="Shape 8"/>
          <p:cNvSpPr/>
          <p:nvPr/>
        </p:nvSpPr>
        <p:spPr>
          <a:xfrm>
            <a:off x="5504688" y="1920240"/>
            <a:ext cx="1499616" cy="1280160"/>
          </a:xfrm>
          <a:prstGeom prst="roundRect">
            <a:avLst>
              <a:gd name="adj" fmla="val 8571"/>
            </a:avLst>
          </a:prstGeom>
          <a:solidFill>
            <a:schemeClr val="bg2"/>
          </a:solidFill>
          <a:ln/>
        </p:spPr>
      </p:sp>
      <p:pic>
        <p:nvPicPr>
          <p:cNvPr id="15" name="Image 3" descr="/home/claude/kit/icon_lamp.png">    </p:cNvPr>
          <p:cNvPicPr>
            <a:picLocks noChangeAspect="1"/>
          </p:cNvPicPr>
          <p:nvPr/>
        </p:nvPicPr>
        <p:blipFill>
          <a:blip r:embed="rId4"/>
          <a:stretch>
            <a:fillRect/>
          </a:stretch>
        </p:blipFill>
        <p:spPr>
          <a:xfrm>
            <a:off x="5911596" y="2057400"/>
            <a:ext cx="685800" cy="685800"/>
          </a:xfrm>
          <a:prstGeom prst="rect">
            <a:avLst/>
          </a:prstGeom>
        </p:spPr>
      </p:pic>
      <p:sp>
        <p:nvSpPr>
          <p:cNvPr id="16" name="Text 9"/>
          <p:cNvSpPr txBox="1"/>
          <p:nvPr/>
        </p:nvSpPr>
        <p:spPr>
          <a:xfrm>
            <a:off x="5577840" y="2788920"/>
            <a:ext cx="1353312" cy="36576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Calibri" pitchFamily="34" charset="0"/>
                <a:ea typeface="Calibri" pitchFamily="34" charset="-122"/>
                <a:cs typeface="Calibri" pitchFamily="34" charset="-120"/>
              </a:rPr>
              <a:t>Lamp</a:t>
            </a:r>
            <a:endParaRPr lang="en-US" sz="1500" dirty="0"/>
          </a:p>
        </p:txBody>
      </p:sp>
      <p:sp>
        <p:nvSpPr>
          <p:cNvPr id="17" name="Shape 10"/>
          <p:cNvSpPr/>
          <p:nvPr/>
        </p:nvSpPr>
        <p:spPr>
          <a:xfrm>
            <a:off x="7187184" y="1920240"/>
            <a:ext cx="1499616" cy="1280160"/>
          </a:xfrm>
          <a:prstGeom prst="roundRect">
            <a:avLst>
              <a:gd name="adj" fmla="val 8571"/>
            </a:avLst>
          </a:prstGeom>
          <a:solidFill>
            <a:schemeClr val="bg2"/>
          </a:solidFill>
          <a:ln/>
        </p:spPr>
      </p:sp>
      <p:pic>
        <p:nvPicPr>
          <p:cNvPr id="18" name="Image 4" descr="/home/claude/kit/icon_car.png">    </p:cNvPr>
          <p:cNvPicPr>
            <a:picLocks noChangeAspect="1"/>
          </p:cNvPicPr>
          <p:nvPr/>
        </p:nvPicPr>
        <p:blipFill>
          <a:blip r:embed="rId5"/>
          <a:stretch>
            <a:fillRect/>
          </a:stretch>
        </p:blipFill>
        <p:spPr>
          <a:xfrm>
            <a:off x="7594092" y="2057400"/>
            <a:ext cx="685800" cy="685800"/>
          </a:xfrm>
          <a:prstGeom prst="rect">
            <a:avLst/>
          </a:prstGeom>
        </p:spPr>
      </p:pic>
      <p:sp>
        <p:nvSpPr>
          <p:cNvPr id="19" name="Text 11"/>
          <p:cNvSpPr txBox="1"/>
          <p:nvPr/>
        </p:nvSpPr>
        <p:spPr>
          <a:xfrm>
            <a:off x="7260336" y="2788920"/>
            <a:ext cx="1353312" cy="36576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Calibri" pitchFamily="34" charset="0"/>
                <a:ea typeface="Calibri" pitchFamily="34" charset="-122"/>
                <a:cs typeface="Calibri" pitchFamily="34" charset="-120"/>
              </a:rPr>
              <a:t>Car</a:t>
            </a:r>
            <a:endParaRPr lang="en-US" sz="1500" dirty="0"/>
          </a:p>
        </p:txBody>
      </p:sp>
      <p:sp>
        <p:nvSpPr>
          <p:cNvPr id="20" name="Shape 12"/>
          <p:cNvSpPr/>
          <p:nvPr/>
        </p:nvSpPr>
        <p:spPr>
          <a:xfrm>
            <a:off x="457200" y="3429000"/>
            <a:ext cx="8229600" cy="685800"/>
          </a:xfrm>
          <a:prstGeom prst="roundRect">
            <a:avLst>
              <a:gd name="adj" fmla="val 16000"/>
            </a:avLst>
          </a:prstGeom>
          <a:solidFill>
            <a:schemeClr val="accent2"/>
          </a:solidFill>
          <a:ln/>
        </p:spPr>
      </p:sp>
      <p:sp>
        <p:nvSpPr>
          <p:cNvPr id="21" name="Shape 13"/>
          <p:cNvSpPr/>
          <p:nvPr/>
        </p:nvSpPr>
        <p:spPr>
          <a:xfrm>
            <a:off x="566928" y="3520440"/>
            <a:ext cx="502920" cy="502920"/>
          </a:xfrm>
          <a:prstGeom prst="ellipse">
            <a:avLst/>
          </a:prstGeom>
          <a:solidFill>
            <a:schemeClr val="bg1"/>
          </a:solidFill>
          <a:ln/>
        </p:spPr>
      </p:sp>
      <p:pic>
        <p:nvPicPr>
          <p:cNvPr id="22" name="Image 5" descr="/home/claude/kit/icon_lightbulb.png">    </p:cNvPr>
          <p:cNvPicPr>
            <a:picLocks noChangeAspect="1"/>
          </p:cNvPicPr>
          <p:nvPr/>
        </p:nvPicPr>
        <p:blipFill>
          <a:blip r:embed="rId6"/>
          <a:stretch>
            <a:fillRect/>
          </a:stretch>
        </p:blipFill>
        <p:spPr>
          <a:xfrm>
            <a:off x="667512" y="3621024"/>
            <a:ext cx="301752" cy="301752"/>
          </a:xfrm>
          <a:prstGeom prst="rect">
            <a:avLst/>
          </a:prstGeom>
        </p:spPr>
      </p:pic>
      <p:sp>
        <p:nvSpPr>
          <p:cNvPr id="23" name="Text 14"/>
          <p:cNvSpPr txBox="1"/>
          <p:nvPr/>
        </p:nvSpPr>
        <p:spPr>
          <a:xfrm>
            <a:off x="1188720" y="3429000"/>
            <a:ext cx="7360920" cy="685800"/>
          </a:xfrm>
          <a:prstGeom prst="rect">
            <a:avLst/>
          </a:prstGeom>
          <a:noFill/>
          <a:ln/>
        </p:spPr>
        <p:txBody>
          <a:bodyPr wrap="square" lIns="635" tIns="635" rIns="635" bIns="635" rtlCol="0" anchor="ctr"/>
          <a:lstStyle/>
          <a:p>
            <a:pPr indent="0" marL="0">
              <a:buNone/>
            </a:pPr>
            <a:r>
              <a:rPr lang="en-US" sz="1900" dirty="0">
                <a:solidFill>
                  <a:schemeClr val="bg1"/>
                </a:solidFill>
                <a:latin typeface="Calibri" pitchFamily="34" charset="0"/>
                <a:ea typeface="Calibri" pitchFamily="34" charset="-122"/>
                <a:cs typeface="Calibri" pitchFamily="34" charset="-120"/>
              </a:rPr>
              <a:t>I think the ___ hides a computer because it ___.</a:t>
            </a:r>
            <a:endParaRPr lang="en-US" sz="1900" dirty="0"/>
          </a:p>
        </p:txBody>
      </p:sp>
      <p:sp>
        <p:nvSpPr>
          <p:cNvPr id="24" name="Text 15"/>
          <p:cNvSpPr txBox="1"/>
          <p:nvPr/>
        </p:nvSpPr>
        <p:spPr>
          <a:xfrm>
            <a:off x="457200" y="4160520"/>
            <a:ext cx="8229600" cy="36576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Building: I agree with ___ because ___.   Challenging: I think something different because ___.</a:t>
            </a:r>
            <a:endParaRPr lang="en-US" sz="13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You earned a badge!</a:t>
            </a:r>
            <a:endParaRPr lang="en-US" sz="3000" dirty="0"/>
          </a:p>
        </p:txBody>
      </p:sp>
      <p:sp>
        <p:nvSpPr>
          <p:cNvPr id="4" name="Shape 1"/>
          <p:cNvSpPr/>
          <p:nvPr/>
        </p:nvSpPr>
        <p:spPr>
          <a:xfrm>
            <a:off x="548640" y="1371600"/>
            <a:ext cx="1554480" cy="1554480"/>
          </a:xfrm>
          <a:prstGeom prst="ellipse">
            <a:avLst/>
          </a:prstGeom>
          <a:solidFill>
            <a:schemeClr val="accent1"/>
          </a:solidFill>
          <a:ln/>
        </p:spPr>
      </p:sp>
      <p:pic>
        <p:nvPicPr>
          <p:cNvPr id="5" name="Image 0" descr="/home/claude/kit/icon_search_w.png">    </p:cNvPr>
          <p:cNvPicPr>
            <a:picLocks noChangeAspect="1"/>
          </p:cNvPicPr>
          <p:nvPr/>
        </p:nvPicPr>
        <p:blipFill>
          <a:blip r:embed="rId1"/>
          <a:stretch>
            <a:fillRect/>
          </a:stretch>
        </p:blipFill>
        <p:spPr>
          <a:xfrm>
            <a:off x="921715" y="1744675"/>
            <a:ext cx="808330" cy="808330"/>
          </a:xfrm>
          <a:prstGeom prst="rect">
            <a:avLst/>
          </a:prstGeom>
        </p:spPr>
      </p:pic>
      <p:sp>
        <p:nvSpPr>
          <p:cNvPr id="6" name="Text 2"/>
          <p:cNvSpPr txBox="1"/>
          <p:nvPr/>
        </p:nvSpPr>
        <p:spPr>
          <a:xfrm>
            <a:off x="2377440" y="1371600"/>
            <a:ext cx="6309360" cy="411480"/>
          </a:xfrm>
          <a:prstGeom prst="rect">
            <a:avLst/>
          </a:prstGeom>
          <a:noFill/>
          <a:ln/>
        </p:spPr>
        <p:txBody>
          <a:bodyPr wrap="square" lIns="635" tIns="635" rIns="635" bIns="635" rtlCol="0" anchor="t"/>
          <a:lstStyle/>
          <a:p>
            <a:pPr indent="0" marL="0">
              <a:buNone/>
            </a:pPr>
            <a:r>
              <a:rPr lang="en-US" sz="1600" b="1" spc="200" kern="0" dirty="0">
                <a:solidFill>
                  <a:schemeClr val="accent4"/>
                </a:solidFill>
                <a:latin typeface="Calibri" pitchFamily="34" charset="0"/>
                <a:ea typeface="Calibri" pitchFamily="34" charset="-122"/>
                <a:cs typeface="Calibri" pitchFamily="34" charset="-120"/>
              </a:rPr>
              <a:t>AI Explorer Badge 1</a:t>
            </a:r>
            <a:endParaRPr lang="en-US" sz="1600" dirty="0"/>
          </a:p>
        </p:txBody>
      </p:sp>
      <p:sp>
        <p:nvSpPr>
          <p:cNvPr id="7" name="Text 3"/>
          <p:cNvSpPr txBox="1"/>
          <p:nvPr/>
        </p:nvSpPr>
        <p:spPr>
          <a:xfrm>
            <a:off x="2377440" y="1737360"/>
            <a:ext cx="6309360" cy="640080"/>
          </a:xfrm>
          <a:prstGeom prst="rect">
            <a:avLst/>
          </a:prstGeom>
          <a:noFill/>
          <a:ln/>
        </p:spPr>
        <p:txBody>
          <a:bodyPr wrap="square" lIns="635" tIns="635" rIns="635" bIns="635" rtlCol="0" anchor="t"/>
          <a:lstStyle/>
          <a:p>
            <a:pPr indent="0" marL="0">
              <a:buNone/>
            </a:pPr>
            <a:r>
              <a:rPr lang="en-US" sz="3200" b="1" dirty="0">
                <a:solidFill>
                  <a:schemeClr val="tx2"/>
                </a:solidFill>
                <a:latin typeface="Arial" pitchFamily="34" charset="0"/>
                <a:ea typeface="Arial" pitchFamily="34" charset="-122"/>
                <a:cs typeface="Arial" pitchFamily="34" charset="-120"/>
              </a:rPr>
              <a:t>Computer Spotter</a:t>
            </a:r>
            <a:endParaRPr lang="en-US" sz="3200" dirty="0"/>
          </a:p>
        </p:txBody>
      </p:sp>
      <p:sp>
        <p:nvSpPr>
          <p:cNvPr id="8" name="Text 4"/>
          <p:cNvSpPr txBox="1"/>
          <p:nvPr/>
        </p:nvSpPr>
        <p:spPr>
          <a:xfrm>
            <a:off x="2377440" y="2423160"/>
            <a:ext cx="6309360" cy="548640"/>
          </a:xfrm>
          <a:prstGeom prst="rect">
            <a:avLst/>
          </a:prstGeom>
          <a:noFill/>
          <a:ln/>
        </p:spPr>
        <p:txBody>
          <a:bodyPr wrap="square" lIns="635" tIns="635" rIns="635" bIns="635" rtlCol="0" anchor="t"/>
          <a:lstStyle/>
          <a:p>
            <a:pPr indent="0" marL="0">
              <a:buNone/>
            </a:pPr>
            <a:r>
              <a:rPr lang="en-US" sz="1800" dirty="0">
                <a:solidFill>
                  <a:schemeClr val="tx1"/>
                </a:solidFill>
                <a:latin typeface="Calibri" pitchFamily="34" charset="0"/>
                <a:ea typeface="Calibri" pitchFamily="34" charset="-122"/>
                <a:cs typeface="Calibri" pitchFamily="34" charset="-120"/>
              </a:rPr>
              <a:t>Can you spot a computer? Tell your partner one you found today.</a:t>
            </a:r>
            <a:endParaRPr lang="en-US" sz="1800" dirty="0"/>
          </a:p>
        </p:txBody>
      </p:sp>
      <p:sp>
        <p:nvSpPr>
          <p:cNvPr id="9" name="Shape 5"/>
          <p:cNvSpPr/>
          <p:nvPr/>
        </p:nvSpPr>
        <p:spPr>
          <a:xfrm>
            <a:off x="457200" y="3063240"/>
            <a:ext cx="8229600" cy="685800"/>
          </a:xfrm>
          <a:prstGeom prst="roundRect">
            <a:avLst>
              <a:gd name="adj" fmla="val 16000"/>
            </a:avLst>
          </a:prstGeom>
          <a:solidFill>
            <a:schemeClr val="accent2"/>
          </a:solidFill>
          <a:ln/>
        </p:spPr>
      </p:sp>
      <p:sp>
        <p:nvSpPr>
          <p:cNvPr id="10" name="Shape 6"/>
          <p:cNvSpPr/>
          <p:nvPr/>
        </p:nvSpPr>
        <p:spPr>
          <a:xfrm>
            <a:off x="566928" y="3154680"/>
            <a:ext cx="502920" cy="502920"/>
          </a:xfrm>
          <a:prstGeom prst="ellipse">
            <a:avLst/>
          </a:prstGeom>
          <a:solidFill>
            <a:schemeClr val="bg1"/>
          </a:solidFill>
          <a:ln/>
        </p:spPr>
      </p:sp>
      <p:pic>
        <p:nvPicPr>
          <p:cNvPr id="11" name="Image 1" descr="/home/claude/kit/icon_mic.png">    </p:cNvPr>
          <p:cNvPicPr>
            <a:picLocks noChangeAspect="1"/>
          </p:cNvPicPr>
          <p:nvPr/>
        </p:nvPicPr>
        <p:blipFill>
          <a:blip r:embed="rId2"/>
          <a:stretch>
            <a:fillRect/>
          </a:stretch>
        </p:blipFill>
        <p:spPr>
          <a:xfrm>
            <a:off x="667512" y="3255264"/>
            <a:ext cx="301752" cy="301752"/>
          </a:xfrm>
          <a:prstGeom prst="rect">
            <a:avLst/>
          </a:prstGeom>
        </p:spPr>
      </p:pic>
      <p:sp>
        <p:nvSpPr>
          <p:cNvPr id="12" name="Text 7"/>
          <p:cNvSpPr txBox="1"/>
          <p:nvPr/>
        </p:nvSpPr>
        <p:spPr>
          <a:xfrm>
            <a:off x="1188720" y="3063240"/>
            <a:ext cx="7360920" cy="685800"/>
          </a:xfrm>
          <a:prstGeom prst="rect">
            <a:avLst/>
          </a:prstGeom>
          <a:noFill/>
          <a:ln/>
        </p:spPr>
        <p:txBody>
          <a:bodyPr wrap="square" lIns="635" tIns="635" rIns="635" bIns="635" rtlCol="0" anchor="ctr"/>
          <a:lstStyle/>
          <a:p>
            <a:pPr indent="0" marL="0">
              <a:buNone/>
            </a:pPr>
            <a:r>
              <a:rPr lang="en-US" sz="2000" dirty="0">
                <a:solidFill>
                  <a:schemeClr val="bg1"/>
                </a:solidFill>
                <a:latin typeface="Calibri" pitchFamily="34" charset="0"/>
                <a:ea typeface="Calibri" pitchFamily="34" charset="-122"/>
                <a:cs typeface="Calibri" pitchFamily="34" charset="-120"/>
              </a:rPr>
              <a:t>My partner said ___.</a:t>
            </a:r>
            <a:endParaRPr lang="en-US" sz="2000" dirty="0"/>
          </a:p>
        </p:txBody>
      </p:sp>
      <p:sp>
        <p:nvSpPr>
          <p:cNvPr id="13" name="Shape 8"/>
          <p:cNvSpPr/>
          <p:nvPr/>
        </p:nvSpPr>
        <p:spPr>
          <a:xfrm>
            <a:off x="457200" y="3840480"/>
            <a:ext cx="2621280" cy="731520"/>
          </a:xfrm>
          <a:prstGeom prst="roundRect">
            <a:avLst>
              <a:gd name="adj" fmla="val 15000"/>
            </a:avLst>
          </a:prstGeom>
          <a:solidFill>
            <a:srgbClr val="DFF3E4"/>
          </a:solidFill>
          <a:ln/>
        </p:spPr>
      </p:sp>
      <p:sp>
        <p:nvSpPr>
          <p:cNvPr id="14" name="Shape 9"/>
          <p:cNvSpPr/>
          <p:nvPr/>
        </p:nvSpPr>
        <p:spPr>
          <a:xfrm>
            <a:off x="594360" y="3977640"/>
            <a:ext cx="502920" cy="502920"/>
          </a:xfrm>
          <a:prstGeom prst="ellipse">
            <a:avLst/>
          </a:prstGeom>
          <a:solidFill>
            <a:schemeClr val="bg1"/>
          </a:solidFill>
          <a:ln/>
        </p:spPr>
      </p:sp>
      <p:pic>
        <p:nvPicPr>
          <p:cNvPr id="15" name="Image 2" descr="/home/claude/kit/icon_thumbsup.png">    </p:cNvPr>
          <p:cNvPicPr>
            <a:picLocks noChangeAspect="1"/>
          </p:cNvPicPr>
          <p:nvPr/>
        </p:nvPicPr>
        <p:blipFill>
          <a:blip r:embed="rId3"/>
          <a:stretch>
            <a:fillRect/>
          </a:stretch>
        </p:blipFill>
        <p:spPr>
          <a:xfrm>
            <a:off x="694944" y="4078224"/>
            <a:ext cx="301752" cy="301752"/>
          </a:xfrm>
          <a:prstGeom prst="rect">
            <a:avLst/>
          </a:prstGeom>
        </p:spPr>
      </p:pic>
      <p:sp>
        <p:nvSpPr>
          <p:cNvPr id="16" name="Text 10"/>
          <p:cNvSpPr txBox="1"/>
          <p:nvPr/>
        </p:nvSpPr>
        <p:spPr>
          <a:xfrm>
            <a:off x="1234440" y="3950208"/>
            <a:ext cx="173431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I used my talk rules</a:t>
            </a:r>
            <a:endParaRPr lang="en-US" sz="1500" dirty="0"/>
          </a:p>
        </p:txBody>
      </p:sp>
      <p:sp>
        <p:nvSpPr>
          <p:cNvPr id="17" name="Shape 11"/>
          <p:cNvSpPr/>
          <p:nvPr/>
        </p:nvSpPr>
        <p:spPr>
          <a:xfrm>
            <a:off x="3261360" y="3840480"/>
            <a:ext cx="2621280" cy="731520"/>
          </a:xfrm>
          <a:prstGeom prst="roundRect">
            <a:avLst>
              <a:gd name="adj" fmla="val 15000"/>
            </a:avLst>
          </a:prstGeom>
          <a:solidFill>
            <a:srgbClr val="FFF1C9"/>
          </a:solidFill>
          <a:ln/>
        </p:spPr>
      </p:sp>
      <p:sp>
        <p:nvSpPr>
          <p:cNvPr id="18" name="Shape 12"/>
          <p:cNvSpPr/>
          <p:nvPr/>
        </p:nvSpPr>
        <p:spPr>
          <a:xfrm>
            <a:off x="3398520" y="3977640"/>
            <a:ext cx="502920" cy="502920"/>
          </a:xfrm>
          <a:prstGeom prst="ellipse">
            <a:avLst/>
          </a:prstGeom>
          <a:solidFill>
            <a:schemeClr val="bg1"/>
          </a:solidFill>
          <a:ln/>
        </p:spPr>
      </p:sp>
      <p:pic>
        <p:nvPicPr>
          <p:cNvPr id="19" name="Image 3" descr="/home/claude/kit/icon_hand.png">    </p:cNvPr>
          <p:cNvPicPr>
            <a:picLocks noChangeAspect="1"/>
          </p:cNvPicPr>
          <p:nvPr/>
        </p:nvPicPr>
        <p:blipFill>
          <a:blip r:embed="rId4"/>
          <a:stretch>
            <a:fillRect/>
          </a:stretch>
        </p:blipFill>
        <p:spPr>
          <a:xfrm>
            <a:off x="3499104" y="4078224"/>
            <a:ext cx="301752" cy="301752"/>
          </a:xfrm>
          <a:prstGeom prst="rect">
            <a:avLst/>
          </a:prstGeom>
        </p:spPr>
      </p:pic>
      <p:sp>
        <p:nvSpPr>
          <p:cNvPr id="20" name="Text 13"/>
          <p:cNvSpPr txBox="1"/>
          <p:nvPr/>
        </p:nvSpPr>
        <p:spPr>
          <a:xfrm>
            <a:off x="4038600" y="3950208"/>
            <a:ext cx="173431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Nearly!</a:t>
            </a:r>
            <a:endParaRPr lang="en-US" sz="1500" dirty="0"/>
          </a:p>
        </p:txBody>
      </p:sp>
      <p:sp>
        <p:nvSpPr>
          <p:cNvPr id="21" name="Shape 14"/>
          <p:cNvSpPr/>
          <p:nvPr/>
        </p:nvSpPr>
        <p:spPr>
          <a:xfrm>
            <a:off x="6065520" y="3840480"/>
            <a:ext cx="2621280" cy="731520"/>
          </a:xfrm>
          <a:prstGeom prst="roundRect">
            <a:avLst>
              <a:gd name="adj" fmla="val 15000"/>
            </a:avLst>
          </a:prstGeom>
          <a:solidFill>
            <a:srgbClr val="FBE3DC"/>
          </a:solidFill>
          <a:ln/>
        </p:spPr>
      </p:sp>
      <p:sp>
        <p:nvSpPr>
          <p:cNvPr id="22" name="Shape 15"/>
          <p:cNvSpPr/>
          <p:nvPr/>
        </p:nvSpPr>
        <p:spPr>
          <a:xfrm>
            <a:off x="6202680" y="3977640"/>
            <a:ext cx="502920" cy="502920"/>
          </a:xfrm>
          <a:prstGeom prst="ellipse">
            <a:avLst/>
          </a:prstGeom>
          <a:solidFill>
            <a:schemeClr val="bg1"/>
          </a:solidFill>
          <a:ln/>
        </p:spPr>
      </p:sp>
      <p:pic>
        <p:nvPicPr>
          <p:cNvPr id="23" name="Image 4" descr="/home/claude/kit/icon_thumbsdown.png">    </p:cNvPr>
          <p:cNvPicPr>
            <a:picLocks noChangeAspect="1"/>
          </p:cNvPicPr>
          <p:nvPr/>
        </p:nvPicPr>
        <p:blipFill>
          <a:blip r:embed="rId5"/>
          <a:stretch>
            <a:fillRect/>
          </a:stretch>
        </p:blipFill>
        <p:spPr>
          <a:xfrm>
            <a:off x="6303264" y="4078224"/>
            <a:ext cx="301752" cy="301752"/>
          </a:xfrm>
          <a:prstGeom prst="rect">
            <a:avLst/>
          </a:prstGeom>
        </p:spPr>
      </p:pic>
      <p:sp>
        <p:nvSpPr>
          <p:cNvPr id="24" name="Text 16"/>
          <p:cNvSpPr txBox="1"/>
          <p:nvPr/>
        </p:nvSpPr>
        <p:spPr>
          <a:xfrm>
            <a:off x="6842760" y="3950208"/>
            <a:ext cx="173431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Not yet</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Next time: AI Explorer 2</a:t>
            </a:r>
            <a:endParaRPr lang="en-US" sz="3000" dirty="0"/>
          </a:p>
        </p:txBody>
      </p:sp>
      <p:sp>
        <p:nvSpPr>
          <p:cNvPr id="4" name="Shape 1"/>
          <p:cNvSpPr/>
          <p:nvPr/>
        </p:nvSpPr>
        <p:spPr>
          <a:xfrm>
            <a:off x="640080" y="1463040"/>
            <a:ext cx="1463040" cy="1463040"/>
          </a:xfrm>
          <a:prstGeom prst="ellipse">
            <a:avLst/>
          </a:prstGeom>
          <a:solidFill>
            <a:schemeClr val="accent1"/>
          </a:solidFill>
          <a:ln/>
        </p:spPr>
      </p:sp>
      <p:pic>
        <p:nvPicPr>
          <p:cNvPr id="5" name="Image 0" descr="/home/claude/kit/icon_binoculars_w.png">    </p:cNvPr>
          <p:cNvPicPr>
            <a:picLocks noChangeAspect="1"/>
          </p:cNvPicPr>
          <p:nvPr/>
        </p:nvPicPr>
        <p:blipFill>
          <a:blip r:embed="rId1"/>
          <a:stretch>
            <a:fillRect/>
          </a:stretch>
        </p:blipFill>
        <p:spPr>
          <a:xfrm>
            <a:off x="961949" y="1784909"/>
            <a:ext cx="819302" cy="819302"/>
          </a:xfrm>
          <a:prstGeom prst="rect">
            <a:avLst/>
          </a:prstGeom>
        </p:spPr>
      </p:pic>
      <p:sp>
        <p:nvSpPr>
          <p:cNvPr id="6" name="Text 2"/>
          <p:cNvSpPr txBox="1"/>
          <p:nvPr/>
        </p:nvSpPr>
        <p:spPr>
          <a:xfrm>
            <a:off x="2468880" y="1463040"/>
            <a:ext cx="6217920" cy="731520"/>
          </a:xfrm>
          <a:prstGeom prst="rect">
            <a:avLst/>
          </a:prstGeom>
          <a:noFill/>
          <a:ln/>
        </p:spPr>
        <p:txBody>
          <a:bodyPr wrap="square" lIns="635" tIns="635" rIns="635" bIns="635" rtlCol="0" anchor="t"/>
          <a:lstStyle/>
          <a:p>
            <a:pPr indent="0" marL="0">
              <a:buNone/>
            </a:pPr>
            <a:r>
              <a:rPr lang="en-US" sz="3200" b="1" dirty="0">
                <a:solidFill>
                  <a:schemeClr val="bg1"/>
                </a:solidFill>
                <a:latin typeface="Arial" pitchFamily="34" charset="0"/>
                <a:ea typeface="Arial" pitchFamily="34" charset="-122"/>
                <a:cs typeface="Arial" pitchFamily="34" charset="-120"/>
              </a:rPr>
              <a:t>Spot the AI</a:t>
            </a:r>
            <a:endParaRPr lang="en-US" sz="3200" dirty="0"/>
          </a:p>
        </p:txBody>
      </p:sp>
      <p:sp>
        <p:nvSpPr>
          <p:cNvPr id="7" name="Text 3"/>
          <p:cNvSpPr txBox="1"/>
          <p:nvPr/>
        </p:nvSpPr>
        <p:spPr>
          <a:xfrm>
            <a:off x="2468880" y="2240280"/>
            <a:ext cx="6217920" cy="1005840"/>
          </a:xfrm>
          <a:prstGeom prst="rect">
            <a:avLst/>
          </a:prstGeom>
          <a:noFill/>
          <a:ln/>
        </p:spPr>
        <p:txBody>
          <a:bodyPr wrap="square" lIns="635" tIns="635" rIns="635" bIns="635" rtlCol="0" anchor="t"/>
          <a:lstStyle/>
          <a:p>
            <a:pPr indent="0" marL="0">
              <a:buNone/>
            </a:pPr>
            <a:r>
              <a:rPr lang="en-US" sz="1900" i="1" dirty="0">
                <a:solidFill>
                  <a:schemeClr val="bg2"/>
                </a:solidFill>
                <a:latin typeface="Calibri" pitchFamily="34" charset="0"/>
                <a:ea typeface="Calibri" pitchFamily="34" charset="-122"/>
                <a:cs typeface="Calibri" pitchFamily="34" charset="-120"/>
              </a:rPr>
              <a:t>Some computers have learned from lots of examples, so they can make guesses. That's AI. Where is it hiding?</a:t>
            </a:r>
            <a:endParaRPr lang="en-US" sz="1900" dirty="0"/>
          </a:p>
        </p:txBody>
      </p:sp>
      <p:sp>
        <p:nvSpPr>
          <p:cNvPr id="8" name="Text 4"/>
          <p:cNvSpPr txBox="1"/>
          <p:nvPr/>
        </p:nvSpPr>
        <p:spPr>
          <a:xfrm>
            <a:off x="2468880" y="4069080"/>
            <a:ext cx="6217920" cy="365760"/>
          </a:xfrm>
          <a:prstGeom prst="rect">
            <a:avLst/>
          </a:prstGeom>
          <a:noFill/>
          <a:ln/>
        </p:spPr>
        <p:txBody>
          <a:bodyPr wrap="square" lIns="635" tIns="635" rIns="635" bIns="635" rtlCol="0" anchor="t"/>
          <a:lstStyle/>
          <a:p>
            <a:pPr indent="0" marL="0">
              <a:buNone/>
            </a:pPr>
            <a:r>
              <a:rPr lang="en-US" sz="1400" b="1" dirty="0">
                <a:solidFill>
                  <a:schemeClr val="accent1"/>
                </a:solidFill>
                <a:latin typeface="Calibri" pitchFamily="34" charset="0"/>
                <a:ea typeface="Calibri" pitchFamily="34" charset="-122"/>
                <a:cs typeface="Calibri" pitchFamily="34" charset="-120"/>
              </a:rPr>
              <a:t>www.thegentechacademy.co.uk</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16</a:t>
            </a:fld>
            <a:endParaRPr lang="en-US"/>
          </a:p>
        </p:txBody>
      </p:sp>
    </p:spTree>
  </p:cSld>
  <p:clrMapOvr>
    <a:masterClrMapping/>
  </p:clrMapOvr>
</p:sld>
</file>

<file path=ppt/theme/theme1.xml><?xml version="1.0" encoding="utf-8"?>
<a:theme xmlns:a="http://schemas.openxmlformats.org/drawingml/2006/main" name="GenTech">
  <a:themeElements>
    <a:clrScheme name="GenTech">
      <a:dk1>
        <a:srgbClr val="222026"/>
      </a:dk1>
      <a:lt1>
        <a:srgbClr val="FFFFFF"/>
      </a:lt1>
      <a:dk2>
        <a:srgbClr val="1C1A22"/>
      </a:dk2>
      <a:lt2>
        <a:srgbClr val="F2F1F5"/>
      </a:lt2>
      <a:accent1>
        <a:srgbClr val="E0219B"/>
      </a:accent1>
      <a:accent2>
        <a:srgbClr val="6B4FA0"/>
      </a:accent2>
      <a:accent3>
        <a:srgbClr val="E76F51"/>
      </a:accent3>
      <a:accent4>
        <a:srgbClr val="9C1C74"/>
      </a:accent4>
      <a:accent5>
        <a:srgbClr val="8AB17D"/>
      </a:accent5>
      <a:accent6>
        <a:srgbClr val="9B5DE5"/>
      </a:accent6>
      <a:hlink>
        <a:srgbClr val="2A6FDB"/>
      </a:hlink>
      <a:folHlink>
        <a:srgbClr val="7A4FB5"/>
      </a:folHlink>
    </a:clrScheme>
    <a:fontScheme name="GenTech">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Y1 L1 – Robot or Not?</dc:title>
  <dc:subject>PptxGenJS Presentation</dc:subject>
  <dc:creator>The GenTech Academy</dc:creator>
  <cp:lastModifiedBy>The GenTech Academy</cp:lastModifiedBy>
  <cp:revision>1</cp:revision>
  <dcterms:created xsi:type="dcterms:W3CDTF">2026-10-06T07:12:39Z</dcterms:created>
  <dcterms:modified xsi:type="dcterms:W3CDTF">2026-10-06T07:12:39Z</dcterms:modified>
</cp:coreProperties>
</file>